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71" r:id="rId4"/>
    <p:sldId id="258" r:id="rId5"/>
    <p:sldId id="259" r:id="rId6"/>
    <p:sldId id="260" r:id="rId7"/>
    <p:sldId id="261" r:id="rId8"/>
    <p:sldId id="262" r:id="rId9"/>
    <p:sldId id="263" r:id="rId10"/>
    <p:sldId id="264" r:id="rId11"/>
    <p:sldId id="265" r:id="rId12"/>
    <p:sldId id="270" r:id="rId13"/>
    <p:sldId id="266" r:id="rId14"/>
    <p:sldId id="267" r:id="rId15"/>
    <p:sldId id="272"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90AE118-A58A-4B4A-A50E-8CD635C260F5}">
  <a:tblStyle styleId="{990AE118-A58A-4B4A-A50E-8CD635C260F5}"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8" y="-5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126594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ru" sz="1000">
                <a:solidFill>
                  <a:schemeClr val="lt2"/>
                </a:solidFill>
              </a:rPr>
              <a:t>‹#›</a:t>
            </a:fld>
            <a:endParaRPr lang="ru"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23608" y="0"/>
            <a:ext cx="8520600" cy="2052600"/>
          </a:xfrm>
          <a:prstGeom prst="rect">
            <a:avLst/>
          </a:prstGeom>
        </p:spPr>
        <p:txBody>
          <a:bodyPr lIns="91425" tIns="91425" rIns="91425" bIns="91425" anchor="b" anchorCtr="0">
            <a:noAutofit/>
          </a:bodyPr>
          <a:lstStyle/>
          <a:p>
            <a:pPr lvl="0">
              <a:spcBef>
                <a:spcPts val="0"/>
              </a:spcBef>
              <a:buNone/>
            </a:pPr>
            <a:r>
              <a:rPr lang="ru" sz="2400">
                <a:solidFill>
                  <a:srgbClr val="000000"/>
                </a:solidFill>
                <a:highlight>
                  <a:srgbClr val="FFFFFF"/>
                </a:highlight>
              </a:rPr>
              <a:t>Всеукраїнський інтерактивний конкурс “МАН-Юніор Дослідник” Номінація: Історик-Юніор </a:t>
            </a:r>
          </a:p>
        </p:txBody>
      </p:sp>
      <p:sp>
        <p:nvSpPr>
          <p:cNvPr id="55" name="Shape 55"/>
          <p:cNvSpPr txBox="1">
            <a:spLocks noGrp="1"/>
          </p:cNvSpPr>
          <p:nvPr>
            <p:ph type="subTitle" idx="1"/>
          </p:nvPr>
        </p:nvSpPr>
        <p:spPr>
          <a:xfrm>
            <a:off x="311700" y="2657925"/>
            <a:ext cx="8520600" cy="792600"/>
          </a:xfrm>
          <a:prstGeom prst="rect">
            <a:avLst/>
          </a:prstGeom>
        </p:spPr>
        <p:txBody>
          <a:bodyPr lIns="91425" tIns="91425" rIns="91425" bIns="91425" anchor="t" anchorCtr="0">
            <a:noAutofit/>
          </a:bodyPr>
          <a:lstStyle/>
          <a:p>
            <a:pPr lvl="0">
              <a:spcBef>
                <a:spcPts val="0"/>
              </a:spcBef>
              <a:buNone/>
            </a:pPr>
            <a:r>
              <a:rPr lang="ru" sz="3000">
                <a:solidFill>
                  <a:srgbClr val="000000"/>
                </a:solidFill>
                <a:highlight>
                  <a:srgbClr val="FFFFFF"/>
                </a:highlight>
              </a:rPr>
              <a:t>Геноцид як феномен ХХ сторіччя. Злочинна політика комуністичного режиму у всесвітньому масштабі.</a:t>
            </a:r>
          </a:p>
          <a:p>
            <a:pPr lvl="0">
              <a:spcBef>
                <a:spcPts val="0"/>
              </a:spcBef>
              <a:buNone/>
            </a:pPr>
            <a:endParaRPr sz="300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251520" y="123478"/>
            <a:ext cx="5904656" cy="3416400"/>
          </a:xfrm>
          <a:prstGeom prst="rect">
            <a:avLst/>
          </a:prstGeom>
        </p:spPr>
        <p:txBody>
          <a:bodyPr lIns="91425" tIns="91425" rIns="91425" bIns="91425" anchor="t" anchorCtr="0">
            <a:noAutofit/>
          </a:bodyPr>
          <a:lstStyle/>
          <a:p>
            <a:pPr lvl="0" algn="just">
              <a:spcBef>
                <a:spcPts val="0"/>
              </a:spcBef>
              <a:buNone/>
            </a:pPr>
            <a:r>
              <a:rPr lang="ru" b="1" dirty="0" smtClean="0">
                <a:solidFill>
                  <a:srgbClr val="C00000"/>
                </a:solidFill>
                <a:highlight>
                  <a:srgbClr val="FFFFFF"/>
                </a:highlight>
                <a:latin typeface="Times New Roman" pitchFamily="18" charset="0"/>
                <a:cs typeface="Times New Roman" pitchFamily="18" charset="0"/>
              </a:rPr>
              <a:t>Азійський террор</a:t>
            </a:r>
          </a:p>
          <a:p>
            <a:pPr lvl="0" algn="just">
              <a:spcBef>
                <a:spcPts val="0"/>
              </a:spcBef>
              <a:buNone/>
            </a:pPr>
            <a:r>
              <a:rPr lang="ru" dirty="0" smtClean="0">
                <a:solidFill>
                  <a:srgbClr val="000000"/>
                </a:solidFill>
                <a:highlight>
                  <a:srgbClr val="FFFFFF"/>
                </a:highlight>
              </a:rPr>
              <a:t>	</a:t>
            </a:r>
            <a:r>
              <a:rPr lang="ru" sz="1600" dirty="0" smtClean="0">
                <a:solidFill>
                  <a:srgbClr val="000000"/>
                </a:solidFill>
                <a:highlight>
                  <a:srgbClr val="FFFFFF"/>
                </a:highlight>
              </a:rPr>
              <a:t>Історія </a:t>
            </a:r>
            <a:r>
              <a:rPr lang="ru" sz="1600" dirty="0">
                <a:solidFill>
                  <a:srgbClr val="000000"/>
                </a:solidFill>
                <a:highlight>
                  <a:srgbClr val="FFFFFF"/>
                </a:highlight>
              </a:rPr>
              <a:t>китайського комунізму важлива подвійно. По-перше, починаючи з 1949 року пекінський режим контролював понад дві третини комуністичного табору. Після розпаду Радянського Союзу в 1991 році і звільнення ряду східно-європейських країн з-під гніту комунізму ця частка наблизилася до дев'яти десятим, і стало ще очевидніше, що доля розкиданих уламків «реального соціалізму» буде все більше залежати від майбутнього китайського комунізму. По-друге, з 1960 року, після охолодження радянсько-китайських відносин, до Пекіну перейшла роль «другого Риму» марксизму-ленінізму, а фактично це сталося ще раніше, в період Особливої ​​району Яньані (1935-1947 роки) після «Великого походу» , коли корейські, японські та в'єтнамські комуністи знаходили в Китаї притулок і засоби для </a:t>
            </a:r>
            <a:r>
              <a:rPr lang="ru" sz="1600" dirty="0" smtClean="0">
                <a:solidFill>
                  <a:srgbClr val="000000"/>
                </a:solidFill>
                <a:highlight>
                  <a:srgbClr val="FFFFFF"/>
                </a:highlight>
              </a:rPr>
              <a:t>існування.</a:t>
            </a:r>
            <a:endParaRPr lang="ru" sz="1600" dirty="0">
              <a:solidFill>
                <a:srgbClr val="000000"/>
              </a:solidFill>
              <a:highlight>
                <a:srgbClr val="FFFFFF"/>
              </a:highligh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632840"/>
            <a:ext cx="2455540" cy="338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179512" y="195486"/>
            <a:ext cx="8520600" cy="3416400"/>
          </a:xfrm>
          <a:prstGeom prst="rect">
            <a:avLst/>
          </a:prstGeom>
        </p:spPr>
        <p:txBody>
          <a:bodyPr lIns="91425" tIns="91425" rIns="91425" bIns="91425" anchor="t" anchorCtr="0">
            <a:noAutofit/>
          </a:bodyPr>
          <a:lstStyle/>
          <a:p>
            <a:pPr lvl="0" algn="just">
              <a:spcBef>
                <a:spcPts val="0"/>
              </a:spcBef>
              <a:buNone/>
            </a:pPr>
            <a:r>
              <a:rPr lang="ru" sz="2400" dirty="0" smtClean="0">
                <a:solidFill>
                  <a:srgbClr val="000000"/>
                </a:solidFill>
                <a:highlight>
                  <a:srgbClr val="FFFFFF"/>
                </a:highlight>
              </a:rPr>
              <a:t>	Китайські </a:t>
            </a:r>
            <a:r>
              <a:rPr lang="ru" sz="2400" dirty="0">
                <a:solidFill>
                  <a:srgbClr val="000000"/>
                </a:solidFill>
                <a:highlight>
                  <a:srgbClr val="FFFFFF"/>
                </a:highlight>
              </a:rPr>
              <a:t>комуністи на чолі з Мао Цзедуном прийшли до влади в 1949 р У 1958 р вони розв'язали в Китаї кампанію під назвою «великий стрибок в майбутнє», спрямовану на прискорення індустріального підйому Китаю. Наслідком заходів, проведених в ході кампанії, став жахливий голод в країні, жертвами якого - за найскромнішими підрахунками - з'явилися тридцять мільйонів китайців.</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651870"/>
            <a:ext cx="2095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311700" y="201075"/>
            <a:ext cx="8520600" cy="3416400"/>
          </a:xfrm>
          <a:prstGeom prst="rect">
            <a:avLst/>
          </a:prstGeom>
        </p:spPr>
        <p:txBody>
          <a:bodyPr lIns="91425" tIns="91425" rIns="91425" bIns="91425" anchor="t" anchorCtr="0">
            <a:noAutofit/>
          </a:bodyPr>
          <a:lstStyle/>
          <a:p>
            <a:pPr marL="0" lvl="0" indent="0" algn="just">
              <a:lnSpc>
                <a:spcPct val="150000"/>
              </a:lnSpc>
              <a:spcBef>
                <a:spcPts val="0"/>
              </a:spcBef>
              <a:spcAft>
                <a:spcPts val="0"/>
              </a:spcAft>
              <a:buNone/>
            </a:pPr>
            <a:r>
              <a:rPr lang="ru" sz="1400" dirty="0" smtClean="0">
                <a:solidFill>
                  <a:srgbClr val="000000"/>
                </a:solidFill>
                <a:highlight>
                  <a:srgbClr val="FFFFFF"/>
                </a:highlight>
              </a:rPr>
              <a:t>	Дуже </a:t>
            </a:r>
            <a:r>
              <a:rPr lang="ru" sz="1400" dirty="0">
                <a:solidFill>
                  <a:srgbClr val="000000"/>
                </a:solidFill>
                <a:highlight>
                  <a:srgbClr val="FFFFFF"/>
                </a:highlight>
              </a:rPr>
              <a:t>важко дати загальні кількісні оцінки масштабів репресій. У 1957 році Мао Цзедун сам назвав число ліквідованих в кампаніях контрреволюціонерів - 800 тисяч чоловік. Число розправ в містах наближається до мільйона, що становить третину від числа «ліквідацій» на селі. Оскільки на одного городянина припадало приблизно п'ять сільських жителів, можна припустити, що саме місто найважче постраждав від репресій. Картина буде ще більш похмурою, якщо врахувати два з половиною мільйона в'язнів в «табори перевиховання», тобто близько 4,1% від числа городян; частка сільських жителів, які перебували у в'язницях, становила 1,2%. Слід пам'ятати і про численні самогубства серед засуджених і підслідних, це число дорівнює 700 тисячам, за даними Чжоу Чінвеня. Траплялися дні, коли в Кантоні відбувалося до п'ятдесяти самогубств «контрреволюціонерів». Прийоми «чистки» в містах не відрізнялися від прийомів проведення аграрної реформи, але маоїсти перевершили навіть розшук в СРСР, де він був майже виключно поліцейським і строго секретним. Місцевий комітет партії зберіг контроль за діями поліції, і в містах намагалися змусити максимально широко брати участь в репресіях саме населення, не даючи йому, зрозуміло, такої реальної влади, як в селах.</a:t>
            </a:r>
          </a:p>
          <a:p>
            <a:pPr lvl="0" algn="just">
              <a:spcBef>
                <a:spcPts val="0"/>
              </a:spcBef>
              <a:buNone/>
            </a:pPr>
            <a:endParaRPr sz="1400" dirty="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13809" y="123478"/>
            <a:ext cx="5710319" cy="3416400"/>
          </a:xfrm>
          <a:prstGeom prst="rect">
            <a:avLst/>
          </a:prstGeom>
        </p:spPr>
        <p:txBody>
          <a:bodyPr lIns="91425" tIns="91425" rIns="91425" bIns="91425" anchor="t" anchorCtr="0">
            <a:noAutofit/>
          </a:bodyPr>
          <a:lstStyle/>
          <a:p>
            <a:pPr lvl="0" algn="just">
              <a:spcBef>
                <a:spcPts val="0"/>
              </a:spcBef>
              <a:buNone/>
            </a:pPr>
            <a:r>
              <a:rPr lang="ru" sz="2400" dirty="0" smtClean="0">
                <a:solidFill>
                  <a:srgbClr val="000000"/>
                </a:solidFill>
                <a:highlight>
                  <a:srgbClr val="EDF1F5"/>
                </a:highlight>
              </a:rPr>
              <a:t>	Північна </a:t>
            </a:r>
            <a:r>
              <a:rPr lang="ru" sz="2400" dirty="0">
                <a:solidFill>
                  <a:srgbClr val="000000"/>
                </a:solidFill>
                <a:highlight>
                  <a:srgbClr val="EDF1F5"/>
                </a:highlight>
              </a:rPr>
              <a:t>Корея - це місце, де заперечуються індивідуальний вибір і автономія особистості. «Все суспільство повинно являти собою єдину політичну силу, яка надихала спільними ідеалами і могутньою волею верховного керівника», - було сказано на радіо 3 січня 1986 року. Поширений в Північній Кореї гасло говорить: «Думати, говорити, діяти, як Кім Ір Сен і Кім Чен Ір</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39502"/>
            <a:ext cx="281940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0" y="195486"/>
            <a:ext cx="5952018" cy="3745500"/>
          </a:xfrm>
          <a:prstGeom prst="rect">
            <a:avLst/>
          </a:prstGeom>
        </p:spPr>
        <p:txBody>
          <a:bodyPr lIns="91425" tIns="91425" rIns="91425" bIns="91425" anchor="t" anchorCtr="0">
            <a:noAutofit/>
          </a:bodyPr>
          <a:lstStyle/>
          <a:p>
            <a:pPr lvl="0" algn="just">
              <a:spcBef>
                <a:spcPts val="0"/>
              </a:spcBef>
              <a:buNone/>
            </a:pPr>
            <a:r>
              <a:rPr lang="ru" dirty="0" smtClean="0">
                <a:solidFill>
                  <a:srgbClr val="000000"/>
                </a:solidFill>
                <a:highlight>
                  <a:srgbClr val="FFFFFF"/>
                </a:highlight>
              </a:rPr>
              <a:t>	«</a:t>
            </a:r>
            <a:r>
              <a:rPr lang="ru" dirty="0">
                <a:solidFill>
                  <a:srgbClr val="000000"/>
                </a:solidFill>
                <a:highlight>
                  <a:srgbClr val="FFFFFF"/>
                </a:highlight>
              </a:rPr>
              <a:t>Країні, яку ми будуємо, вистачить одного мільйона хороших революціонерів. Решта нам ні до чого. Краще знищити десятьох невинних, ніж зберегти життя одному ворогові », - твердили червоні кхмери на зборах кооперативів. </a:t>
            </a:r>
            <a:r>
              <a:rPr lang="ru" dirty="0" smtClean="0">
                <a:solidFill>
                  <a:srgbClr val="000000"/>
                </a:solidFill>
                <a:highlight>
                  <a:srgbClr val="FFFFFF"/>
                </a:highlight>
              </a:rPr>
              <a:t> Логіка </a:t>
            </a:r>
            <a:r>
              <a:rPr lang="ru" dirty="0">
                <a:solidFill>
                  <a:srgbClr val="000000"/>
                </a:solidFill>
                <a:highlight>
                  <a:srgbClr val="FFFFFF"/>
                </a:highlight>
              </a:rPr>
              <a:t>геноциду повсюдно знаходила практичне втілення. Смерть була при Пол Поті найбанальнішим явищем. Вбивство було більш частою причиною смерті, ніж хвороби або похилий вік. «Вища міра» з огляду на частоти застосування і незначності приводів позбулася відтінку винятковості. Більш того, у випадках, що розцінюються як дійсно серйозні, винних відправляли до в'язниці (що означало ту ж смерть, тільки розтягнуту в часі), де з них вибивали зізнання в змовах і імена спільників.</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065" y="194518"/>
            <a:ext cx="3068148" cy="230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 </a:t>
            </a:r>
            <a:endParaRPr lang="ru-RU" dirty="0"/>
          </a:p>
        </p:txBody>
      </p:sp>
      <p:sp>
        <p:nvSpPr>
          <p:cNvPr id="3" name="Подзаголовок 2"/>
          <p:cNvSpPr>
            <a:spLocks noGrp="1"/>
          </p:cNvSpPr>
          <p:nvPr>
            <p:ph type="subTitle" idx="1"/>
          </p:nvPr>
        </p:nvSpPr>
        <p:spPr>
          <a:xfrm>
            <a:off x="323528" y="843558"/>
            <a:ext cx="8520600" cy="792600"/>
          </a:xfrm>
        </p:spPr>
        <p:txBody>
          <a:bodyPr/>
          <a:lstStyle/>
          <a:p>
            <a:pPr algn="just"/>
            <a:r>
              <a:rPr lang="uk-UA" dirty="0" smtClean="0"/>
              <a:t>	Таким чином, ідеологія </a:t>
            </a:r>
            <a:r>
              <a:rPr lang="uk-UA" dirty="0"/>
              <a:t>і політика зводяться в ранг Абсолютною, тобто наукової Істини. З неї і виникає комуністичний тоталітаризм. Від імені цієї Істини єдина партія править суспільством. Та ж Істина виправдовує терор. Вона ж зобов'язує владу проникати в усі без винятку сфери суспільного і особистого життя. </a:t>
            </a:r>
            <a:endParaRPr lang="ru-RU" dirty="0"/>
          </a:p>
        </p:txBody>
      </p:sp>
    </p:spTree>
    <p:extLst>
      <p:ext uri="{BB962C8B-B14F-4D97-AF65-F5344CB8AC3E}">
        <p14:creationId xmlns:p14="http://schemas.microsoft.com/office/powerpoint/2010/main" val="86471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71075" y="136275"/>
            <a:ext cx="8520600" cy="572700"/>
          </a:xfrm>
          <a:prstGeom prst="rect">
            <a:avLst/>
          </a:prstGeom>
        </p:spPr>
        <p:txBody>
          <a:bodyPr lIns="91425" tIns="91425" rIns="91425" bIns="91425" anchor="t" anchorCtr="0">
            <a:noAutofit/>
          </a:bodyPr>
          <a:lstStyle/>
          <a:p>
            <a:pPr lvl="0">
              <a:lnSpc>
                <a:spcPct val="115000"/>
              </a:lnSpc>
              <a:spcBef>
                <a:spcPts val="700"/>
              </a:spcBef>
              <a:buNone/>
            </a:pPr>
            <a:r>
              <a:rPr lang="ru" sz="2400">
                <a:solidFill>
                  <a:srgbClr val="000000"/>
                </a:solidFill>
                <a:highlight>
                  <a:srgbClr val="FFFFFF"/>
                </a:highlight>
              </a:rPr>
              <a:t>Об’єктом дослідження: виступають комуністичні режими, що панували у ХХ ст. на різних континентах.</a:t>
            </a:r>
          </a:p>
          <a:p>
            <a:pPr lvl="0">
              <a:spcBef>
                <a:spcPts val="0"/>
              </a:spcBef>
              <a:buNone/>
            </a:pPr>
            <a:endParaRPr sz="2400"/>
          </a:p>
        </p:txBody>
      </p:sp>
      <p:sp>
        <p:nvSpPr>
          <p:cNvPr id="61" name="Shape 61"/>
          <p:cNvSpPr txBox="1">
            <a:spLocks noGrp="1"/>
          </p:cNvSpPr>
          <p:nvPr>
            <p:ph type="body" idx="1"/>
          </p:nvPr>
        </p:nvSpPr>
        <p:spPr>
          <a:xfrm>
            <a:off x="371075" y="1398450"/>
            <a:ext cx="8520600" cy="3416400"/>
          </a:xfrm>
          <a:prstGeom prst="rect">
            <a:avLst/>
          </a:prstGeom>
        </p:spPr>
        <p:txBody>
          <a:bodyPr lIns="91425" tIns="91425" rIns="91425" bIns="91425" anchor="t" anchorCtr="0">
            <a:noAutofit/>
          </a:bodyPr>
          <a:lstStyle/>
          <a:p>
            <a:pPr lvl="0" rtl="0">
              <a:spcBef>
                <a:spcPts val="700"/>
              </a:spcBef>
              <a:spcAft>
                <a:spcPts val="0"/>
              </a:spcAft>
              <a:buNone/>
            </a:pPr>
            <a:r>
              <a:rPr lang="ru" sz="2400">
                <a:solidFill>
                  <a:srgbClr val="000000"/>
                </a:solidFill>
                <a:highlight>
                  <a:srgbClr val="FFFFFF"/>
                </a:highlight>
              </a:rPr>
              <a:t>Мета: </a:t>
            </a:r>
          </a:p>
          <a:p>
            <a:pPr lvl="0" rtl="0">
              <a:spcBef>
                <a:spcPts val="700"/>
              </a:spcBef>
              <a:spcAft>
                <a:spcPts val="0"/>
              </a:spcAft>
              <a:buNone/>
            </a:pPr>
            <a:r>
              <a:rPr lang="ru" sz="2400">
                <a:solidFill>
                  <a:srgbClr val="000000"/>
                </a:solidFill>
                <a:highlight>
                  <a:srgbClr val="FFFFFF"/>
                </a:highlight>
              </a:rPr>
              <a:t>1. Охарактеризувати політику геноциду, впроваджену в різних країнах світу. </a:t>
            </a:r>
          </a:p>
          <a:p>
            <a:pPr lvl="0" rtl="0">
              <a:spcBef>
                <a:spcPts val="700"/>
              </a:spcBef>
              <a:spcAft>
                <a:spcPts val="0"/>
              </a:spcAft>
              <a:buNone/>
            </a:pPr>
            <a:r>
              <a:rPr lang="ru" sz="2400">
                <a:solidFill>
                  <a:srgbClr val="000000"/>
                </a:solidFill>
                <a:highlight>
                  <a:srgbClr val="FFFFFF"/>
                </a:highlight>
              </a:rPr>
              <a:t>2. Виявити спільне та відмінне для різних країн де панував комуністичний режим. </a:t>
            </a:r>
          </a:p>
          <a:p>
            <a:pPr lvl="0" rtl="0">
              <a:spcBef>
                <a:spcPts val="700"/>
              </a:spcBef>
              <a:spcAft>
                <a:spcPts val="0"/>
              </a:spcAft>
              <a:buNone/>
            </a:pPr>
            <a:r>
              <a:rPr lang="ru" sz="2400">
                <a:solidFill>
                  <a:srgbClr val="000000"/>
                </a:solidFill>
                <a:highlight>
                  <a:srgbClr val="FFFFFF"/>
                </a:highlight>
              </a:rPr>
              <a:t>3. Визначити наслідки злочинної політики для суспільства різних країн.</a:t>
            </a:r>
          </a:p>
          <a:p>
            <a:pPr lvl="0">
              <a:spcBef>
                <a:spcPts val="700"/>
              </a:spcBef>
              <a:spcAft>
                <a:spcPts val="0"/>
              </a:spcAft>
              <a:buNone/>
            </a:pPr>
            <a:endParaRPr sz="2800" b="1">
              <a:solidFill>
                <a:srgbClr val="000000"/>
              </a:solidFill>
            </a:endParaRPr>
          </a:p>
          <a:p>
            <a:pPr lvl="0">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Текст 2"/>
          <p:cNvSpPr>
            <a:spLocks noGrp="1"/>
          </p:cNvSpPr>
          <p:nvPr>
            <p:ph type="body" idx="1"/>
          </p:nvPr>
        </p:nvSpPr>
        <p:spPr/>
        <p:txBody>
          <a:bodyPr/>
          <a:lstStyle/>
          <a:p>
            <a:r>
              <a:rPr lang="en-US" dirty="0" smtClean="0"/>
              <a:t> </a:t>
            </a:r>
            <a:endParaRPr lang="ru-RU" dirty="0"/>
          </a:p>
        </p:txBody>
      </p:sp>
      <p:sp>
        <p:nvSpPr>
          <p:cNvPr id="4" name="Прямоугольник 3"/>
          <p:cNvSpPr/>
          <p:nvPr/>
        </p:nvSpPr>
        <p:spPr>
          <a:xfrm>
            <a:off x="2051720" y="534003"/>
            <a:ext cx="4572000" cy="3016210"/>
          </a:xfrm>
          <a:prstGeom prst="rect">
            <a:avLst/>
          </a:prstGeom>
        </p:spPr>
        <p:txBody>
          <a:bodyPr>
            <a:spAutoFit/>
          </a:bodyPr>
          <a:lstStyle/>
          <a:p>
            <a:pPr indent="450215" algn="ctr">
              <a:lnSpc>
                <a:spcPct val="150000"/>
              </a:lnSpc>
            </a:pPr>
            <a:r>
              <a:rPr lang="uk-UA" sz="2000" i="1" dirty="0" smtClean="0">
                <a:solidFill>
                  <a:schemeClr val="tx1"/>
                </a:solidFill>
                <a:latin typeface="Times New Roman"/>
                <a:ea typeface="Calibri"/>
                <a:cs typeface="Times New Roman"/>
              </a:rPr>
              <a:t>Виконав: </a:t>
            </a:r>
            <a:r>
              <a:rPr lang="uk-UA" sz="2000" i="1" dirty="0" err="1" smtClean="0">
                <a:solidFill>
                  <a:schemeClr val="tx1"/>
                </a:solidFill>
                <a:latin typeface="Times New Roman"/>
                <a:ea typeface="Calibri"/>
                <a:cs typeface="Times New Roman"/>
              </a:rPr>
              <a:t>Шахназарян</a:t>
            </a:r>
            <a:r>
              <a:rPr lang="uk-UA" sz="2000" i="1" dirty="0" smtClean="0">
                <a:solidFill>
                  <a:schemeClr val="tx1"/>
                </a:solidFill>
                <a:latin typeface="Times New Roman"/>
                <a:ea typeface="Calibri"/>
                <a:cs typeface="Times New Roman"/>
              </a:rPr>
              <a:t> </a:t>
            </a:r>
            <a:r>
              <a:rPr lang="uk-UA" sz="2000" i="1" dirty="0">
                <a:solidFill>
                  <a:schemeClr val="tx1"/>
                </a:solidFill>
                <a:latin typeface="Times New Roman"/>
                <a:ea typeface="Calibri"/>
                <a:cs typeface="Times New Roman"/>
              </a:rPr>
              <a:t>Арсен </a:t>
            </a:r>
            <a:r>
              <a:rPr lang="uk-UA" sz="2000" i="1" dirty="0" err="1">
                <a:solidFill>
                  <a:schemeClr val="tx1"/>
                </a:solidFill>
                <a:latin typeface="Times New Roman"/>
                <a:ea typeface="Calibri"/>
                <a:cs typeface="Times New Roman"/>
              </a:rPr>
              <a:t>Рубенович</a:t>
            </a:r>
            <a:endParaRPr lang="ru-RU" sz="2000" i="1" dirty="0">
              <a:solidFill>
                <a:schemeClr val="tx1"/>
              </a:solidFill>
              <a:latin typeface="Calibri"/>
              <a:ea typeface="Calibri"/>
              <a:cs typeface="Times New Roman"/>
            </a:endParaRPr>
          </a:p>
          <a:p>
            <a:pPr indent="450215" algn="ctr">
              <a:lnSpc>
                <a:spcPct val="150000"/>
              </a:lnSpc>
            </a:pPr>
            <a:r>
              <a:rPr lang="uk-UA" sz="2000" i="1" dirty="0">
                <a:solidFill>
                  <a:schemeClr val="tx1"/>
                </a:solidFill>
                <a:latin typeface="Times New Roman"/>
                <a:ea typeface="Calibri"/>
                <a:cs typeface="Times New Roman"/>
              </a:rPr>
              <a:t>Учень 10–А класу, </a:t>
            </a:r>
            <a:r>
              <a:rPr lang="uk-UA" sz="2000" i="1" dirty="0" err="1">
                <a:solidFill>
                  <a:schemeClr val="tx1"/>
                </a:solidFill>
                <a:latin typeface="Times New Roman"/>
                <a:ea typeface="Calibri"/>
                <a:cs typeface="Times New Roman"/>
              </a:rPr>
              <a:t>Великознам’янської</a:t>
            </a:r>
            <a:r>
              <a:rPr lang="uk-UA" sz="2000" i="1" dirty="0">
                <a:solidFill>
                  <a:schemeClr val="tx1"/>
                </a:solidFill>
                <a:latin typeface="Times New Roman"/>
                <a:ea typeface="Calibri"/>
                <a:cs typeface="Times New Roman"/>
              </a:rPr>
              <a:t> загальноосвітньої школи І–ІІІ ступенів №1</a:t>
            </a:r>
            <a:endParaRPr lang="ru-RU" sz="2000" i="1" dirty="0">
              <a:solidFill>
                <a:schemeClr val="tx1"/>
              </a:solidFill>
              <a:latin typeface="Calibri"/>
              <a:ea typeface="Calibri"/>
              <a:cs typeface="Times New Roman"/>
            </a:endParaRPr>
          </a:p>
          <a:p>
            <a:pPr algn="ctr"/>
            <a:r>
              <a:rPr lang="uk-UA" sz="2000" i="1" dirty="0">
                <a:solidFill>
                  <a:schemeClr val="tx1"/>
                </a:solidFill>
                <a:latin typeface="Times New Roman"/>
                <a:ea typeface="Calibri"/>
              </a:rPr>
              <a:t>Керівник: Сашин Євгеній Михайлович, вчитель історії </a:t>
            </a:r>
            <a:endParaRPr lang="ru-RU" sz="2000" i="1" dirty="0">
              <a:solidFill>
                <a:schemeClr val="tx1"/>
              </a:solidFill>
            </a:endParaRPr>
          </a:p>
        </p:txBody>
      </p:sp>
    </p:spTree>
    <p:extLst>
      <p:ext uri="{BB962C8B-B14F-4D97-AF65-F5344CB8AC3E}">
        <p14:creationId xmlns:p14="http://schemas.microsoft.com/office/powerpoint/2010/main" val="146364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1826568" y="141416"/>
            <a:ext cx="4446238" cy="1944215"/>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067694"/>
            <a:ext cx="4427983" cy="310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1150475" y="1152475"/>
            <a:ext cx="3000000" cy="30000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73" name="Shape 73"/>
          <p:cNvSpPr txBox="1"/>
          <p:nvPr/>
        </p:nvSpPr>
        <p:spPr>
          <a:xfrm>
            <a:off x="1302875" y="1228675"/>
            <a:ext cx="3000000" cy="30000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 name="Прямоугольник 1"/>
          <p:cNvSpPr/>
          <p:nvPr/>
        </p:nvSpPr>
        <p:spPr>
          <a:xfrm>
            <a:off x="107504" y="105290"/>
            <a:ext cx="4572000" cy="1446550"/>
          </a:xfrm>
          <a:prstGeom prst="rect">
            <a:avLst/>
          </a:prstGeom>
        </p:spPr>
        <p:txBody>
          <a:bodyPr>
            <a:spAutoFit/>
          </a:bodyPr>
          <a:lstStyle/>
          <a:p>
            <a:pPr marL="137160" lvl="0" algn="just">
              <a:spcBef>
                <a:spcPct val="20000"/>
              </a:spcBef>
              <a:buClr>
                <a:prstClr val="white">
                  <a:shade val="95000"/>
                </a:prstClr>
              </a:buClr>
              <a:buSzPct val="65000"/>
            </a:pPr>
            <a:r>
              <a:rPr lang="en-US" sz="2800" kern="1200" dirty="0" smtClean="0">
                <a:solidFill>
                  <a:prstClr val="white"/>
                </a:solidFill>
                <a:latin typeface="Times New Roman"/>
                <a:ea typeface="+mn-ea"/>
                <a:cs typeface="+mn-cs"/>
              </a:rPr>
              <a:t>	</a:t>
            </a:r>
            <a:r>
              <a:rPr lang="ru-RU" sz="2000" kern="1200" dirty="0" err="1" smtClean="0">
                <a:solidFill>
                  <a:prstClr val="white"/>
                </a:solidFill>
                <a:latin typeface="Times New Roman"/>
                <a:ea typeface="+mn-ea"/>
                <a:cs typeface="+mn-cs"/>
              </a:rPr>
              <a:t>Комунізм</a:t>
            </a:r>
            <a:r>
              <a:rPr lang="ru-RU" sz="2000" kern="1200" dirty="0" smtClean="0">
                <a:solidFill>
                  <a:prstClr val="white"/>
                </a:solidFill>
                <a:latin typeface="Times New Roman"/>
                <a:ea typeface="+mn-ea"/>
                <a:cs typeface="+mn-cs"/>
              </a:rPr>
              <a:t> </a:t>
            </a:r>
            <a:r>
              <a:rPr lang="ru-RU" sz="2000" kern="1200" dirty="0">
                <a:solidFill>
                  <a:prstClr val="white"/>
                </a:solidFill>
                <a:latin typeface="Times New Roman"/>
                <a:ea typeface="+mn-ea"/>
                <a:cs typeface="+mn-cs"/>
              </a:rPr>
              <a:t>запустив машину </a:t>
            </a:r>
            <a:r>
              <a:rPr lang="ru-RU" sz="2000" kern="1200" dirty="0" err="1">
                <a:solidFill>
                  <a:prstClr val="white"/>
                </a:solidFill>
                <a:latin typeface="Times New Roman"/>
                <a:ea typeface="+mn-ea"/>
                <a:cs typeface="+mn-cs"/>
              </a:rPr>
              <a:t>систематичних</a:t>
            </a:r>
            <a:r>
              <a:rPr lang="ru-RU" sz="2000" kern="1200" dirty="0">
                <a:solidFill>
                  <a:prstClr val="white"/>
                </a:solidFill>
                <a:latin typeface="Times New Roman"/>
                <a:ea typeface="+mn-ea"/>
                <a:cs typeface="+mn-cs"/>
              </a:rPr>
              <a:t> </a:t>
            </a:r>
            <a:r>
              <a:rPr lang="ru-RU" sz="2000" kern="1200" dirty="0" err="1">
                <a:solidFill>
                  <a:prstClr val="white"/>
                </a:solidFill>
                <a:latin typeface="Times New Roman"/>
                <a:ea typeface="+mn-ea"/>
                <a:cs typeface="+mn-cs"/>
              </a:rPr>
              <a:t>репресій</a:t>
            </a:r>
            <a:r>
              <a:rPr lang="ru-RU" sz="2000" kern="1200" dirty="0">
                <a:solidFill>
                  <a:prstClr val="white"/>
                </a:solidFill>
                <a:latin typeface="Times New Roman"/>
                <a:ea typeface="+mn-ea"/>
                <a:cs typeface="+mn-cs"/>
              </a:rPr>
              <a:t>, </a:t>
            </a:r>
            <a:r>
              <a:rPr lang="ru-RU" sz="2000" kern="1200" dirty="0" err="1">
                <a:solidFill>
                  <a:prstClr val="white"/>
                </a:solidFill>
                <a:latin typeface="Times New Roman"/>
                <a:ea typeface="+mn-ea"/>
                <a:cs typeface="+mn-cs"/>
              </a:rPr>
              <a:t>що</a:t>
            </a:r>
            <a:r>
              <a:rPr lang="ru-RU" sz="2000" kern="1200" dirty="0">
                <a:solidFill>
                  <a:prstClr val="white"/>
                </a:solidFill>
                <a:latin typeface="Times New Roman"/>
                <a:ea typeface="+mn-ea"/>
                <a:cs typeface="+mn-cs"/>
              </a:rPr>
              <a:t> доходили часом до </a:t>
            </a:r>
            <a:r>
              <a:rPr lang="ru-RU" sz="2000" kern="1200" dirty="0" err="1">
                <a:solidFill>
                  <a:prstClr val="white"/>
                </a:solidFill>
                <a:latin typeface="Times New Roman"/>
                <a:ea typeface="+mn-ea"/>
                <a:cs typeface="+mn-cs"/>
              </a:rPr>
              <a:t>вищої</a:t>
            </a:r>
            <a:r>
              <a:rPr lang="ru-RU" sz="2000" kern="1200" dirty="0">
                <a:solidFill>
                  <a:prstClr val="white"/>
                </a:solidFill>
                <a:latin typeface="Times New Roman"/>
                <a:ea typeface="+mn-ea"/>
                <a:cs typeface="+mn-cs"/>
              </a:rPr>
              <a:t> </a:t>
            </a:r>
            <a:r>
              <a:rPr lang="ru-RU" sz="2000" kern="1200" dirty="0" err="1">
                <a:solidFill>
                  <a:prstClr val="white"/>
                </a:solidFill>
                <a:latin typeface="Times New Roman"/>
                <a:ea typeface="+mn-ea"/>
                <a:cs typeface="+mn-cs"/>
              </a:rPr>
              <a:t>міри</a:t>
            </a:r>
            <a:r>
              <a:rPr lang="ru-RU" sz="2000" kern="1200" dirty="0">
                <a:solidFill>
                  <a:prstClr val="white"/>
                </a:solidFill>
                <a:latin typeface="Times New Roman"/>
                <a:ea typeface="+mn-ea"/>
                <a:cs typeface="+mn-cs"/>
              </a:rPr>
              <a:t> державного </a:t>
            </a:r>
            <a:r>
              <a:rPr lang="ru-RU" sz="2000" kern="1200" dirty="0" err="1">
                <a:solidFill>
                  <a:prstClr val="white"/>
                </a:solidFill>
                <a:latin typeface="Times New Roman"/>
                <a:ea typeface="+mn-ea"/>
                <a:cs typeface="+mn-cs"/>
              </a:rPr>
              <a:t>терору</a:t>
            </a:r>
            <a:r>
              <a:rPr lang="ru-RU" sz="2000" kern="1200" dirty="0">
                <a:solidFill>
                  <a:prstClr val="white"/>
                </a:solidFill>
                <a:latin typeface="Times New Roman"/>
                <a:ea typeface="+mn-ea"/>
                <a:cs typeface="+mn-cs"/>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444" y="1342265"/>
            <a:ext cx="5652120" cy="380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79512" y="267494"/>
            <a:ext cx="8520600" cy="572700"/>
          </a:xfrm>
          <a:prstGeom prst="rect">
            <a:avLst/>
          </a:prstGeom>
        </p:spPr>
        <p:txBody>
          <a:bodyPr lIns="91425" tIns="91425" rIns="91425" bIns="91425" anchor="t" anchorCtr="0">
            <a:noAutofit/>
          </a:bodyPr>
          <a:lstStyle/>
          <a:p>
            <a:pPr lvl="0">
              <a:spcBef>
                <a:spcPts val="0"/>
              </a:spcBef>
              <a:buNone/>
            </a:pPr>
            <a:r>
              <a:rPr lang="ru" sz="3600" dirty="0">
                <a:solidFill>
                  <a:srgbClr val="000000"/>
                </a:solidFill>
                <a:highlight>
                  <a:srgbClr val="FFFFFF"/>
                </a:highlight>
              </a:rPr>
              <a:t>Терор у Східній Європі</a:t>
            </a:r>
          </a:p>
        </p:txBody>
      </p:sp>
      <p:sp>
        <p:nvSpPr>
          <p:cNvPr id="79" name="Shape 79"/>
          <p:cNvSpPr txBox="1">
            <a:spLocks noGrp="1"/>
          </p:cNvSpPr>
          <p:nvPr>
            <p:ph type="body" idx="1"/>
          </p:nvPr>
        </p:nvSpPr>
        <p:spPr>
          <a:xfrm>
            <a:off x="107504" y="1203598"/>
            <a:ext cx="6048672" cy="1948621"/>
          </a:xfrm>
          <a:prstGeom prst="rect">
            <a:avLst/>
          </a:prstGeom>
        </p:spPr>
        <p:txBody>
          <a:bodyPr lIns="91425" tIns="91425" rIns="91425" bIns="91425" anchor="t" anchorCtr="0">
            <a:noAutofit/>
          </a:bodyPr>
          <a:lstStyle/>
          <a:p>
            <a:pPr lvl="0" algn="just">
              <a:spcBef>
                <a:spcPts val="0"/>
              </a:spcBef>
              <a:buNone/>
            </a:pPr>
            <a:r>
              <a:rPr lang="en-US" dirty="0" smtClean="0">
                <a:solidFill>
                  <a:srgbClr val="000000"/>
                </a:solidFill>
                <a:highlight>
                  <a:srgbClr val="FFFFFF"/>
                </a:highlight>
              </a:rPr>
              <a:t>	</a:t>
            </a:r>
            <a:r>
              <a:rPr lang="ru" dirty="0" smtClean="0">
                <a:solidFill>
                  <a:srgbClr val="000000"/>
                </a:solidFill>
                <a:highlight>
                  <a:srgbClr val="FFFFFF"/>
                </a:highlight>
              </a:rPr>
              <a:t>Поразка </a:t>
            </a:r>
            <a:r>
              <a:rPr lang="ru" dirty="0">
                <a:solidFill>
                  <a:srgbClr val="000000"/>
                </a:solidFill>
                <a:highlight>
                  <a:srgbClr val="FFFFFF"/>
                </a:highlight>
              </a:rPr>
              <a:t>Німеччини не поклала кінець грандіозному терору військових років. У мирних умовах людей чекали нові випробування - «національні чистки», які отримали особливо жорстокий характер з появою на цих землях Червоної Армії. Комісари держбезпеки, а також спецслужби - СМЕРШ і НКВД - уповноважені були досконально розібратися і провести «чистки». У підсумку з держав, що воювали проти Радянського Союзу - Угорщини, Румунії, Словаччини, - в радянський ГУЛАГ були депортовані сотні тисяч людей (остаточні цифри ще належить уточнити).</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347614"/>
            <a:ext cx="2785715" cy="185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228184" y="3258285"/>
            <a:ext cx="3445682" cy="523220"/>
          </a:xfrm>
          <a:prstGeom prst="rect">
            <a:avLst/>
          </a:prstGeom>
        </p:spPr>
        <p:txBody>
          <a:bodyPr wrap="square">
            <a:spAutoFit/>
          </a:bodyPr>
          <a:lstStyle/>
          <a:p>
            <a:r>
              <a:rPr lang="ru-RU" i="1" dirty="0">
                <a:solidFill>
                  <a:srgbClr val="FF0000"/>
                </a:solidFill>
              </a:rPr>
              <a:t>Бела Кун </a:t>
            </a:r>
            <a:r>
              <a:rPr lang="ru-RU" i="1" dirty="0" err="1">
                <a:solidFill>
                  <a:srgbClr val="FF0000"/>
                </a:solidFill>
              </a:rPr>
              <a:t>звертається</a:t>
            </a:r>
            <a:r>
              <a:rPr lang="ru-RU" i="1" dirty="0">
                <a:solidFill>
                  <a:srgbClr val="FF0000"/>
                </a:solidFill>
              </a:rPr>
              <a:t> до </a:t>
            </a:r>
            <a:r>
              <a:rPr lang="ru-RU" i="1" dirty="0" err="1">
                <a:solidFill>
                  <a:srgbClr val="FF0000"/>
                </a:solidFill>
              </a:rPr>
              <a:t>співвітчизників</a:t>
            </a:r>
            <a:endParaRPr lang="ru-RU" i="1" dirty="0">
              <a:solidFill>
                <a:srgbClr val="FF0000"/>
              </a:solidFil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170750" y="0"/>
            <a:ext cx="8520600" cy="3416400"/>
          </a:xfrm>
          <a:prstGeom prst="rect">
            <a:avLst/>
          </a:prstGeom>
        </p:spPr>
        <p:txBody>
          <a:bodyPr lIns="91425" tIns="91425" rIns="91425" bIns="91425" anchor="t" anchorCtr="0">
            <a:noAutofit/>
          </a:bodyPr>
          <a:lstStyle/>
          <a:p>
            <a:pPr lvl="0" algn="just">
              <a:spcBef>
                <a:spcPts val="0"/>
              </a:spcBef>
              <a:buNone/>
            </a:pPr>
            <a:r>
              <a:rPr lang="en-US" sz="2400" dirty="0" smtClean="0">
                <a:solidFill>
                  <a:srgbClr val="000000"/>
                </a:solidFill>
                <a:highlight>
                  <a:srgbClr val="FFFFFF"/>
                </a:highlight>
              </a:rPr>
              <a:t>	</a:t>
            </a:r>
            <a:r>
              <a:rPr lang="ru" sz="2000" dirty="0" smtClean="0">
                <a:solidFill>
                  <a:srgbClr val="000000"/>
                </a:solidFill>
                <a:highlight>
                  <a:srgbClr val="FFFFFF"/>
                </a:highlight>
              </a:rPr>
              <a:t>Згідно </a:t>
            </a:r>
            <a:r>
              <a:rPr lang="ru" sz="2000" dirty="0">
                <a:solidFill>
                  <a:srgbClr val="000000"/>
                </a:solidFill>
                <a:highlight>
                  <a:srgbClr val="FFFFFF"/>
                </a:highlight>
              </a:rPr>
              <a:t>з новітніми </a:t>
            </a:r>
            <a:r>
              <a:rPr lang="ru" sz="2000" dirty="0" smtClean="0">
                <a:solidFill>
                  <a:srgbClr val="000000"/>
                </a:solidFill>
                <a:highlight>
                  <a:srgbClr val="FFFFFF"/>
                </a:highlight>
              </a:rPr>
              <a:t>угорським</a:t>
            </a:r>
            <a:r>
              <a:rPr lang="ru-RU" sz="2000" dirty="0">
                <a:solidFill>
                  <a:srgbClr val="000000"/>
                </a:solidFill>
                <a:highlight>
                  <a:srgbClr val="FFFFFF"/>
                </a:highlight>
              </a:rPr>
              <a:t>и</a:t>
            </a:r>
            <a:r>
              <a:rPr lang="ru" sz="2000" dirty="0" smtClean="0">
                <a:solidFill>
                  <a:srgbClr val="000000"/>
                </a:solidFill>
                <a:highlight>
                  <a:srgbClr val="FFFFFF"/>
                </a:highlight>
              </a:rPr>
              <a:t> </a:t>
            </a:r>
            <a:r>
              <a:rPr lang="ru" sz="2000" dirty="0">
                <a:solidFill>
                  <a:srgbClr val="000000"/>
                </a:solidFill>
                <a:highlight>
                  <a:srgbClr val="FFFFFF"/>
                </a:highlight>
              </a:rPr>
              <a:t>та </a:t>
            </a:r>
            <a:r>
              <a:rPr lang="ru" sz="2000" dirty="0" smtClean="0">
                <a:solidFill>
                  <a:srgbClr val="000000"/>
                </a:solidFill>
                <a:highlight>
                  <a:srgbClr val="FFFFFF"/>
                </a:highlight>
              </a:rPr>
              <a:t>російськими студіями, </a:t>
            </a:r>
            <a:r>
              <a:rPr lang="ru" sz="2000" dirty="0">
                <a:solidFill>
                  <a:srgbClr val="000000"/>
                </a:solidFill>
                <a:highlight>
                  <a:srgbClr val="FFFFFF"/>
                </a:highlight>
              </a:rPr>
              <a:t>що побачили світ після відкриття архівів, були депортовані, за найскромнішими підрахунками, сотні тисяч людей, солдат і цивільних, починаючи з тринадцятилітніх дітей і закінчуючи вісімдесятирічний старий: близько 40 000 з Закарпатської України, що належала Чехословаччині, потім окупованій Угорщиною після Мюнхенських угод 1938 року й фактично анексованою Радянським Союзом в 1944 році; з Угорщини, де загальне число жителів становить приблизно дев'ять мільйонів, в ті роки було депортовано понад 600 000 чоловік (за даними радянської статистики - лише 526 604 особи).</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179512" y="339502"/>
            <a:ext cx="6005266" cy="3898425"/>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39502"/>
            <a:ext cx="2501666" cy="149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660232" y="1980937"/>
            <a:ext cx="1895071" cy="307777"/>
          </a:xfrm>
          <a:prstGeom prst="rect">
            <a:avLst/>
          </a:prstGeom>
        </p:spPr>
        <p:txBody>
          <a:bodyPr wrap="none">
            <a:spAutoFit/>
          </a:bodyPr>
          <a:lstStyle/>
          <a:p>
            <a:r>
              <a:rPr lang="ru-RU" i="1" dirty="0">
                <a:solidFill>
                  <a:srgbClr val="FF0000"/>
                </a:solidFill>
              </a:rPr>
              <a:t>Плакат «До </a:t>
            </a:r>
            <a:r>
              <a:rPr lang="ru-RU" i="1" dirty="0" err="1">
                <a:solidFill>
                  <a:srgbClr val="FF0000"/>
                </a:solidFill>
              </a:rPr>
              <a:t>зброї</a:t>
            </a:r>
            <a:r>
              <a:rPr lang="ru-RU" i="1" dirty="0">
                <a:solidFill>
                  <a:srgbClr val="FF0000"/>
                </a:solidFill>
              </a:rPr>
              <a:t>!»</a:t>
            </a:r>
            <a:r>
              <a:rPr lang="ru-RU" dirty="0">
                <a:solidFill>
                  <a:srgbClr val="252525"/>
                </a:solidFill>
              </a:rPr>
              <a:t> </a:t>
            </a:r>
            <a:endParaRPr lang="ru-RU" dirty="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323528" y="339502"/>
            <a:ext cx="6133216" cy="4101058"/>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39502"/>
            <a:ext cx="2508159" cy="340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123</Words>
  <Application>Microsoft Office PowerPoint</Application>
  <PresentationFormat>Экран (16:9)</PresentationFormat>
  <Paragraphs>26</Paragraphs>
  <Slides>15</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simple-dark-2</vt:lpstr>
      <vt:lpstr>Всеукраїнський інтерактивний конкурс “МАН-Юніор Дослідник” Номінація: Історик-Юніор </vt:lpstr>
      <vt:lpstr>Об’єктом дослідження: виступають комуністичні режими, що панували у ХХ ст. на різних континентах. </vt:lpstr>
      <vt:lpstr> </vt:lpstr>
      <vt:lpstr>Презентация PowerPoint</vt:lpstr>
      <vt:lpstr>Презентация PowerPoint</vt:lpstr>
      <vt:lpstr>Терор у Східній Європі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Всеукраїнський інтерактивний конкурс “МАН-Юніор Дослідник” Номінація: Історик-Юніор </dc:title>
  <cp:lastModifiedBy>Дмитрий Каленюк</cp:lastModifiedBy>
  <cp:revision>8</cp:revision>
  <dcterms:modified xsi:type="dcterms:W3CDTF">2016-04-14T13:17:28Z</dcterms:modified>
</cp:coreProperties>
</file>