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00"/>
    <a:srgbClr val="000099"/>
    <a:srgbClr val="CC0000"/>
    <a:srgbClr val="333300"/>
    <a:srgbClr val="A50021"/>
    <a:srgbClr val="66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551" autoAdjust="0"/>
    <p:restoredTop sz="86353" autoAdjust="0"/>
  </p:normalViewPr>
  <p:slideViewPr>
    <p:cSldViewPr snapToGrid="0">
      <p:cViewPr>
        <p:scale>
          <a:sx n="75" d="100"/>
          <a:sy n="75" d="100"/>
        </p:scale>
        <p:origin x="-3384" y="-1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DF96E-096A-4CC0-BA9A-479A37273A31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E68E7-027D-4FE8-8777-D51A94783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4C839-C7F6-415F-8877-7FED3C430920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9798-901B-4E92-91EF-19B3E228BB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93A6-CCC3-4269-9DD3-C182587740EE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BFF7-673E-4CEC-903F-FFED933A18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C161A-1932-4F92-B7F0-74A76D3BAE1E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48A94-43FC-4B79-8EF9-700114A299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5083-E692-4170-9BB9-E3AEBDA81B50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5B7EE-C6AD-4C0B-8DBC-6A5C34AB76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ABAF2-84CB-417A-B69E-45E8D624EF6E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70C70-43EF-4B45-BA39-A3ED74B607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8E17B-7884-4632-BC00-4771F07C7C33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A4438-A744-4B3E-AA2B-47BFC4196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39A5A-549B-414E-86B5-1B32FB19E9D6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1D2FE-3B60-479F-822D-4FA8EDB5E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697EE-5BB6-4A85-B854-E487AAAF3FE0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FB567-1957-4D56-AEBE-5E44591555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88171-07A4-4D26-93B7-C70E677B2266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7D963-B622-48C7-B7D9-A859D7411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073A-4B2E-4E6A-93F8-789865E3C084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600C2-29E0-4C35-B012-1101255B0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A26308-4066-49AE-8A94-94525761CFFC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135EB4-4894-490A-9460-6C507201F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9585" y="717416"/>
            <a:ext cx="4508612" cy="965833"/>
          </a:xfrm>
          <a:solidFill>
            <a:srgbClr val="DDC79B">
              <a:alpha val="64000"/>
            </a:srgbClr>
          </a:solidFill>
          <a:effectLst>
            <a:glow rad="571500">
              <a:srgbClr val="190504">
                <a:alpha val="34000"/>
              </a:srgbClr>
            </a:glow>
            <a:softEdge rad="127000"/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/>
              <a:t> </a:t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uk-UA" sz="4800" dirty="0" smtClean="0"/>
              <a:t>Голокост-пам’ять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9513" y="1660525"/>
            <a:ext cx="5424487" cy="5197475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</a:pPr>
            <a:r>
              <a:rPr lang="uk-UA" sz="4400" b="1" dirty="0" smtClean="0"/>
              <a:t>Голокост-урок.</a:t>
            </a:r>
            <a:r>
              <a:rPr lang="ru-RU" sz="2800" dirty="0" smtClean="0"/>
              <a:t> 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uk-UA" sz="2800" b="1" dirty="0" smtClean="0"/>
              <a:t>Дослідницька робота </a:t>
            </a:r>
            <a:r>
              <a:rPr lang="en-US" sz="2800" b="1" dirty="0" smtClean="0"/>
              <a:t> </a:t>
            </a:r>
            <a:r>
              <a:rPr lang="uk-UA" sz="2800" b="1" dirty="0" smtClean="0"/>
              <a:t>Леоненко </a:t>
            </a:r>
            <a:r>
              <a:rPr lang="uk-UA" sz="2800" b="1" dirty="0" smtClean="0"/>
              <a:t>Данила Олексійовича</a:t>
            </a:r>
            <a:endParaRPr lang="ru-RU" sz="2800" b="1" dirty="0" smtClean="0"/>
          </a:p>
          <a:p>
            <a:pPr eaLnBrk="1" hangingPunct="1">
              <a:lnSpc>
                <a:spcPct val="80000"/>
              </a:lnSpc>
            </a:pPr>
            <a:r>
              <a:rPr lang="uk-UA" sz="2800" b="1" dirty="0" smtClean="0"/>
              <a:t>    учня 7 класу КЗ «</a:t>
            </a:r>
            <a:r>
              <a:rPr lang="uk-UA" sz="2800" b="1" dirty="0" err="1" smtClean="0"/>
              <a:t>Банівська</a:t>
            </a:r>
            <a:r>
              <a:rPr lang="uk-UA" sz="2800" b="1" dirty="0" smtClean="0"/>
              <a:t> </a:t>
            </a:r>
            <a:r>
              <a:rPr lang="en-US" sz="2800" b="1" dirty="0" smtClean="0"/>
              <a:t> </a:t>
            </a:r>
            <a:r>
              <a:rPr lang="uk-UA" sz="2800" b="1" dirty="0" smtClean="0"/>
              <a:t>ЗОШ </a:t>
            </a:r>
            <a:r>
              <a:rPr lang="en-US" sz="2800" b="1" dirty="0" smtClean="0"/>
              <a:t>I</a:t>
            </a:r>
            <a:r>
              <a:rPr lang="uk-UA" sz="2800" b="1" dirty="0" smtClean="0"/>
              <a:t>-</a:t>
            </a:r>
            <a:r>
              <a:rPr lang="en-US" sz="2800" b="1" dirty="0" smtClean="0"/>
              <a:t>II </a:t>
            </a:r>
            <a:r>
              <a:rPr lang="uk-UA" sz="2800" b="1" dirty="0" smtClean="0"/>
              <a:t>ступенів»</a:t>
            </a:r>
            <a:br>
              <a:rPr lang="uk-UA" sz="2800" b="1" dirty="0" smtClean="0"/>
            </a:br>
            <a:r>
              <a:rPr lang="uk-UA" sz="2800" b="1" dirty="0" smtClean="0"/>
              <a:t>         Науковий керівник:</a:t>
            </a:r>
            <a:endParaRPr lang="en-US" sz="2800" b="1" dirty="0" smtClean="0"/>
          </a:p>
          <a:p>
            <a:pPr eaLnBrk="1" hangingPunct="1">
              <a:lnSpc>
                <a:spcPct val="80000"/>
              </a:lnSpc>
            </a:pPr>
            <a:r>
              <a:rPr lang="uk-UA" sz="2800" b="1" dirty="0" smtClean="0"/>
              <a:t> </a:t>
            </a:r>
            <a:r>
              <a:rPr lang="uk-UA" sz="2800" b="1" dirty="0" err="1" smtClean="0"/>
              <a:t>Проданова</a:t>
            </a:r>
            <a:r>
              <a:rPr lang="uk-UA" sz="2800" b="1" dirty="0" smtClean="0"/>
              <a:t> М.Д. </a:t>
            </a:r>
            <a:endParaRPr lang="en-US" sz="2800" b="1" dirty="0" smtClean="0"/>
          </a:p>
          <a:p>
            <a:pPr eaLnBrk="1" hangingPunct="1">
              <a:lnSpc>
                <a:spcPct val="80000"/>
              </a:lnSpc>
            </a:pPr>
            <a:r>
              <a:rPr lang="uk-UA" sz="2800" b="1" dirty="0" smtClean="0"/>
              <a:t>вчитель історії та правознавства </a:t>
            </a:r>
            <a:endParaRPr lang="ru-RU" sz="2800" b="1" dirty="0" smtClean="0"/>
          </a:p>
          <a:p>
            <a:pPr eaLnBrk="1" hangingPunct="1">
              <a:lnSpc>
                <a:spcPct val="80000"/>
              </a:lnSpc>
            </a:pPr>
            <a:r>
              <a:rPr lang="uk-UA" sz="2800" b="1" dirty="0" smtClean="0"/>
              <a:t>       КЗ «</a:t>
            </a:r>
            <a:r>
              <a:rPr lang="uk-UA" sz="2800" b="1" dirty="0" err="1" smtClean="0"/>
              <a:t>Банівська</a:t>
            </a:r>
            <a:r>
              <a:rPr lang="uk-UA" sz="2800" b="1" dirty="0" smtClean="0"/>
              <a:t> ЗОШ </a:t>
            </a:r>
            <a:r>
              <a:rPr lang="en-US" sz="2800" b="1" dirty="0" smtClean="0"/>
              <a:t>I</a:t>
            </a:r>
            <a:r>
              <a:rPr lang="uk-UA" sz="2800" b="1" dirty="0" smtClean="0"/>
              <a:t>-</a:t>
            </a:r>
            <a:r>
              <a:rPr lang="en-US" sz="2800" b="1" dirty="0" smtClean="0"/>
              <a:t>II </a:t>
            </a:r>
            <a:r>
              <a:rPr lang="uk-UA" sz="2800" b="1" dirty="0" smtClean="0"/>
              <a:t>ступенів»</a:t>
            </a:r>
            <a:endParaRPr lang="ru-RU" sz="2800" b="1" dirty="0" smtClean="0"/>
          </a:p>
          <a:p>
            <a:pPr eaLnBrk="1" hangingPunct="1">
              <a:lnSpc>
                <a:spcPct val="80000"/>
              </a:lnSpc>
            </a:pPr>
            <a:endParaRPr lang="ru-RU" sz="27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3315" name="Picture 5" descr="IMG_11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28975"/>
            <a:ext cx="3916363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6"/>
          <p:cNvSpPr>
            <a:spLocks noGrp="1"/>
          </p:cNvSpPr>
          <p:nvPr>
            <p:ph type="title" idx="4294967295"/>
          </p:nvPr>
        </p:nvSpPr>
        <p:spPr>
          <a:xfrm>
            <a:off x="895350" y="292100"/>
            <a:ext cx="7886700" cy="1398588"/>
          </a:xfrm>
        </p:spPr>
        <p:txBody>
          <a:bodyPr/>
          <a:lstStyle/>
          <a:p>
            <a:pPr eaLnBrk="1" hangingPunct="1"/>
            <a:r>
              <a:rPr lang="en-US" smtClean="0"/>
              <a:t> 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2019300" y="850900"/>
            <a:ext cx="5619750" cy="1406525"/>
          </a:xfrm>
        </p:spPr>
        <p:txBody>
          <a:bodyPr/>
          <a:lstStyle/>
          <a:p>
            <a:pPr eaLnBrk="1" hangingPunct="1"/>
            <a:r>
              <a:rPr lang="uk-UA" sz="3600" b="1" smtClean="0"/>
              <a:t>Спогади </a:t>
            </a:r>
            <a:r>
              <a:rPr lang="en-US" sz="3600" b="1" smtClean="0"/>
              <a:t> </a:t>
            </a:r>
            <a:r>
              <a:rPr lang="uk-UA" sz="3600" b="1" smtClean="0"/>
              <a:t>Бояршинової  Ольги  Афанасіївни,</a:t>
            </a:r>
            <a:r>
              <a:rPr lang="ru-RU" sz="3600" b="1" smtClean="0"/>
              <a:t/>
            </a:r>
            <a:br>
              <a:rPr lang="ru-RU" sz="3600" b="1" smtClean="0"/>
            </a:br>
            <a:r>
              <a:rPr lang="en-US" sz="3600" b="1" smtClean="0"/>
              <a:t>                                 </a:t>
            </a:r>
            <a:r>
              <a:rPr lang="uk-UA" sz="3600" b="1" smtClean="0"/>
              <a:t>бранки концтабору  Маутгаузен</a:t>
            </a:r>
            <a:r>
              <a:rPr lang="ru-RU" sz="3600" b="1" smtClean="0"/>
              <a:t/>
            </a:r>
            <a:br>
              <a:rPr lang="ru-RU" sz="3600" b="1" smtClean="0"/>
            </a:br>
            <a:endParaRPr lang="ru-RU" sz="3600" b="1" smtClean="0"/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2046288" y="1579563"/>
            <a:ext cx="5329237" cy="4872037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uk-UA" sz="2000" i="1" smtClean="0"/>
              <a:t>.</a:t>
            </a:r>
            <a:endParaRPr lang="ru-RU" sz="2000" i="1" smtClean="0"/>
          </a:p>
        </p:txBody>
      </p:sp>
      <p:pic>
        <p:nvPicPr>
          <p:cNvPr id="22531" name="Picture 4" descr="IMG_11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7563" y="2876550"/>
            <a:ext cx="5307012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 flipV="1">
            <a:off x="628650" y="1690688"/>
            <a:ext cx="355600" cy="58737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2222500" y="250825"/>
            <a:ext cx="5005388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i="1"/>
              <a:t>Привезли  нас  до  Австрії . День  був  такий  сонячний , гарний , теплий . В  такий  день  тільки  радіти , а  ми  сумували , плакали . Були  голодні  та  виснажені .    Не  могли  поворухнутися ,   дивилися  на  машини  (  які  виїжджали  з  воріт ) , з  яких  звисали  людські  руки ,   ноги ,  плечі .   Це  навіть  не  були  руки  і  ноги , а  кісточки ,   обтягнуті  шкірою .    Саме  тоді  я  захворіла .  Поклали  мене  до  бараку,  де  лежала  дівчина .   Бачу ,  тяжко  бідолашній  , але до неї не підходили - вона ж єврєйка.    Попрохала мене бранка передати   щоденник ,   якщо  я  повернуся   на  Батьківщину  .  Вночі  дівчина   померла .  Коли  я  читала її записи, то  гірко  плакала .   Так  вона  любила  свою  матір  ,  рідну  землю ,  а   померла  на  чужині . Померла   тому,  що  полонених  не  лікували .</a:t>
            </a:r>
            <a:r>
              <a:rPr lang="ru-RU" i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2154238" y="396875"/>
            <a:ext cx="4895850" cy="1293813"/>
          </a:xfrm>
        </p:spPr>
        <p:txBody>
          <a:bodyPr/>
          <a:lstStyle/>
          <a:p>
            <a:pPr eaLnBrk="1" hangingPunct="1"/>
            <a:r>
              <a:rPr lang="uk-UA" sz="2800" b="1" smtClean="0"/>
              <a:t>Спогади Бучакчийської Аліни Олександрівни</a:t>
            </a:r>
            <a:r>
              <a:rPr lang="uk-UA" sz="2800" smtClean="0"/>
              <a:t>.</a:t>
            </a:r>
            <a:endParaRPr lang="ru-RU" sz="2800" smtClean="0"/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2044700" y="1852613"/>
            <a:ext cx="5330825" cy="500538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200" smtClean="0"/>
              <a:t>   </a:t>
            </a:r>
            <a:r>
              <a:rPr lang="uk-UA" sz="2200" i="1" smtClean="0"/>
              <a:t>Ми жили поряд з єврейською родиною  Абрама Борисовича та Ревеки Абрамівни Дубровських. Їх син Моська приходив до мене погратися. Якось,  проходячи біля управи, моя мати,почула розмову поліцаїв,що вночі будуть арештовувати євреїв. Я хутко кинулась до сусідів, попередити.</a:t>
            </a:r>
            <a:r>
              <a:rPr lang="en-US" sz="2200" i="1" smtClean="0"/>
              <a:t> </a:t>
            </a:r>
            <a:r>
              <a:rPr lang="uk-UA" sz="2200" i="1" smtClean="0"/>
              <a:t>Але ті і чути не хотіли моїх слів .</a:t>
            </a:r>
            <a:r>
              <a:rPr lang="en-US" sz="2200" i="1" smtClean="0"/>
              <a:t> </a:t>
            </a:r>
            <a:r>
              <a:rPr lang="uk-UA" sz="2200" i="1" smtClean="0"/>
              <a:t>Тоді мати забрала на ніч  сусідського хлопця до нас.</a:t>
            </a:r>
            <a:r>
              <a:rPr lang="en-US" sz="2200" i="1" smtClean="0"/>
              <a:t> </a:t>
            </a:r>
            <a:r>
              <a:rPr lang="uk-UA" sz="2200" i="1" smtClean="0"/>
              <a:t>Родину Дубровських заарештували тієї ж ночі , а вдень розстріляли  разом з   п’ятьма іншими  єврейськими родинами, не пожаліли, навіть,  малих діточок.</a:t>
            </a:r>
            <a:endParaRPr lang="ru-RU" sz="2200" i="1" smtClean="0"/>
          </a:p>
          <a:p>
            <a:pPr eaLnBrk="1" hangingPunct="1"/>
            <a:endParaRPr lang="ru-RU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Содержимое 2"/>
          <p:cNvSpPr>
            <a:spLocks noGrp="1"/>
          </p:cNvSpPr>
          <p:nvPr>
            <p:ph idx="1"/>
          </p:nvPr>
        </p:nvSpPr>
        <p:spPr>
          <a:xfrm>
            <a:off x="4735513" y="0"/>
            <a:ext cx="4408487" cy="23256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uk-UA" sz="3600" smtClean="0"/>
              <a:t>В селі Преслав  було знищено 78 дітей психоневрологічної лікарні,</a:t>
            </a:r>
            <a:br>
              <a:rPr lang="uk-UA" sz="3600" smtClean="0"/>
            </a:br>
            <a:endParaRPr lang="ru-RU" sz="3600" smtClean="0"/>
          </a:p>
        </p:txBody>
      </p:sp>
      <p:pic>
        <p:nvPicPr>
          <p:cNvPr id="25602" name="Picture 3" descr="10995895_876923152375381_4076013744004240079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7263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595563"/>
            <a:ext cx="4038600" cy="426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182813" y="3817938"/>
            <a:ext cx="27479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3600"/>
              <a:t>з яких  </a:t>
            </a:r>
            <a:r>
              <a:rPr lang="en-US" sz="3600"/>
              <a:t>- </a:t>
            </a:r>
            <a:r>
              <a:rPr lang="uk-UA" sz="3600"/>
              <a:t>47 єврейських</a:t>
            </a:r>
            <a:r>
              <a:rPr lang="ru-RU" sz="36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2081213" y="0"/>
            <a:ext cx="5126037" cy="1155700"/>
          </a:xfrm>
        </p:spPr>
        <p:txBody>
          <a:bodyPr/>
          <a:lstStyle/>
          <a:p>
            <a:pPr eaLnBrk="1" hangingPunct="1"/>
            <a:r>
              <a:rPr lang="uk-UA" smtClean="0"/>
              <a:t>     </a:t>
            </a:r>
            <a:r>
              <a:rPr lang="uk-UA" b="1" smtClean="0"/>
              <a:t>Висновок</a:t>
            </a:r>
            <a:endParaRPr lang="ru-RU" b="1" smtClean="0"/>
          </a:p>
        </p:txBody>
      </p:sp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1604963" y="1092200"/>
            <a:ext cx="6126162" cy="57658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en-US" sz="2000" b="1" smtClean="0">
                <a:solidFill>
                  <a:srgbClr val="333300"/>
                </a:solidFill>
              </a:rPr>
              <a:t>  </a:t>
            </a:r>
            <a:r>
              <a:rPr lang="uk-UA" sz="2400" b="1" smtClean="0">
                <a:solidFill>
                  <a:srgbClr val="333300"/>
                </a:solidFill>
              </a:rPr>
              <a:t>Політикою нацистської Німеччини щодо євреїв було негайне вбивство, без винятку, незалежно від військового звання чи громадянського становища, політичних переконань, освіти.</a:t>
            </a:r>
            <a:endParaRPr lang="ru-RU" sz="2400" b="1" smtClean="0">
              <a:solidFill>
                <a:srgbClr val="333300"/>
              </a:solidFill>
            </a:endParaRP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uk-UA" sz="2400" b="1" smtClean="0">
                <a:solidFill>
                  <a:srgbClr val="333300"/>
                </a:solidFill>
              </a:rPr>
              <a:t> </a:t>
            </a:r>
            <a:r>
              <a:rPr lang="en-US" sz="2400" b="1" smtClean="0">
                <a:solidFill>
                  <a:srgbClr val="333300"/>
                </a:solidFill>
              </a:rPr>
              <a:t>              </a:t>
            </a:r>
            <a:r>
              <a:rPr lang="uk-UA" sz="2400" b="1" smtClean="0">
                <a:solidFill>
                  <a:srgbClr val="333300"/>
                </a:solidFill>
              </a:rPr>
              <a:t>Був втрачений генофонд нації, змінена географія  проживання,знищені культурні надбання. </a:t>
            </a:r>
            <a:endParaRPr lang="ru-RU" sz="2400" b="1" smtClean="0">
              <a:solidFill>
                <a:srgbClr val="333300"/>
              </a:solidFill>
            </a:endParaRP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uk-UA" sz="2400" b="1" smtClean="0">
                <a:solidFill>
                  <a:srgbClr val="333300"/>
                </a:solidFill>
              </a:rPr>
              <a:t>   Людей єврейської національності, кому вдалося врятуватися від  нацистів, переховували громадяни різних країн, ризикуючи власним життям.</a:t>
            </a:r>
            <a:endParaRPr lang="ru-RU" sz="2400" b="1" smtClean="0">
              <a:solidFill>
                <a:srgbClr val="333300"/>
              </a:solidFill>
            </a:endParaRP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b="1" smtClean="0">
                <a:solidFill>
                  <a:srgbClr val="333300"/>
                </a:solidFill>
              </a:rPr>
              <a:t> </a:t>
            </a:r>
            <a:r>
              <a:rPr lang="en-US" sz="2400" b="1" smtClean="0">
                <a:solidFill>
                  <a:srgbClr val="333300"/>
                </a:solidFill>
              </a:rPr>
              <a:t>                 </a:t>
            </a:r>
            <a:r>
              <a:rPr lang="ru-RU" sz="2400" b="1" smtClean="0">
                <a:solidFill>
                  <a:srgbClr val="333300"/>
                </a:solidFill>
              </a:rPr>
              <a:t>З 1953 року Ізраїль  присуджує людям, що приховували євреїв в роки Голокосту, почесне звання</a:t>
            </a:r>
            <a:r>
              <a:rPr lang="uk-UA" sz="2400" b="1" smtClean="0">
                <a:solidFill>
                  <a:srgbClr val="333300"/>
                </a:solidFill>
              </a:rPr>
              <a:t> –</a:t>
            </a:r>
            <a:r>
              <a:rPr lang="ru-RU" sz="2400" b="1" smtClean="0">
                <a:solidFill>
                  <a:srgbClr val="333300"/>
                </a:solidFill>
              </a:rPr>
              <a:t> Праведник  народів світу. На сьогоднішній день у світі налічується близько 15 тисяч </a:t>
            </a:r>
            <a:r>
              <a:rPr lang="uk-UA" sz="2400" b="1" smtClean="0">
                <a:solidFill>
                  <a:srgbClr val="333300"/>
                </a:solidFill>
              </a:rPr>
              <a:t>П</a:t>
            </a:r>
            <a:r>
              <a:rPr lang="ru-RU" sz="2400" b="1" smtClean="0">
                <a:solidFill>
                  <a:srgbClr val="333300"/>
                </a:solidFill>
              </a:rPr>
              <a:t>раведників</a:t>
            </a:r>
            <a:r>
              <a:rPr lang="uk-UA" sz="2400" b="1" smtClean="0">
                <a:solidFill>
                  <a:srgbClr val="333300"/>
                </a:solidFill>
              </a:rPr>
              <a:t>. В Приморському районі також були люди,які заслуговували на це звання, але, на жаль, його не мали.</a:t>
            </a:r>
            <a:endParaRPr lang="ru-RU" sz="2400" b="1" smtClean="0">
              <a:solidFill>
                <a:srgbClr val="333300"/>
              </a:solidFill>
            </a:endParaRPr>
          </a:p>
          <a:p>
            <a:pPr eaLnBrk="1" hangingPunct="1">
              <a:lnSpc>
                <a:spcPct val="70000"/>
              </a:lnSpc>
            </a:pPr>
            <a:endParaRPr lang="ru-RU" sz="2400" b="1" smtClean="0">
              <a:solidFill>
                <a:srgbClr val="33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2298700" y="325438"/>
            <a:ext cx="4643438" cy="1262062"/>
          </a:xfrm>
        </p:spPr>
        <p:txBody>
          <a:bodyPr/>
          <a:lstStyle/>
          <a:p>
            <a:pPr eaLnBrk="1" hangingPunct="1"/>
            <a:r>
              <a:rPr lang="uk-UA" sz="4000" smtClean="0"/>
              <a:t>     </a:t>
            </a:r>
            <a:r>
              <a:rPr lang="uk-UA" b="1" smtClean="0"/>
              <a:t>Література</a:t>
            </a:r>
            <a:r>
              <a:rPr lang="ru-RU" sz="4000" b="1" smtClean="0"/>
              <a:t/>
            </a:r>
            <a:br>
              <a:rPr lang="ru-RU" sz="4000" b="1" smtClean="0"/>
            </a:br>
            <a:r>
              <a:rPr lang="ru-RU" sz="4000" smtClean="0"/>
              <a:t> </a:t>
            </a:r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2105025" y="1311275"/>
            <a:ext cx="5210175" cy="536575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700" smtClean="0"/>
              <a:t> </a:t>
            </a:r>
            <a:r>
              <a:rPr lang="ru-RU" sz="1400" smtClean="0"/>
              <a:t>Семиряга  М.И. Тюремная империя нацизма и её</a:t>
            </a:r>
            <a:br>
              <a:rPr lang="ru-RU" sz="1400" smtClean="0"/>
            </a:br>
            <a:r>
              <a:rPr lang="ru-RU" sz="1400" smtClean="0"/>
              <a:t>крах / М.И. Семиряга. – М.: Юридическая литература,</a:t>
            </a:r>
            <a:br>
              <a:rPr lang="ru-RU" sz="1400" smtClean="0"/>
            </a:br>
            <a:r>
              <a:rPr lang="ru-RU" sz="1400" smtClean="0"/>
              <a:t>1991. – 200 с.</a:t>
            </a:r>
            <a:br>
              <a:rPr lang="ru-RU" sz="1400" smtClean="0"/>
            </a:br>
            <a:r>
              <a:rPr lang="ru-RU" sz="1400" smtClean="0"/>
              <a:t>Стоящие в стороне или стоящие рядом (рукопись).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uk-UA" sz="1400" smtClean="0"/>
              <a:t>www.yadvahsem.org – сайт музея Яд Вашем (Иерусалим, Израиль)</a:t>
            </a:r>
            <a:endParaRPr lang="ru-RU" sz="1400" smtClean="0"/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uk-UA" sz="1400" smtClean="0"/>
              <a:t>Голокост в Україні у регіональному і загальнолюдському вимірі: Матеріали Міжнародної наукової конференції, 18–20 листопада 2003 р.; Збірник наукових праць / Національний університет «Львівська політехніка»; Інститут гуманітарних і соціальних наук; Регіональний науково-освітній центр з вивчення проблем Голокосту / Р.Я. Мирський (відповідальний редактор). – Л., 2005. – 200 с.</a:t>
            </a:r>
            <a:endParaRPr lang="ru-RU" sz="1400" smtClean="0"/>
          </a:p>
          <a:p>
            <a:pPr eaLnBrk="1" hangingPunct="1">
              <a:lnSpc>
                <a:spcPct val="70000"/>
              </a:lnSpc>
            </a:pPr>
            <a:r>
              <a:rPr lang="uk-UA" sz="1400" smtClean="0"/>
              <a:t>Грицак Я. Українці в антиєврейських акціях у роки Другої світової війни // Грицак Я. Страсті за націоналізмом. Історичні есеї. – К., 2004. – С.162–168.</a:t>
            </a:r>
            <a:endParaRPr lang="ru-RU" sz="1400" smtClean="0"/>
          </a:p>
          <a:p>
            <a:pPr eaLnBrk="1" hangingPunct="1">
              <a:lnSpc>
                <a:spcPct val="70000"/>
              </a:lnSpc>
            </a:pPr>
            <a:r>
              <a:rPr lang="uk-UA" sz="1400" smtClean="0"/>
              <a:t>За гранью понимания. Богословы и философы о Холокосте / Джон К. Рот (редактор), Майкл Беренбаум (редактор). – К., 2003. – 523 с.</a:t>
            </a:r>
            <a:endParaRPr lang="ru-RU" sz="1400" smtClean="0"/>
          </a:p>
          <a:p>
            <a:pPr eaLnBrk="1" hangingPunct="1">
              <a:lnSpc>
                <a:spcPct val="70000"/>
              </a:lnSpc>
            </a:pPr>
            <a:r>
              <a:rPr lang="uk-UA" sz="1400" smtClean="0"/>
              <a:t>Катастрофа та опір українського єврейства (1941–1944). Нариси з історії Голокосту і Опору в Україні. – К., 1999. – 423 с.</a:t>
            </a:r>
            <a:endParaRPr lang="ru-RU" sz="1400" smtClean="0"/>
          </a:p>
          <a:p>
            <a:pPr eaLnBrk="1" hangingPunct="1">
              <a:lnSpc>
                <a:spcPct val="70000"/>
              </a:lnSpc>
            </a:pPr>
            <a:r>
              <a:rPr lang="uk-UA" sz="1400" smtClean="0"/>
              <a:t>Орлянский С.Ф. Холокост на Запорожье / Запорожский гос. ун-т; Запорожское городское отделение Общества «Украина-Израиль». – Запорожье, 2003. – 63 с.</a:t>
            </a:r>
            <a:endParaRPr lang="ru-RU" sz="1400" smtClean="0"/>
          </a:p>
          <a:p>
            <a:pPr eaLnBrk="1" hangingPunct="1">
              <a:lnSpc>
                <a:spcPct val="70000"/>
              </a:lnSpc>
            </a:pPr>
            <a:r>
              <a:rPr lang="uk-UA" sz="1400" smtClean="0"/>
              <a:t>Очерки еврейского героизма. В 3-х т. – К.-Иерусалим, 1994–1997. Т.1. – 1994. – 719 с.; Т.2. – 1994. – 525 с.; Т.3. – 1997. – 510 с.</a:t>
            </a:r>
            <a:endParaRPr lang="ru-RU" sz="1400" smtClean="0"/>
          </a:p>
          <a:p>
            <a:pPr eaLnBrk="1" hangingPunct="1">
              <a:lnSpc>
                <a:spcPct val="70000"/>
              </a:lnSpc>
            </a:pPr>
            <a:endParaRPr lang="ru-RU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Содержимое 3" descr="290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310688" cy="6858000"/>
          </a:xfrm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698500" y="1768475"/>
            <a:ext cx="8008938" cy="2706688"/>
          </a:xfrm>
        </p:spPr>
        <p:txBody>
          <a:bodyPr/>
          <a:lstStyle/>
          <a:p>
            <a:pPr eaLnBrk="1" hangingPunct="1"/>
            <a:r>
              <a:rPr lang="uk-UA" smtClean="0"/>
              <a:t> Пам’ятаємо,</a:t>
            </a:r>
            <a:r>
              <a:rPr lang="ru-RU" smtClean="0"/>
              <a:t/>
            </a:r>
            <a:br>
              <a:rPr lang="ru-RU" smtClean="0"/>
            </a:br>
            <a:r>
              <a:rPr lang="uk-UA" smtClean="0"/>
              <a:t>                       щоб жити.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Объект 2"/>
          <p:cNvSpPr>
            <a:spLocks noGrp="1"/>
          </p:cNvSpPr>
          <p:nvPr>
            <p:ph idx="1"/>
          </p:nvPr>
        </p:nvSpPr>
        <p:spPr>
          <a:xfrm>
            <a:off x="2227263" y="171450"/>
            <a:ext cx="4895850" cy="63674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4400" b="1" smtClean="0"/>
              <a:t> </a:t>
            </a:r>
            <a:r>
              <a:rPr lang="uk-UA" sz="4400" b="1" smtClean="0"/>
              <a:t>Голокост в Україні — систематичне винищення євреїв на українських територіях, окупованих нацистською Німеччиною в 1941–1944 роках</a:t>
            </a:r>
            <a:r>
              <a:rPr lang="uk-UA" b="1" smtClean="0"/>
              <a:t>.</a:t>
            </a:r>
            <a:endParaRPr lang="ru-RU" b="1" smtClean="0"/>
          </a:p>
          <a:p>
            <a:pPr eaLnBrk="1" hangingPunct="1"/>
            <a:endParaRPr lang="ru-RU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flipH="1">
            <a:off x="2027779" y="1654262"/>
            <a:ext cx="45719" cy="45719"/>
          </a:xfrm>
          <a:prstGeom prst="rect">
            <a:avLst/>
          </a:prstGeom>
          <a:solidFill>
            <a:srgbClr val="DDC79B">
              <a:alpha val="76000"/>
            </a:srgbClr>
          </a:solidFill>
          <a:effectLst>
            <a:glow rad="571500">
              <a:srgbClr val="190504">
                <a:alpha val="34000"/>
              </a:srgbClr>
            </a:glow>
            <a:softEdge rad="127000"/>
          </a:effectLst>
        </p:spPr>
        <p:txBody>
          <a:bodyPr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2574925" y="469900"/>
            <a:ext cx="5378450" cy="1022350"/>
          </a:xfrm>
        </p:spPr>
        <p:txBody>
          <a:bodyPr/>
          <a:lstStyle/>
          <a:p>
            <a:pPr eaLnBrk="1" hangingPunct="1"/>
            <a:r>
              <a:rPr lang="ru-RU" smtClean="0"/>
              <a:t>Фотография №1</a:t>
            </a:r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Picture 5" descr="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5738" y="-146050"/>
            <a:ext cx="9494838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Содержимое 2"/>
          <p:cNvSpPr>
            <a:spLocks noGrp="1"/>
          </p:cNvSpPr>
          <p:nvPr>
            <p:ph idx="1"/>
          </p:nvPr>
        </p:nvSpPr>
        <p:spPr>
          <a:xfrm>
            <a:off x="2009775" y="168275"/>
            <a:ext cx="5341938" cy="60086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b="1" smtClean="0"/>
              <a:t> </a:t>
            </a:r>
            <a:r>
              <a:rPr lang="uk-UA" sz="3600" b="1" smtClean="0"/>
              <a:t>Об’єктом дослідження</a:t>
            </a:r>
            <a:r>
              <a:rPr lang="uk-UA" sz="3600" smtClean="0"/>
              <a:t> </a:t>
            </a:r>
            <a:r>
              <a:rPr lang="uk-UA" sz="3600" i="1" smtClean="0"/>
              <a:t>є геноцид як суспільно-політичне явище.</a:t>
            </a:r>
            <a:r>
              <a:rPr lang="en-US" sz="3600" i="1" smtClean="0"/>
              <a:t> </a:t>
            </a:r>
            <a:endParaRPr lang="ru-RU" sz="3600" i="1" smtClean="0"/>
          </a:p>
          <a:p>
            <a:pPr eaLnBrk="1" hangingPunct="1">
              <a:buFont typeface="Arial" charset="0"/>
              <a:buNone/>
            </a:pPr>
            <a:r>
              <a:rPr lang="en-US" sz="3600" b="1" smtClean="0"/>
              <a:t>                                 </a:t>
            </a:r>
            <a:r>
              <a:rPr lang="uk-UA" sz="3600" b="1" smtClean="0"/>
              <a:t>Предметом</a:t>
            </a:r>
            <a:r>
              <a:rPr lang="en-US" sz="3600" b="1" smtClean="0"/>
              <a:t> </a:t>
            </a:r>
            <a:r>
              <a:rPr lang="uk-UA" sz="3600" b="1" smtClean="0"/>
              <a:t>дослідження</a:t>
            </a:r>
            <a:r>
              <a:rPr lang="uk-UA" sz="3600" smtClean="0"/>
              <a:t> </a:t>
            </a:r>
            <a:r>
              <a:rPr lang="uk-UA" sz="3600" i="1" smtClean="0"/>
              <a:t>–  геноцид євреїв та факти його конкретних проявів на теріторії Приморського району в роки Другої Світової війни</a:t>
            </a:r>
            <a:endParaRPr lang="ru-RU" sz="36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2322513" y="360363"/>
            <a:ext cx="4559300" cy="993775"/>
          </a:xfrm>
        </p:spPr>
        <p:txBody>
          <a:bodyPr/>
          <a:lstStyle/>
          <a:p>
            <a:pPr eaLnBrk="1" hangingPunct="1"/>
            <a:r>
              <a:rPr lang="uk-UA" b="1" smtClean="0"/>
              <a:t>Мета роботи</a:t>
            </a:r>
            <a:r>
              <a:rPr lang="en-US" smtClean="0"/>
              <a:t>:</a:t>
            </a:r>
            <a:endParaRPr lang="ru-RU" smtClean="0"/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2165350" y="1528763"/>
            <a:ext cx="5210175" cy="4648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sz="3600" i="1" smtClean="0"/>
              <a:t>Дослідити за писемними історичними джерелами та свідченнями очевидців </a:t>
            </a:r>
            <a:r>
              <a:rPr lang="ru-RU" sz="3600" i="1" smtClean="0"/>
              <a:t>історі</a:t>
            </a:r>
            <a:r>
              <a:rPr lang="uk-UA" sz="3600" i="1" smtClean="0"/>
              <a:t>ю</a:t>
            </a:r>
            <a:r>
              <a:rPr lang="ru-RU" sz="3600" i="1" smtClean="0"/>
              <a:t>   знищення   євреїв на   місцевому</a:t>
            </a:r>
            <a:r>
              <a:rPr lang="uk-UA" sz="3600" i="1" smtClean="0"/>
              <a:t>  рівні.</a:t>
            </a:r>
            <a:endParaRPr lang="ru-RU" sz="36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2141538" y="0"/>
            <a:ext cx="5040312" cy="928688"/>
          </a:xfrm>
        </p:spPr>
        <p:txBody>
          <a:bodyPr/>
          <a:lstStyle/>
          <a:p>
            <a:pPr eaLnBrk="1" hangingPunct="1"/>
            <a:r>
              <a:rPr lang="uk-UA" sz="4000" b="1" smtClean="0"/>
              <a:t>Завдання роботи</a:t>
            </a:r>
            <a:r>
              <a:rPr lang="en-US" sz="4000" b="1" smtClean="0"/>
              <a:t>:</a:t>
            </a:r>
            <a:r>
              <a:rPr lang="uk-UA" sz="4000" smtClean="0"/>
              <a:t> </a:t>
            </a:r>
            <a:endParaRPr lang="ru-RU" sz="400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68500" y="1076325"/>
            <a:ext cx="5359400" cy="5781675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uk-UA" sz="2400" b="1" smtClean="0"/>
              <a:t>виявити,з’яс</a:t>
            </a:r>
            <a:r>
              <a:rPr lang="uk-UA" sz="2400" b="1" i="1" smtClean="0"/>
              <a:t>ува</a:t>
            </a:r>
            <a:r>
              <a:rPr lang="uk-UA" sz="2400" b="1" smtClean="0"/>
              <a:t>ти і узагальнити джерельні матеріали; </a:t>
            </a:r>
            <a:endParaRPr lang="ru-RU" sz="2400" b="1" smtClean="0"/>
          </a:p>
          <a:p>
            <a:pPr eaLnBrk="1" hangingPunct="1">
              <a:lnSpc>
                <a:spcPct val="70000"/>
              </a:lnSpc>
            </a:pPr>
            <a:r>
              <a:rPr lang="uk-UA" sz="2400" b="1" smtClean="0"/>
              <a:t>з’ясувати становище єврейського населення напередодні війни;</a:t>
            </a:r>
            <a:endParaRPr lang="ru-RU" sz="2400" b="1" smtClean="0"/>
          </a:p>
          <a:p>
            <a:pPr eaLnBrk="1" hangingPunct="1">
              <a:lnSpc>
                <a:spcPct val="70000"/>
              </a:lnSpc>
            </a:pPr>
            <a:r>
              <a:rPr lang="uk-UA" sz="2400" b="1" smtClean="0"/>
              <a:t>визначити особливості фашистського окупаційного режиму для</a:t>
            </a:r>
            <a:r>
              <a:rPr lang="en-US" sz="2400" b="1" smtClean="0"/>
              <a:t> </a:t>
            </a:r>
            <a:r>
              <a:rPr lang="uk-UA" sz="2400" b="1" smtClean="0"/>
              <a:t>єврейського населення регіону;</a:t>
            </a:r>
            <a:endParaRPr lang="ru-RU" sz="2400" b="1" smtClean="0"/>
          </a:p>
          <a:p>
            <a:pPr eaLnBrk="1" hangingPunct="1">
              <a:lnSpc>
                <a:spcPct val="70000"/>
              </a:lnSpc>
            </a:pPr>
            <a:r>
              <a:rPr lang="uk-UA" sz="2400" b="1" smtClean="0"/>
              <a:t> дослідити питання колабораціонізму серед євреїв.</a:t>
            </a:r>
            <a:endParaRPr lang="ru-RU" sz="2400" b="1" smtClean="0"/>
          </a:p>
          <a:p>
            <a:pPr eaLnBrk="1" hangingPunct="1">
              <a:lnSpc>
                <a:spcPct val="70000"/>
              </a:lnSpc>
            </a:pPr>
            <a:r>
              <a:rPr lang="uk-UA" sz="2400" b="1" smtClean="0"/>
              <a:t>визначити причини, які сприяли нелюдському ставленню до єврейського  народу, так званих “неєврейських національностей”, і навпаки, осіб, що сприяли їх порятунку під час окупації;</a:t>
            </a:r>
            <a:endParaRPr lang="ru-RU" sz="2400" b="1" smtClean="0"/>
          </a:p>
          <a:p>
            <a:pPr eaLnBrk="1" hangingPunct="1">
              <a:lnSpc>
                <a:spcPct val="70000"/>
              </a:lnSpc>
            </a:pPr>
            <a:r>
              <a:rPr lang="uk-UA" sz="2400" b="1" smtClean="0"/>
              <a:t> з’ясувати кількість жертв політики Голокосту на місцевому рівні та демографічні наслідки.</a:t>
            </a:r>
            <a:br>
              <a:rPr lang="uk-UA" sz="2400" b="1" smtClean="0"/>
            </a:br>
            <a:endParaRPr lang="ru-RU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Фотографии №2</a:t>
            </a:r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Picture 4" descr="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075" y="-30163"/>
            <a:ext cx="9529763" cy="720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2093913" y="241300"/>
            <a:ext cx="5168900" cy="2027238"/>
          </a:xfrm>
        </p:spPr>
        <p:txBody>
          <a:bodyPr/>
          <a:lstStyle/>
          <a:p>
            <a:pPr eaLnBrk="1" hangingPunct="1"/>
            <a:r>
              <a:rPr lang="uk-UA" sz="4000" smtClean="0"/>
              <a:t/>
            </a:r>
            <a:br>
              <a:rPr lang="uk-UA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en-US" sz="4000" smtClean="0"/>
              <a:t>                        </a:t>
            </a:r>
            <a:r>
              <a:rPr lang="uk-UA" sz="4000" b="1" smtClean="0"/>
              <a:t>Методи </a:t>
            </a:r>
            <a:r>
              <a:rPr lang="en-US" sz="4000" b="1" smtClean="0"/>
              <a:t> </a:t>
            </a:r>
            <a:r>
              <a:rPr lang="uk-UA" sz="4000" b="1" smtClean="0"/>
              <a:t>дослідження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                                      </a:t>
            </a:r>
            <a:r>
              <a:rPr lang="en-US" sz="4000" i="1" smtClean="0"/>
              <a:t>- </a:t>
            </a:r>
            <a:r>
              <a:rPr lang="uk-UA" sz="4000" i="1" smtClean="0"/>
              <a:t>емпіричні</a:t>
            </a:r>
            <a:r>
              <a:rPr lang="ru-RU" sz="4000" smtClean="0"/>
              <a:t/>
            </a:r>
            <a:br>
              <a:rPr lang="ru-RU" sz="4000" smtClean="0"/>
            </a:br>
            <a:r>
              <a:rPr lang="uk-UA" sz="4000" smtClean="0"/>
              <a:t/>
            </a:r>
            <a:br>
              <a:rPr lang="uk-UA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pic>
        <p:nvPicPr>
          <p:cNvPr id="20482" name="Picture 4" descr="img1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0" y="2632075"/>
            <a:ext cx="5483225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813300" y="1462088"/>
            <a:ext cx="3524250" cy="857250"/>
          </a:xfrm>
        </p:spPr>
        <p:txBody>
          <a:bodyPr/>
          <a:lstStyle/>
          <a:p>
            <a:pPr eaLnBrk="1" hangingPunct="1"/>
            <a:r>
              <a:rPr lang="en-US" sz="4000" smtClean="0"/>
              <a:t>                                 </a:t>
            </a:r>
            <a:r>
              <a:rPr lang="uk-UA" sz="4000" b="1" smtClean="0"/>
              <a:t>Методи дослідження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                                         </a:t>
            </a:r>
            <a:r>
              <a:rPr lang="uk-UA" sz="4000" i="1" smtClean="0"/>
              <a:t>-</a:t>
            </a:r>
            <a:r>
              <a:rPr lang="en-US" sz="4000" i="1" smtClean="0"/>
              <a:t> </a:t>
            </a:r>
            <a:r>
              <a:rPr lang="uk-UA" sz="4000" i="1" smtClean="0"/>
              <a:t>теоретичні</a:t>
            </a:r>
            <a:r>
              <a:rPr lang="ru-RU" sz="4000" i="1" smtClean="0"/>
              <a:t/>
            </a:r>
            <a:br>
              <a:rPr lang="ru-RU" sz="4000" i="1" smtClean="0"/>
            </a:br>
            <a:endParaRPr lang="ru-RU" sz="4000" i="1" smtClean="0"/>
          </a:p>
        </p:txBody>
      </p:sp>
      <p:pic>
        <p:nvPicPr>
          <p:cNvPr id="21506" name="Picture 5" descr="IMG_11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9788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 descr="IMG_11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8513" y="3455988"/>
            <a:ext cx="4535487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565</Words>
  <Application>Microsoft Office PowerPoint</Application>
  <PresentationFormat>Экран (4:3)</PresentationFormat>
  <Paragraphs>48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     Голокост-пам’ять</vt:lpstr>
      <vt:lpstr>Презентация PowerPoint</vt:lpstr>
      <vt:lpstr>Фотография №1</vt:lpstr>
      <vt:lpstr>Презентация PowerPoint</vt:lpstr>
      <vt:lpstr>Мета роботи:</vt:lpstr>
      <vt:lpstr>Завдання роботи: </vt:lpstr>
      <vt:lpstr>Фотографии №2</vt:lpstr>
      <vt:lpstr>                          Методи  дослідження                                       - емпіричні   </vt:lpstr>
      <vt:lpstr>                                 Методи дослідження                                          - теоретичні </vt:lpstr>
      <vt:lpstr>Спогади  Бояршинової  Ольги  Афанасіївни,                                  бранки концтабору  Маутгаузен </vt:lpstr>
      <vt:lpstr>Презентация PowerPoint</vt:lpstr>
      <vt:lpstr>Спогади Бучакчийської Аліни Олександрівни.</vt:lpstr>
      <vt:lpstr>Презентация PowerPoint</vt:lpstr>
      <vt:lpstr>     Висновок</vt:lpstr>
      <vt:lpstr>     Література  </vt:lpstr>
      <vt:lpstr> Пам’ятаємо,                        щоб жити.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Dmytro</dc:creator>
  <cp:lastModifiedBy>User</cp:lastModifiedBy>
  <cp:revision>10</cp:revision>
  <dcterms:created xsi:type="dcterms:W3CDTF">2015-09-22T12:08:41Z</dcterms:created>
  <dcterms:modified xsi:type="dcterms:W3CDTF">2016-04-11T18:02:39Z</dcterms:modified>
</cp:coreProperties>
</file>