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74" r:id="rId3"/>
    <p:sldId id="259" r:id="rId4"/>
    <p:sldId id="275" r:id="rId5"/>
    <p:sldId id="271" r:id="rId6"/>
    <p:sldId id="282" r:id="rId7"/>
    <p:sldId id="277" r:id="rId8"/>
    <p:sldId id="276" r:id="rId9"/>
    <p:sldId id="284" r:id="rId10"/>
    <p:sldId id="278" r:id="rId11"/>
    <p:sldId id="266" r:id="rId12"/>
    <p:sldId id="261" r:id="rId13"/>
    <p:sldId id="286" r:id="rId14"/>
    <p:sldId id="257" r:id="rId15"/>
    <p:sldId id="280" r:id="rId16"/>
    <p:sldId id="25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8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09.04.2015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09.04.2015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09.04.2015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09.04.2015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404664"/>
            <a:ext cx="8287072" cy="2993586"/>
          </a:xfrm>
        </p:spPr>
        <p:txBody>
          <a:bodyPr>
            <a:normAutofit fontScale="62500" lnSpcReduction="20000"/>
          </a:bodyPr>
          <a:lstStyle/>
          <a:p>
            <a:endParaRPr lang="ru-RU" sz="2900" b="1" i="1" dirty="0" smtClean="0"/>
          </a:p>
          <a:p>
            <a:endParaRPr lang="ru-RU" sz="2900" b="1" i="1" dirty="0"/>
          </a:p>
          <a:p>
            <a:endParaRPr lang="ru-RU" sz="2900" b="1" i="1" dirty="0" smtClean="0"/>
          </a:p>
          <a:p>
            <a:r>
              <a:rPr lang="ru-RU" sz="2900" b="1" i="1" dirty="0" smtClean="0"/>
              <a:t>Руководитель :              </a:t>
            </a:r>
            <a:r>
              <a:rPr lang="ru-RU" sz="2400" b="1" i="1" dirty="0" err="1" smtClean="0"/>
              <a:t>Ширинян</a:t>
            </a:r>
            <a:r>
              <a:rPr lang="ru-RU" sz="2400" b="1" i="1" dirty="0" smtClean="0"/>
              <a:t> Джульетта Борисовна </a:t>
            </a:r>
          </a:p>
          <a:p>
            <a:r>
              <a:rPr lang="ru-RU" sz="3300" b="1" i="1" dirty="0" smtClean="0"/>
              <a:t>Участники:               </a:t>
            </a:r>
            <a:r>
              <a:rPr lang="ru-RU" sz="2400" b="1" i="1" dirty="0" smtClean="0"/>
              <a:t>1. </a:t>
            </a:r>
            <a:r>
              <a:rPr lang="ru-RU" sz="2400" b="1" i="1" dirty="0" err="1" smtClean="0"/>
              <a:t>Фуртаева</a:t>
            </a:r>
            <a:r>
              <a:rPr lang="ru-RU" sz="2400" b="1" i="1" dirty="0" smtClean="0"/>
              <a:t>  Ксения </a:t>
            </a:r>
          </a:p>
          <a:p>
            <a:r>
              <a:rPr lang="ru-RU" sz="2400" b="1" i="1" dirty="0"/>
              <a:t> </a:t>
            </a:r>
            <a:r>
              <a:rPr lang="ru-RU" sz="2400" b="1" i="1" dirty="0" smtClean="0"/>
              <a:t>                                               2. </a:t>
            </a:r>
            <a:r>
              <a:rPr lang="ru-RU" sz="2400" b="1" i="1" dirty="0" err="1" smtClean="0"/>
              <a:t>Нагуманов</a:t>
            </a:r>
            <a:r>
              <a:rPr lang="ru-RU" sz="2400" b="1" i="1" dirty="0" smtClean="0"/>
              <a:t> Андрей </a:t>
            </a:r>
          </a:p>
          <a:p>
            <a:r>
              <a:rPr lang="ru-RU" sz="2400" b="1" i="1" dirty="0" smtClean="0"/>
              <a:t>                                                3. Назаренко Юлия</a:t>
            </a:r>
          </a:p>
          <a:p>
            <a:r>
              <a:rPr lang="ru-RU" sz="2400" b="1" i="1" dirty="0"/>
              <a:t> </a:t>
            </a:r>
            <a:r>
              <a:rPr lang="ru-RU" sz="2400" b="1" i="1" dirty="0" smtClean="0"/>
              <a:t>                                               4. </a:t>
            </a:r>
            <a:r>
              <a:rPr lang="ru-RU" sz="2400" b="1" i="1" dirty="0" err="1" smtClean="0"/>
              <a:t>Джрагацпанян</a:t>
            </a:r>
            <a:r>
              <a:rPr lang="ru-RU" sz="2400" b="1" i="1" dirty="0" smtClean="0"/>
              <a:t> Валерия</a:t>
            </a:r>
            <a:r>
              <a:rPr lang="ru-RU" b="1" i="1" dirty="0" smtClean="0"/>
              <a:t> </a:t>
            </a:r>
          </a:p>
          <a:p>
            <a:r>
              <a:rPr lang="ru-RU" sz="2900" b="1" i="1" dirty="0" smtClean="0"/>
              <a:t>Контактный телефон: 72 31 70;  067 66 34 850. Электронный адрес: </a:t>
            </a:r>
            <a:r>
              <a:rPr lang="en-US" sz="2900" b="1" i="1" dirty="0" smtClean="0"/>
              <a:t>dshirinyan@bk.ru</a:t>
            </a:r>
            <a:endParaRPr lang="ru-RU" sz="2900" b="1" i="1" dirty="0" smtClean="0"/>
          </a:p>
          <a:p>
            <a:endParaRPr lang="ru-RU" sz="2900" dirty="0" smtClean="0"/>
          </a:p>
          <a:p>
            <a:endParaRPr lang="ru-RU" dirty="0"/>
          </a:p>
        </p:txBody>
      </p:sp>
      <p:sp>
        <p:nvSpPr>
          <p:cNvPr id="2" name="Заголовок 1"/>
          <p:cNvSpPr>
            <a:spLocks noGrp="1"/>
          </p:cNvSpPr>
          <p:nvPr>
            <p:ph type="ctrTitle"/>
          </p:nvPr>
        </p:nvSpPr>
        <p:spPr>
          <a:xfrm>
            <a:off x="107504" y="0"/>
            <a:ext cx="8856984" cy="2492896"/>
          </a:xfrm>
        </p:spPr>
        <p:txBody>
          <a:bodyPr>
            <a:normAutofit fontScale="90000"/>
          </a:bodyPr>
          <a:lstStyle/>
          <a:p>
            <a:r>
              <a:rPr lang="ru-RU" sz="2800" dirty="0" smtClean="0"/>
              <a:t>                        </a:t>
            </a:r>
            <a:br>
              <a:rPr lang="ru-RU" sz="2800" dirty="0" smtClean="0"/>
            </a:br>
            <a:r>
              <a:rPr lang="ru-RU" sz="2800" dirty="0">
                <a:solidFill>
                  <a:schemeClr val="accent4">
                    <a:lumMod val="75000"/>
                  </a:schemeClr>
                </a:solidFill>
              </a:rPr>
              <a:t>Тема «</a:t>
            </a:r>
            <a:r>
              <a:rPr lang="ru-RU" sz="2800" dirty="0">
                <a:solidFill>
                  <a:schemeClr val="accent6">
                    <a:lumMod val="75000"/>
                  </a:schemeClr>
                </a:solidFill>
              </a:rPr>
              <a:t>Цена солдатского подвига. К </a:t>
            </a:r>
            <a:r>
              <a:rPr lang="ru-RU" sz="2800" dirty="0" smtClean="0">
                <a:solidFill>
                  <a:schemeClr val="accent6">
                    <a:lumMod val="75000"/>
                  </a:schemeClr>
                </a:solidFill>
              </a:rPr>
              <a:t>70-летию</a:t>
            </a:r>
            <a:br>
              <a:rPr lang="ru-RU" sz="2800" dirty="0" smtClean="0">
                <a:solidFill>
                  <a:schemeClr val="accent6">
                    <a:lumMod val="75000"/>
                  </a:schemeClr>
                </a:solidFill>
              </a:rPr>
            </a:br>
            <a:r>
              <a:rPr lang="ru-RU" sz="2800" dirty="0" smtClean="0">
                <a:solidFill>
                  <a:schemeClr val="accent6">
                    <a:lumMod val="75000"/>
                  </a:schemeClr>
                </a:solidFill>
              </a:rPr>
              <a:t>окончания </a:t>
            </a:r>
            <a:r>
              <a:rPr lang="uk-UA" sz="2800" dirty="0" smtClean="0">
                <a:solidFill>
                  <a:schemeClr val="accent6">
                    <a:lumMod val="75000"/>
                  </a:schemeClr>
                </a:solidFill>
              </a:rPr>
              <a:t>ІІ </a:t>
            </a:r>
            <a:r>
              <a:rPr lang="uk-UA" sz="2800" dirty="0" err="1" smtClean="0">
                <a:solidFill>
                  <a:schemeClr val="accent6">
                    <a:lumMod val="75000"/>
                  </a:schemeClr>
                </a:solidFill>
              </a:rPr>
              <a:t>Мировой</a:t>
            </a:r>
            <a:r>
              <a:rPr lang="uk-UA" sz="2800" dirty="0" smtClean="0">
                <a:solidFill>
                  <a:schemeClr val="accent6">
                    <a:lumMod val="75000"/>
                  </a:schemeClr>
                </a:solidFill>
              </a:rPr>
              <a:t> </a:t>
            </a:r>
            <a:r>
              <a:rPr lang="uk-UA" sz="2800" dirty="0" err="1" smtClean="0">
                <a:solidFill>
                  <a:schemeClr val="accent6">
                    <a:lumMod val="75000"/>
                  </a:schemeClr>
                </a:solidFill>
              </a:rPr>
              <a:t>войн</a:t>
            </a:r>
            <a:r>
              <a:rPr lang="ru-RU" sz="2800" dirty="0" smtClean="0">
                <a:solidFill>
                  <a:schemeClr val="accent6">
                    <a:lumMod val="75000"/>
                  </a:schemeClr>
                </a:solidFill>
              </a:rPr>
              <a:t>ы» </a:t>
            </a:r>
            <a:r>
              <a:rPr lang="ru-RU" sz="2800" dirty="0" smtClean="0">
                <a:solidFill>
                  <a:schemeClr val="accent6">
                    <a:lumMod val="75000"/>
                  </a:schemeClr>
                </a:solidFill>
              </a:rPr>
              <a:t/>
            </a:r>
            <a:br>
              <a:rPr lang="ru-RU" sz="2800" dirty="0" smtClean="0">
                <a:solidFill>
                  <a:schemeClr val="accent6">
                    <a:lumMod val="75000"/>
                  </a:schemeClr>
                </a:solidFill>
              </a:rPr>
            </a:br>
            <a:r>
              <a:rPr lang="ru-RU" sz="2800" dirty="0" smtClean="0">
                <a:solidFill>
                  <a:schemeClr val="accent6">
                    <a:lumMod val="75000"/>
                  </a:schemeClr>
                </a:solidFill>
              </a:rPr>
              <a:t/>
            </a:r>
            <a:br>
              <a:rPr lang="ru-RU" sz="2800" dirty="0" smtClean="0">
                <a:solidFill>
                  <a:schemeClr val="accent6">
                    <a:lumMod val="75000"/>
                  </a:schemeClr>
                </a:solidFill>
              </a:rPr>
            </a:br>
            <a:r>
              <a:rPr lang="ru-RU" sz="2800" dirty="0">
                <a:solidFill>
                  <a:schemeClr val="accent6">
                    <a:lumMod val="75000"/>
                  </a:schemeClr>
                </a:solidFill>
              </a:rPr>
              <a:t/>
            </a:r>
            <a:br>
              <a:rPr lang="ru-RU" sz="2800" dirty="0">
                <a:solidFill>
                  <a:schemeClr val="accent6">
                    <a:lumMod val="75000"/>
                  </a:schemeClr>
                </a:solidFill>
              </a:rPr>
            </a:br>
            <a:r>
              <a:rPr lang="ru-RU" sz="2800" dirty="0" smtClean="0">
                <a:solidFill>
                  <a:schemeClr val="accent6">
                    <a:lumMod val="75000"/>
                  </a:schemeClr>
                </a:solidFill>
              </a:rPr>
              <a:t/>
            </a:r>
            <a:br>
              <a:rPr lang="ru-RU" sz="2800" dirty="0" smtClean="0">
                <a:solidFill>
                  <a:schemeClr val="accent6">
                    <a:lumMod val="75000"/>
                  </a:schemeClr>
                </a:solidFill>
              </a:rPr>
            </a:br>
            <a:r>
              <a:rPr lang="ru-RU" sz="2800" dirty="0">
                <a:ln>
                  <a:solidFill>
                    <a:srgbClr val="D7E155"/>
                  </a:solidFill>
                </a:ln>
                <a:solidFill>
                  <a:schemeClr val="accent6">
                    <a:lumMod val="75000"/>
                  </a:schemeClr>
                </a:solidFill>
                <a:effectLst>
                  <a:glow rad="63500">
                    <a:schemeClr val="accent4">
                      <a:satMod val="175000"/>
                      <a:alpha val="40000"/>
                    </a:schemeClr>
                  </a:glow>
                </a:effectLst>
              </a:rPr>
              <a:t/>
            </a:r>
            <a:br>
              <a:rPr lang="ru-RU" sz="2800" dirty="0">
                <a:ln>
                  <a:solidFill>
                    <a:srgbClr val="D7E155"/>
                  </a:solidFill>
                </a:ln>
                <a:solidFill>
                  <a:schemeClr val="accent6">
                    <a:lumMod val="75000"/>
                  </a:schemeClr>
                </a:solidFill>
                <a:effectLst>
                  <a:glow rad="63500">
                    <a:schemeClr val="accent4">
                      <a:satMod val="175000"/>
                      <a:alpha val="40000"/>
                    </a:schemeClr>
                  </a:glow>
                </a:effectLst>
              </a:rPr>
            </a:br>
            <a:r>
              <a:rPr lang="ru-RU" sz="2800" dirty="0">
                <a:ln>
                  <a:solidFill>
                    <a:srgbClr val="D7E155"/>
                  </a:solidFill>
                </a:ln>
                <a:solidFill>
                  <a:schemeClr val="accent6">
                    <a:lumMod val="75000"/>
                  </a:schemeClr>
                </a:solidFill>
                <a:effectLst>
                  <a:glow rad="63500">
                    <a:schemeClr val="accent4">
                      <a:satMod val="175000"/>
                      <a:alpha val="40000"/>
                    </a:schemeClr>
                  </a:glow>
                </a:effectLst>
              </a:rPr>
              <a:t> </a:t>
            </a:r>
            <a:r>
              <a:rPr lang="ru-RU" sz="2800" dirty="0" smtClean="0">
                <a:ln>
                  <a:solidFill>
                    <a:srgbClr val="D7E155"/>
                  </a:solidFill>
                </a:ln>
                <a:solidFill>
                  <a:schemeClr val="accent6">
                    <a:lumMod val="75000"/>
                  </a:schemeClr>
                </a:solidFill>
                <a:effectLst>
                  <a:glow rad="63500">
                    <a:schemeClr val="accent4">
                      <a:satMod val="175000"/>
                      <a:alpha val="40000"/>
                    </a:schemeClr>
                  </a:glow>
                </a:effectLst>
              </a:rPr>
              <a:t/>
            </a:r>
            <a:br>
              <a:rPr lang="ru-RU" sz="2800" dirty="0" smtClean="0">
                <a:ln>
                  <a:solidFill>
                    <a:srgbClr val="D7E155"/>
                  </a:solidFill>
                </a:ln>
                <a:solidFill>
                  <a:schemeClr val="accent6">
                    <a:lumMod val="75000"/>
                  </a:schemeClr>
                </a:solidFill>
                <a:effectLst>
                  <a:glow rad="63500">
                    <a:schemeClr val="accent4">
                      <a:satMod val="175000"/>
                      <a:alpha val="40000"/>
                    </a:schemeClr>
                  </a:glow>
                </a:effectLst>
              </a:rPr>
            </a:br>
            <a:endParaRPr lang="ru-RU" sz="2800" dirty="0">
              <a:solidFill>
                <a:schemeClr val="accent6">
                  <a:lumMod val="75000"/>
                </a:schemeClr>
              </a:solidFill>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8338" b="15582"/>
          <a:stretch/>
        </p:blipFill>
        <p:spPr>
          <a:xfrm>
            <a:off x="3318991" y="4383855"/>
            <a:ext cx="1872208" cy="229899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22632">
            <a:off x="7348172" y="4755756"/>
            <a:ext cx="1763688" cy="176368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35173">
            <a:off x="5365948" y="4663279"/>
            <a:ext cx="1844824" cy="184482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60380">
            <a:off x="-115458" y="4713004"/>
            <a:ext cx="1836323" cy="183632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43628">
            <a:off x="1548716" y="4579185"/>
            <a:ext cx="2013012" cy="2013012"/>
          </a:xfrm>
          <a:prstGeom prst="rect">
            <a:avLst/>
          </a:prstGeom>
        </p:spPr>
      </p:pic>
    </p:spTree>
    <p:extLst>
      <p:ext uri="{BB962C8B-B14F-4D97-AF65-F5344CB8AC3E}">
        <p14:creationId xmlns:p14="http://schemas.microsoft.com/office/powerpoint/2010/main" val="199709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24914" y="244173"/>
            <a:ext cx="5418224" cy="3256835"/>
          </a:xfrm>
        </p:spPr>
        <p:txBody>
          <a:bodyPr>
            <a:normAutofit fontScale="92500"/>
          </a:bodyPr>
          <a:lstStyle/>
          <a:p>
            <a:pPr marL="45720" indent="0">
              <a:buNone/>
            </a:pPr>
            <a:r>
              <a:rPr lang="ru-RU" sz="2400" dirty="0">
                <a:solidFill>
                  <a:schemeClr val="tx1"/>
                </a:solidFill>
                <a:latin typeface="Liberation Sans" pitchFamily="18"/>
                <a:ea typeface="DejaVu Sans" pitchFamily="2"/>
                <a:cs typeface="DejaVu Sans" pitchFamily="2"/>
              </a:rPr>
              <a:t>В октябре — декабре наступил второй этап битвы, когда велась ожесточенная борьба по расширению </a:t>
            </a:r>
            <a:r>
              <a:rPr lang="ru-RU" sz="2400" dirty="0" smtClean="0">
                <a:solidFill>
                  <a:schemeClr val="tx1"/>
                </a:solidFill>
                <a:latin typeface="Liberation Sans" pitchFamily="18"/>
                <a:ea typeface="DejaVu Sans" pitchFamily="2"/>
                <a:cs typeface="DejaVu Sans" pitchFamily="2"/>
              </a:rPr>
              <a:t>плацдармов. </a:t>
            </a:r>
            <a:r>
              <a:rPr lang="ru-RU" sz="2400" dirty="0">
                <a:solidFill>
                  <a:schemeClr val="tx1"/>
                </a:solidFill>
                <a:latin typeface="Liberation Sans" pitchFamily="18"/>
                <a:ea typeface="DejaVu Sans" pitchFamily="2"/>
                <a:cs typeface="DejaVu Sans" pitchFamily="2"/>
              </a:rPr>
              <a:t>В этот период войска, действующие на Украине, вошли в состав образованных 20 октября четырех Украинских фронтов. На данном этапе Красная Армия провела две стратегические операции: Нижнеднепровскую и </a:t>
            </a:r>
            <a:r>
              <a:rPr lang="ru-RU" sz="2400" dirty="0" smtClean="0">
                <a:solidFill>
                  <a:schemeClr val="tx1"/>
                </a:solidFill>
                <a:latin typeface="Liberation Sans" pitchFamily="18"/>
                <a:ea typeface="DejaVu Sans" pitchFamily="2"/>
                <a:cs typeface="DejaVu Sans" pitchFamily="2"/>
              </a:rPr>
              <a:t>Киевскую.</a:t>
            </a:r>
            <a:endParaRPr lang="ru-RU" dirty="0">
              <a:solidFill>
                <a:schemeClr val="tx1"/>
              </a:solidFill>
            </a:endParaRPr>
          </a:p>
        </p:txBody>
      </p:sp>
      <p:pic>
        <p:nvPicPr>
          <p:cNvPr id="4"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501007"/>
            <a:ext cx="3600399" cy="325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amp;Pcy;&amp;iecy;&amp;rcy;&amp;iecy;&amp;dcy; &amp;fcy;&amp;ocy;&amp;rcy;&amp;scy;&amp;icy;&amp;rcy;&amp;ocy;&amp;vcy;&amp;acy;&amp;ncy;&amp;icy;&amp;iecy;&amp;mcy; &amp;Dcy;&amp;ncy;&amp;iecy;&amp;pcy;&amp;rcy;&amp;acy;. &amp;Rcy;&amp;iecy;&amp;kcy;&amp;ocy;&amp;gcy;&amp;ncy;&amp;ocy;&amp;scy;&amp;tscy;&amp;icy;&amp;rcy;&amp;ocy;&amp;vcy;&amp;kcy;&amp;acy;."/>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01008"/>
            <a:ext cx="4896544" cy="3267844"/>
          </a:xfrm>
          <a:prstGeom prst="rect">
            <a:avLst/>
          </a:prstGeom>
          <a:noFill/>
          <a:ln>
            <a:noFill/>
          </a:ln>
        </p:spPr>
      </p:pic>
      <p:sp>
        <p:nvSpPr>
          <p:cNvPr id="2" name="Прямоугольник 1"/>
          <p:cNvSpPr/>
          <p:nvPr/>
        </p:nvSpPr>
        <p:spPr>
          <a:xfrm>
            <a:off x="5580111" y="116632"/>
            <a:ext cx="3312368" cy="3139321"/>
          </a:xfrm>
          <a:prstGeom prst="rect">
            <a:avLst/>
          </a:prstGeom>
        </p:spPr>
        <p:txBody>
          <a:bodyPr wrap="square">
            <a:spAutoFit/>
          </a:bodyPr>
          <a:lstStyle/>
          <a:p>
            <a:pPr marL="45720" indent="0">
              <a:buNone/>
            </a:pPr>
            <a:r>
              <a:rPr lang="ru-RU" sz="2000" dirty="0">
                <a:latin typeface="Liberation Sans" pitchFamily="18"/>
                <a:ea typeface="DejaVu Sans" pitchFamily="2"/>
                <a:cs typeface="DejaVu Sans" pitchFamily="2"/>
              </a:rPr>
              <a:t>К концу 1943 г. битва за Днепр завершилась. К тому времени Восточный вал на Украине был прорван почти на всем его протяжении. Советские войска захватили стратегический плацдарм от Киева до Припяти и от Черкасс до Запорожья.</a:t>
            </a:r>
          </a:p>
          <a:p>
            <a:endParaRPr lang="ru-RU" dirty="0"/>
          </a:p>
        </p:txBody>
      </p:sp>
    </p:spTree>
    <p:extLst>
      <p:ext uri="{BB962C8B-B14F-4D97-AF65-F5344CB8AC3E}">
        <p14:creationId xmlns:p14="http://schemas.microsoft.com/office/powerpoint/2010/main" val="171028157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3" y="188640"/>
            <a:ext cx="8751980" cy="3384375"/>
          </a:xfrm>
        </p:spPr>
        <p:txBody>
          <a:bodyPr>
            <a:normAutofit fontScale="92500" lnSpcReduction="10000"/>
          </a:bodyPr>
          <a:lstStyle/>
          <a:p>
            <a:pPr marL="45720" indent="0">
              <a:buNone/>
            </a:pPr>
            <a:r>
              <a:rPr lang="ru-RU" b="1" i="1" dirty="0"/>
              <a:t>Под кручей правого берега девушка, которая перевязывает раненного бойца. Это медсестра Нелли Кожухова. Под огнем противника оказала помощь более чем 70-ти раненым. Была награждена орденом Красной Звезды. После войны жила в г. Борисов Минской области. В 1980-х гг. посетила Днепропетровск и Диораму.</a:t>
            </a:r>
            <a:br>
              <a:rPr lang="ru-RU" b="1" i="1" dirty="0"/>
            </a:br>
            <a:r>
              <a:rPr lang="ru-RU" b="1" i="1" dirty="0"/>
              <a:t>В стремительном порыве, высоко подняв над головой автомат, ведет своих гвардейцев на штурм высоты </a:t>
            </a:r>
            <a:r>
              <a:rPr lang="ru-RU" b="1" i="1" dirty="0" err="1"/>
              <a:t>замкомбата</a:t>
            </a:r>
            <a:r>
              <a:rPr lang="ru-RU" b="1" i="1" dirty="0"/>
              <a:t> по политической части 78 ГСП </a:t>
            </a:r>
            <a:r>
              <a:rPr lang="ru-RU" b="1" i="1" dirty="0" err="1"/>
              <a:t>гв</a:t>
            </a:r>
            <a:r>
              <a:rPr lang="ru-RU" b="1" i="1" dirty="0"/>
              <a:t>. капитан Василий </a:t>
            </a:r>
            <a:r>
              <a:rPr lang="ru-RU" b="1" i="1" dirty="0" err="1" smtClean="0"/>
              <a:t>Древаль</a:t>
            </a:r>
            <a:r>
              <a:rPr lang="ru-RU" b="1" i="1" dirty="0" smtClean="0"/>
              <a:t>. </a:t>
            </a:r>
            <a:r>
              <a:rPr lang="ru-RU" b="1" i="1" dirty="0"/>
              <a:t>Воевал под Смоленском, Ельней, на Дону, </a:t>
            </a:r>
            <a:r>
              <a:rPr lang="ru-RU" b="1" i="1" dirty="0" err="1"/>
              <a:t>Харьковщине</a:t>
            </a:r>
            <a:r>
              <a:rPr lang="ru-RU" b="1" i="1" dirty="0"/>
              <a:t>. Он был из тех офицеров, которые всегда на передовой, рядом с солдатами.</a:t>
            </a:r>
            <a:br>
              <a:rPr lang="ru-RU" b="1" i="1" dirty="0"/>
            </a:br>
            <a:endParaRPr lang="ru-RU" b="1" i="1" dirty="0"/>
          </a:p>
        </p:txBody>
      </p:sp>
      <p:pic>
        <p:nvPicPr>
          <p:cNvPr id="4" name="Рисунок 3"/>
          <p:cNvPicPr>
            <a:picLocks noChangeAspect="1"/>
          </p:cNvPicPr>
          <p:nvPr/>
        </p:nvPicPr>
        <p:blipFill>
          <a:blip r:embed="rId2"/>
          <a:stretch>
            <a:fillRect/>
          </a:stretch>
        </p:blipFill>
        <p:spPr>
          <a:xfrm>
            <a:off x="25330" y="3573016"/>
            <a:ext cx="4248472" cy="314518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240" y="3573016"/>
            <a:ext cx="4666247" cy="3145189"/>
          </a:xfrm>
          <a:prstGeom prst="rect">
            <a:avLst/>
          </a:prstGeom>
        </p:spPr>
      </p:pic>
    </p:spTree>
    <p:extLst>
      <p:ext uri="{BB962C8B-B14F-4D97-AF65-F5344CB8AC3E}">
        <p14:creationId xmlns:p14="http://schemas.microsoft.com/office/powerpoint/2010/main" val="105579302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404664"/>
            <a:ext cx="4032448" cy="2592288"/>
          </a:xfrm>
        </p:spPr>
        <p:txBody>
          <a:bodyPr>
            <a:normAutofit/>
          </a:bodyPr>
          <a:lstStyle/>
          <a:p>
            <a:pPr marL="0" indent="0">
              <a:buNone/>
            </a:pPr>
            <a:r>
              <a:rPr lang="ru-RU" sz="2400" dirty="0"/>
              <a:t>Младший сержант, минометчик — Николай Поликарпов на огневой позиции под Киевом. 1-й Украинский фронт</a:t>
            </a:r>
          </a:p>
        </p:txBody>
      </p:sp>
      <p:pic>
        <p:nvPicPr>
          <p:cNvPr id="4" name="Рисунок 3" descr="&amp;Mcy;&amp;lcy;&amp;acy;&amp;dcy;&amp;shcy;&amp;icy;&amp;jcy; &amp;scy;&amp;iecy;&amp;rcy;&amp;zhcy;&amp;acy;&amp;ncy;&amp;tcy;, &amp;mcy;&amp;icy;&amp;ncy;&amp;ocy;&amp;mcy;&amp;iecy;&amp;tcy;&amp;chcy;&amp;icy;&amp;kcy; — &amp;Ncy;&amp;icy;&amp;kcy;&amp;ocy;&amp;lcy;&amp;acy;&amp;jcy; &amp;Pcy;&amp;ocy;&amp;lcy;&amp;icy;&amp;kcy;&amp;acy;&amp;rcy;&amp;pcy;&amp;ocy;&amp;vcy; &amp;ncy;&amp;acy; &amp;ocy;&amp;gcy;&amp;ncy;&amp;iecy;&amp;vcy;&amp;ocy;&amp;jcy; &amp;pcy;&amp;ocy;&amp;zcy;&amp;icy;&amp;tscy;&amp;icy;&amp;icy; &amp;pcy;&amp;ocy;&amp;dcy; &amp;Kcy;&amp;icy;&amp;iecy;&amp;vcy;&amp;ocy;&amp;mcy;. 1-&amp;jcy; &amp;Ucy;&amp;kcy;&amp;rcy;&amp;acy;&amp;icy;&amp;ncy;&amp;scy;&amp;kcy;&amp;icy;&amp;jcy; &amp;fcy;&amp;rcy;&amp;ocy;&amp;ncy;&amp;tcy;."/>
          <p:cNvPicPr/>
          <p:nvPr/>
        </p:nvPicPr>
        <p:blipFill>
          <a:blip r:embed="rId2">
            <a:extLst>
              <a:ext uri="{28A0092B-C50C-407E-A947-70E740481C1C}">
                <a14:useLocalDpi xmlns:a14="http://schemas.microsoft.com/office/drawing/2010/main" val="0"/>
              </a:ext>
            </a:extLst>
          </a:blip>
          <a:srcRect/>
          <a:stretch>
            <a:fillRect/>
          </a:stretch>
        </p:blipFill>
        <p:spPr bwMode="auto">
          <a:xfrm>
            <a:off x="6300191" y="3140968"/>
            <a:ext cx="2768173" cy="3573016"/>
          </a:xfrm>
          <a:prstGeom prst="rect">
            <a:avLst/>
          </a:prstGeom>
          <a:noFill/>
          <a:ln>
            <a:noFill/>
          </a:ln>
        </p:spPr>
      </p:pic>
      <p:pic>
        <p:nvPicPr>
          <p:cNvPr id="5" name="Рисунок 4"/>
          <p:cNvPicPr>
            <a:picLocks noChangeAspect="1"/>
          </p:cNvPicPr>
          <p:nvPr/>
        </p:nvPicPr>
        <p:blipFill>
          <a:blip r:embed="rId3"/>
          <a:stretch>
            <a:fillRect/>
          </a:stretch>
        </p:blipFill>
        <p:spPr>
          <a:xfrm>
            <a:off x="4211960" y="3140968"/>
            <a:ext cx="2107734" cy="3735645"/>
          </a:xfrm>
          <a:prstGeom prst="rect">
            <a:avLst/>
          </a:prstGeom>
        </p:spPr>
      </p:pic>
      <p:pic>
        <p:nvPicPr>
          <p:cNvPr id="6" name="Объект 3" descr="&amp;Pcy;&amp;ocy;&amp;dcy;&amp;bcy;&amp;icy;&amp;tcy;&amp;ycy;&amp;jcy; &amp;tcy;&amp;yacy;&amp;zhcy;&amp;iecy;&amp;lcy;&amp;ycy;&amp;jcy; &amp;tcy;&amp;acy;&amp;ncy;&amp;kcy; «&amp;Tcy;&amp;icy;&amp;gcy;&amp;rcy;» &amp;icy;&amp;zcy; 509-&amp;gcy;&amp;ocy; &amp;tcy;&amp;yacy;&amp;zhcy;&amp;iecy;&amp;lcy;&amp;ocy;&amp;gcy;&amp;ocy; &amp;tcy;&amp;acy;&amp;ncy;&amp;kcy;&amp;ocy;&amp;vcy;&amp;ocy;&amp;gcy;&amp;ocy; &amp;bcy;&amp;acy;&amp;tcy;&amp;acy;&amp;lcy;&amp;softcy;&amp;ocy;&amp;ncy;&amp;acy; &amp;vcy;&amp;iecy;&amp;rcy;&amp;mcy;&amp;acy;&amp;khcy;&amp;tcy;&amp;acy;. &amp;Ncy;&amp;ocy;&amp;yacy;&amp;bcy;&amp;rcy;&amp;softcy; 1943 &amp;gcy;&amp;ocy;&amp;dcy;&amp;acy;, &amp;rcy;&amp;acy;&amp;jcy;&amp;ocy;&amp;ncy; &amp;Kcy;&amp;icy;&amp;iecy;&amp;vcy;&amp;acy;."/>
          <p:cNvPicPr>
            <a:picLocks noGrp="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25865" y="3717032"/>
            <a:ext cx="3960440" cy="3149740"/>
          </a:xfrm>
          <a:prstGeom prst="rect">
            <a:avLst/>
          </a:prstGeom>
          <a:noFill/>
          <a:ln>
            <a:noFill/>
          </a:ln>
        </p:spPr>
      </p:pic>
      <p:sp>
        <p:nvSpPr>
          <p:cNvPr id="3" name="Прямоугольник 2"/>
          <p:cNvSpPr/>
          <p:nvPr/>
        </p:nvSpPr>
        <p:spPr>
          <a:xfrm>
            <a:off x="-1" y="404664"/>
            <a:ext cx="4788025" cy="1569660"/>
          </a:xfrm>
          <a:prstGeom prst="rect">
            <a:avLst/>
          </a:prstGeom>
        </p:spPr>
        <p:txBody>
          <a:bodyPr wrap="square">
            <a:spAutoFit/>
          </a:bodyPr>
          <a:lstStyle/>
          <a:p>
            <a:r>
              <a:rPr lang="ru-RU" sz="2400" dirty="0"/>
              <a:t>Подбитый тяжелый танк «Тигр» из 509-го тяжелого танкового батальона вермахта. Ноябрь 1943 года, район Киева</a:t>
            </a:r>
          </a:p>
        </p:txBody>
      </p:sp>
    </p:spTree>
    <p:extLst>
      <p:ext uri="{BB962C8B-B14F-4D97-AF65-F5344CB8AC3E}">
        <p14:creationId xmlns:p14="http://schemas.microsoft.com/office/powerpoint/2010/main" val="25641828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260648"/>
            <a:ext cx="6912768" cy="6264696"/>
          </a:xfrm>
        </p:spPr>
        <p:txBody>
          <a:bodyPr>
            <a:normAutofit lnSpcReduction="10000"/>
          </a:bodyPr>
          <a:lstStyle/>
          <a:p>
            <a:pPr marL="45720" indent="0">
              <a:buNone/>
            </a:pPr>
            <a:r>
              <a:rPr lang="ru-RU" dirty="0"/>
              <a:t>При форсировании Днепра советские воины проявили исключительные мужество и отвагу. Героические подвиги совершили не </a:t>
            </a:r>
            <a:r>
              <a:rPr lang="ru-RU" dirty="0" smtClean="0"/>
              <a:t>десятки </a:t>
            </a:r>
            <a:r>
              <a:rPr lang="ru-RU" dirty="0"/>
              <a:t>и не сотни, а тысячи людей. Это был массовый героизм.</a:t>
            </a:r>
          </a:p>
          <a:p>
            <a:pPr marL="45720" indent="0">
              <a:buNone/>
            </a:pPr>
            <a:r>
              <a:rPr lang="ru-RU" dirty="0" smtClean="0"/>
              <a:t>«Переправлялись </a:t>
            </a:r>
            <a:r>
              <a:rPr lang="ru-RU" dirty="0"/>
              <a:t>мы под непрерывным огнем по пояс в воде. Течение оказалось неожиданно очень сильным. Помню, плывем с пушкой на надувной лодке, а нас страшно несет. Добрались-таки почти до берега. А тут по нам начал палить пулемет немецкий. Очередь пробила лодку она начала тонуть. Народ один за другим валится в воду – кто живой, кто мертвый. Но живые исхитрились, ухватили пушку, вытащили-таки ее на плацдарм», - рассказал В. Астафьев</a:t>
            </a:r>
            <a:r>
              <a:rPr lang="ru-RU" dirty="0" smtClean="0"/>
              <a:t>.</a:t>
            </a:r>
            <a:r>
              <a:rPr lang="ru-RU" dirty="0"/>
              <a:t> </a:t>
            </a:r>
            <a:r>
              <a:rPr lang="ru-RU" dirty="0" smtClean="0"/>
              <a:t>За форсирование  </a:t>
            </a:r>
            <a:r>
              <a:rPr lang="ru-RU" dirty="0"/>
              <a:t>Днепра </a:t>
            </a:r>
            <a:r>
              <a:rPr lang="ru-RU" dirty="0" smtClean="0"/>
              <a:t> он получил </a:t>
            </a:r>
            <a:r>
              <a:rPr lang="ru-RU" dirty="0"/>
              <a:t>Золотую Звезду </a:t>
            </a:r>
            <a:r>
              <a:rPr lang="ru-RU" dirty="0" smtClean="0"/>
              <a:t>Героя. </a:t>
            </a:r>
            <a:r>
              <a:rPr lang="ru-RU" dirty="0"/>
              <a:t>«Тела погибших плыли по Днепру, как бревна, когда лес сплавляют», – вспоминал Василий Михайлович.</a:t>
            </a:r>
          </a:p>
          <a:p>
            <a:endParaRPr lang="ru-RU" dirty="0"/>
          </a:p>
        </p:txBody>
      </p:sp>
      <p:pic>
        <p:nvPicPr>
          <p:cNvPr id="5" name="Рисунок 4"/>
          <p:cNvPicPr>
            <a:picLocks noChangeAspect="1"/>
          </p:cNvPicPr>
          <p:nvPr/>
        </p:nvPicPr>
        <p:blipFill>
          <a:blip r:embed="rId2"/>
          <a:stretch>
            <a:fillRect/>
          </a:stretch>
        </p:blipFill>
        <p:spPr>
          <a:xfrm>
            <a:off x="7010432" y="332656"/>
            <a:ext cx="2133568" cy="2681777"/>
          </a:xfrm>
          <a:prstGeom prst="rect">
            <a:avLst/>
          </a:prstGeom>
        </p:spPr>
      </p:pic>
      <p:pic>
        <p:nvPicPr>
          <p:cNvPr id="6" name="Рисунок 5"/>
          <p:cNvPicPr>
            <a:picLocks noChangeAspect="1"/>
          </p:cNvPicPr>
          <p:nvPr/>
        </p:nvPicPr>
        <p:blipFill>
          <a:blip r:embed="rId3"/>
          <a:stretch>
            <a:fillRect/>
          </a:stretch>
        </p:blipFill>
        <p:spPr>
          <a:xfrm>
            <a:off x="7002018" y="3573016"/>
            <a:ext cx="2141982" cy="3053463"/>
          </a:xfrm>
          <a:prstGeom prst="rect">
            <a:avLst/>
          </a:prstGeom>
        </p:spPr>
      </p:pic>
    </p:spTree>
    <p:extLst>
      <p:ext uri="{BB962C8B-B14F-4D97-AF65-F5344CB8AC3E}">
        <p14:creationId xmlns:p14="http://schemas.microsoft.com/office/powerpoint/2010/main" val="356714512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4704" y="202506"/>
            <a:ext cx="8275767" cy="369332"/>
          </a:xfrm>
          <a:prstGeom prst="rect">
            <a:avLst/>
          </a:prstGeom>
          <a:noFill/>
        </p:spPr>
        <p:txBody>
          <a:bodyPr wrap="square" rtlCol="0">
            <a:spAutoFit/>
          </a:bodyPr>
          <a:lstStyle/>
          <a:p>
            <a:endParaRPr lang="ru-RU" dirty="0"/>
          </a:p>
        </p:txBody>
      </p:sp>
      <p:sp>
        <p:nvSpPr>
          <p:cNvPr id="5" name="Прямоугольник 4"/>
          <p:cNvSpPr/>
          <p:nvPr/>
        </p:nvSpPr>
        <p:spPr>
          <a:xfrm>
            <a:off x="0" y="387171"/>
            <a:ext cx="7740352" cy="5114221"/>
          </a:xfrm>
          <a:prstGeom prst="rect">
            <a:avLst/>
          </a:prstGeom>
        </p:spPr>
        <p:txBody>
          <a:bodyPr wrap="square">
            <a:spAutoFit/>
          </a:bodyPr>
          <a:lstStyle/>
          <a:p>
            <a:pPr fontAlgn="auto" hangingPunct="0">
              <a:spcBef>
                <a:spcPts val="1191"/>
              </a:spcBef>
              <a:spcAft>
                <a:spcPts val="992"/>
              </a:spcAft>
              <a:defRPr sz="2800">
                <a:solidFill>
                  <a:srgbClr val="FFFF99"/>
                </a:solidFill>
              </a:defRPr>
            </a:pPr>
            <a:r>
              <a:rPr lang="ru-RU" dirty="0">
                <a:solidFill>
                  <a:schemeClr val="tx1">
                    <a:lumMod val="85000"/>
                    <a:lumOff val="15000"/>
                  </a:schemeClr>
                </a:solidFill>
                <a:latin typeface="Liberation Sans" pitchFamily="18"/>
                <a:ea typeface="DejaVu Sans" pitchFamily="2"/>
                <a:cs typeface="DejaVu Sans" pitchFamily="2"/>
              </a:rPr>
              <a:t>Битва за Днепр стала </a:t>
            </a:r>
            <a:r>
              <a:rPr lang="ru-RU" dirty="0">
                <a:solidFill>
                  <a:schemeClr val="tx2">
                    <a:lumMod val="75000"/>
                  </a:schemeClr>
                </a:solidFill>
                <a:latin typeface="Liberation Sans" pitchFamily="18"/>
                <a:ea typeface="DejaVu Sans" pitchFamily="2"/>
                <a:cs typeface="DejaVu Sans" pitchFamily="2"/>
              </a:rPr>
              <a:t>редким в истории войн примером столь масштабного и быстрого форсирования такой широкой водной преграды при ожесточенном сопротивлении крупных сил противника</a:t>
            </a:r>
            <a:r>
              <a:rPr lang="ru-RU" dirty="0" smtClean="0">
                <a:solidFill>
                  <a:schemeClr val="tx2">
                    <a:lumMod val="75000"/>
                  </a:schemeClr>
                </a:solidFill>
                <a:latin typeface="Liberation Sans" pitchFamily="18"/>
                <a:ea typeface="DejaVu Sans" pitchFamily="2"/>
                <a:cs typeface="DejaVu Sans" pitchFamily="2"/>
              </a:rPr>
              <a:t>. По </a:t>
            </a:r>
            <a:r>
              <a:rPr lang="ru-RU" dirty="0">
                <a:solidFill>
                  <a:schemeClr val="tx2">
                    <a:lumMod val="75000"/>
                  </a:schemeClr>
                </a:solidFill>
                <a:latin typeface="Liberation Sans" pitchFamily="18"/>
                <a:ea typeface="DejaVu Sans" pitchFamily="2"/>
                <a:cs typeface="DejaVu Sans" pitchFamily="2"/>
              </a:rPr>
              <a:t>мнению немецкого генерала фон Бутлара,в ходе этого наступления «русская армия </a:t>
            </a:r>
            <a:r>
              <a:rPr lang="ru-RU" dirty="0" smtClean="0">
                <a:solidFill>
                  <a:schemeClr val="tx2">
                    <a:lumMod val="75000"/>
                  </a:schemeClr>
                </a:solidFill>
                <a:latin typeface="Liberation Sans" pitchFamily="18"/>
                <a:ea typeface="DejaVu Sans" pitchFamily="2"/>
                <a:cs typeface="DejaVu Sans" pitchFamily="2"/>
              </a:rPr>
              <a:t>продемонстрировала </a:t>
            </a:r>
            <a:r>
              <a:rPr lang="ru-RU" dirty="0">
                <a:solidFill>
                  <a:schemeClr val="tx2">
                    <a:lumMod val="75000"/>
                  </a:schemeClr>
                </a:solidFill>
                <a:latin typeface="Liberation Sans" pitchFamily="18"/>
                <a:ea typeface="DejaVu Sans" pitchFamily="2"/>
                <a:cs typeface="DejaVu Sans" pitchFamily="2"/>
              </a:rPr>
              <a:t>свои высокие боевые качества и показала</a:t>
            </a:r>
            <a:r>
              <a:rPr lang="ru-RU" dirty="0" smtClean="0">
                <a:solidFill>
                  <a:schemeClr val="tx2">
                    <a:lumMod val="75000"/>
                  </a:schemeClr>
                </a:solidFill>
                <a:latin typeface="Liberation Sans" pitchFamily="18"/>
                <a:ea typeface="DejaVu Sans" pitchFamily="2"/>
                <a:cs typeface="DejaVu Sans" pitchFamily="2"/>
              </a:rPr>
              <a:t>, что </a:t>
            </a:r>
            <a:r>
              <a:rPr lang="ru-RU" dirty="0">
                <a:solidFill>
                  <a:schemeClr val="tx2">
                    <a:lumMod val="75000"/>
                  </a:schemeClr>
                </a:solidFill>
                <a:latin typeface="Liberation Sans" pitchFamily="18"/>
                <a:ea typeface="DejaVu Sans" pitchFamily="2"/>
                <a:cs typeface="DejaVu Sans" pitchFamily="2"/>
              </a:rPr>
              <a:t>располагает не только значительными людскими ресурсами</a:t>
            </a:r>
            <a:r>
              <a:rPr lang="ru-RU" dirty="0" smtClean="0">
                <a:solidFill>
                  <a:schemeClr val="tx2">
                    <a:lumMod val="75000"/>
                  </a:schemeClr>
                </a:solidFill>
                <a:latin typeface="Liberation Sans" pitchFamily="18"/>
                <a:ea typeface="DejaVu Sans" pitchFamily="2"/>
                <a:cs typeface="DejaVu Sans" pitchFamily="2"/>
              </a:rPr>
              <a:t>, но </a:t>
            </a:r>
            <a:r>
              <a:rPr lang="ru-RU" dirty="0">
                <a:solidFill>
                  <a:schemeClr val="tx2">
                    <a:lumMod val="75000"/>
                  </a:schemeClr>
                </a:solidFill>
                <a:latin typeface="Liberation Sans" pitchFamily="18"/>
                <a:ea typeface="DejaVu Sans" pitchFamily="2"/>
                <a:cs typeface="DejaVu Sans" pitchFamily="2"/>
              </a:rPr>
              <a:t>и прекрасной </a:t>
            </a:r>
            <a:r>
              <a:rPr lang="ru-RU" dirty="0" smtClean="0">
                <a:solidFill>
                  <a:schemeClr val="tx2">
                    <a:lumMod val="75000"/>
                  </a:schemeClr>
                </a:solidFill>
                <a:latin typeface="Liberation Sans" pitchFamily="18"/>
                <a:ea typeface="DejaVu Sans" pitchFamily="2"/>
                <a:cs typeface="DejaVu Sans" pitchFamily="2"/>
              </a:rPr>
              <a:t>военной техникой».</a:t>
            </a:r>
          </a:p>
          <a:p>
            <a:pPr fontAlgn="auto" hangingPunct="0">
              <a:spcBef>
                <a:spcPts val="1191"/>
              </a:spcBef>
              <a:spcAft>
                <a:spcPts val="992"/>
              </a:spcAft>
              <a:defRPr sz="2800">
                <a:solidFill>
                  <a:srgbClr val="FFFF99"/>
                </a:solidFill>
              </a:defRPr>
            </a:pPr>
            <a:r>
              <a:rPr lang="ru-RU" dirty="0" smtClean="0">
                <a:solidFill>
                  <a:schemeClr val="tx2">
                    <a:lumMod val="75000"/>
                  </a:schemeClr>
                </a:solidFill>
                <a:latin typeface="Liberation Sans" pitchFamily="18"/>
                <a:ea typeface="DejaVu Sans" pitchFamily="2"/>
                <a:cs typeface="DejaVu Sans" pitchFamily="2"/>
              </a:rPr>
              <a:t>.</a:t>
            </a:r>
            <a:endParaRPr lang="ru-RU" dirty="0">
              <a:latin typeface="Liberation Sans" pitchFamily="18"/>
              <a:ea typeface="DejaVu Sans" pitchFamily="2"/>
              <a:cs typeface="DejaVu Sans" pitchFamily="2"/>
            </a:endParaRPr>
          </a:p>
        </p:txBody>
      </p:sp>
      <p:pic>
        <p:nvPicPr>
          <p:cNvPr id="8" name="Объект 3" descr="https://lh3.googleusercontent.com/-9nPvD8wlMw4/TOZF6rgp2yI/AAAAAAAACIg/2D13WjH9zDE/w657-h492-no/canvas_07.jpg"/>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5292080" y="4365103"/>
            <a:ext cx="3528391" cy="2482109"/>
          </a:xfrm>
          <a:prstGeom prst="rect">
            <a:avLst/>
          </a:prstGeom>
          <a:noFill/>
          <a:ln>
            <a:noFill/>
          </a:ln>
        </p:spPr>
      </p:pic>
    </p:spTree>
    <p:extLst>
      <p:ext uri="{BB962C8B-B14F-4D97-AF65-F5344CB8AC3E}">
        <p14:creationId xmlns:p14="http://schemas.microsoft.com/office/powerpoint/2010/main" val="263448231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Объект 4"/>
          <p:cNvSpPr>
            <a:spLocks noGrp="1"/>
          </p:cNvSpPr>
          <p:nvPr>
            <p:ph sz="quarter" idx="13"/>
          </p:nvPr>
        </p:nvSpPr>
        <p:spPr>
          <a:xfrm>
            <a:off x="179512" y="260648"/>
            <a:ext cx="6552728" cy="3168352"/>
          </a:xfrm>
        </p:spPr>
        <p:txBody>
          <a:bodyPr/>
          <a:lstStyle/>
          <a:p>
            <a:pPr marL="45720" indent="0">
              <a:buNone/>
            </a:pPr>
            <a:r>
              <a:rPr lang="ru-RU" sz="2400" dirty="0">
                <a:solidFill>
                  <a:schemeClr val="tx1"/>
                </a:solidFill>
                <a:latin typeface="Liberation Sans" pitchFamily="18"/>
                <a:ea typeface="DejaVu Sans" pitchFamily="2"/>
                <a:cs typeface="DejaVu Sans" pitchFamily="2"/>
              </a:rPr>
              <a:t>О значении, которое придавало советское руководство прорыву «Восточного вала», свидетельствует тот факт, что 2438 воинов получили за форсирование Днепра звание Героя Советского Союза (20% от общего числа награжденных этим званием за войну).</a:t>
            </a:r>
          </a:p>
          <a:p>
            <a:endParaRPr lang="ru-RU" dirty="0">
              <a:solidFill>
                <a:schemeClr val="tx1"/>
              </a:solidFill>
            </a:endParaRPr>
          </a:p>
        </p:txBody>
      </p:sp>
      <p:pic>
        <p:nvPicPr>
          <p:cNvPr id="6"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7320" y="7494"/>
            <a:ext cx="216058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94904"/>
            <a:ext cx="2700337"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337" y="3130788"/>
            <a:ext cx="2160588" cy="370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30917" y="3068195"/>
            <a:ext cx="2519363" cy="382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1275" y="3094904"/>
            <a:ext cx="2202725" cy="372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83291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19" y="24586"/>
            <a:ext cx="5226561" cy="326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Объект 3" descr="http://iz.com.ua/uploads/posts/2013-10/1383074459_zuz_6893_resize.jpg"/>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108912" y="3367117"/>
            <a:ext cx="5215216" cy="3475037"/>
          </a:xfrm>
          <a:prstGeom prst="rect">
            <a:avLst/>
          </a:prstGeom>
          <a:noFill/>
          <a:ln>
            <a:noFill/>
          </a:ln>
        </p:spPr>
      </p:pic>
      <p:sp>
        <p:nvSpPr>
          <p:cNvPr id="3" name="Прямоугольник 2"/>
          <p:cNvSpPr/>
          <p:nvPr/>
        </p:nvSpPr>
        <p:spPr>
          <a:xfrm>
            <a:off x="5524159" y="692697"/>
            <a:ext cx="3368321" cy="5632311"/>
          </a:xfrm>
          <a:prstGeom prst="rect">
            <a:avLst/>
          </a:prstGeom>
        </p:spPr>
        <p:txBody>
          <a:bodyPr wrap="square">
            <a:spAutoFit/>
          </a:bodyPr>
          <a:lstStyle/>
          <a:p>
            <a:r>
              <a:rPr lang="ru-RU" sz="2000" dirty="0"/>
              <a:t>Даже по прошествии 70 лет значение битвы за Днепр трудно переоценить. Врагу так и не удалось тогда задержать наступление советских войск на Днепре. Однако при этом операция по форсированию Днепра стоила жизни сотням тысяч советских бойцов и командиров, которые в ходе боёв проявили поистине массовый героизм и самопожертвование. Вечная память им за </a:t>
            </a:r>
            <a:r>
              <a:rPr lang="ru-RU" sz="2000" dirty="0" smtClean="0"/>
              <a:t>это!!!</a:t>
            </a:r>
            <a:endParaRPr lang="ru-RU" sz="2000" dirty="0"/>
          </a:p>
        </p:txBody>
      </p:sp>
    </p:spTree>
    <p:extLst>
      <p:ext uri="{BB962C8B-B14F-4D97-AF65-F5344CB8AC3E}">
        <p14:creationId xmlns:p14="http://schemas.microsoft.com/office/powerpoint/2010/main" val="22702812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3"/>
          </p:nvPr>
        </p:nvSpPr>
        <p:spPr>
          <a:xfrm>
            <a:off x="533400" y="533400"/>
            <a:ext cx="8215064" cy="6784032"/>
          </a:xfrm>
        </p:spPr>
        <p:txBody>
          <a:bodyPr>
            <a:normAutofit/>
          </a:bodyPr>
          <a:lstStyle/>
          <a:p>
            <a:pPr marL="0" indent="0">
              <a:buNone/>
            </a:pPr>
            <a:r>
              <a:rPr lang="ru-RU" b="1" i="1" dirty="0" smtClean="0"/>
              <a:t>Значение проекта</a:t>
            </a:r>
            <a:r>
              <a:rPr lang="ru-RU" dirty="0" smtClean="0"/>
              <a:t>. Историческая </a:t>
            </a:r>
            <a:r>
              <a:rPr lang="ru-RU" dirty="0"/>
              <a:t>победа Красной Армии в битве за Днепр и Киев имела огромное военно-стратегическое значение. В результате успешного форсирования Днепра и освобождения Киева был образован стратегический плацдарм, обеспечивший освобождение всей Украины и открывший путь советским войскам на Карпаты, в порабощенные фашизмом страны Европы.</a:t>
            </a:r>
            <a:br>
              <a:rPr lang="ru-RU" dirty="0"/>
            </a:br>
            <a:r>
              <a:rPr lang="ru-RU" dirty="0" smtClean="0"/>
              <a:t>Битва </a:t>
            </a:r>
            <a:r>
              <a:rPr lang="ru-RU" dirty="0"/>
              <a:t>за Днепр и освобождение Киева продемонстрировала перед всем миром рост и укрепление морального духа Советской Армии. История не знала такого примера, когда героизм народа </a:t>
            </a:r>
            <a:r>
              <a:rPr lang="ru-RU" dirty="0" smtClean="0"/>
              <a:t>и армии </a:t>
            </a:r>
            <a:r>
              <a:rPr lang="ru-RU" dirty="0"/>
              <a:t>в годы тяжелых испытаний был бы столь массовым.</a:t>
            </a:r>
          </a:p>
          <a:p>
            <a:pPr marL="0" indent="0">
              <a:buNone/>
            </a:pPr>
            <a:r>
              <a:rPr lang="ru-RU" b="1" dirty="0" smtClean="0"/>
              <a:t>План:</a:t>
            </a:r>
          </a:p>
          <a:p>
            <a:pPr marL="0" indent="0">
              <a:buNone/>
            </a:pPr>
            <a:r>
              <a:rPr lang="ru-RU" b="1" dirty="0" smtClean="0"/>
              <a:t>1</a:t>
            </a:r>
            <a:r>
              <a:rPr lang="ru-RU" b="1" dirty="0"/>
              <a:t>. Ход боевых действий в битве за </a:t>
            </a:r>
            <a:r>
              <a:rPr lang="ru-RU" b="1" dirty="0" smtClean="0"/>
              <a:t>Днепр</a:t>
            </a:r>
            <a:r>
              <a:rPr lang="en-US" b="1" dirty="0"/>
              <a:t>.</a:t>
            </a:r>
            <a:endParaRPr lang="ru-RU" b="1" dirty="0" smtClean="0"/>
          </a:p>
          <a:p>
            <a:pPr marL="45720" indent="0">
              <a:buNone/>
            </a:pPr>
            <a:r>
              <a:rPr lang="ru-RU" b="1" dirty="0" smtClean="0"/>
              <a:t>2</a:t>
            </a:r>
            <a:r>
              <a:rPr lang="ru-RU" b="1" dirty="0"/>
              <a:t>. Мужество и героизм воинов, </a:t>
            </a:r>
            <a:endParaRPr lang="ru-RU" b="1" dirty="0" smtClean="0"/>
          </a:p>
          <a:p>
            <a:pPr marL="45720" indent="0">
              <a:buNone/>
            </a:pPr>
            <a:r>
              <a:rPr lang="ru-RU" b="1" dirty="0" smtClean="0"/>
              <a:t>проявленные </a:t>
            </a:r>
            <a:r>
              <a:rPr lang="ru-RU" b="1" dirty="0"/>
              <a:t>при форсировании </a:t>
            </a:r>
            <a:r>
              <a:rPr lang="ru-RU" b="1" dirty="0" smtClean="0"/>
              <a:t>Днепра.</a:t>
            </a:r>
            <a:endParaRPr lang="ru-RU" dirty="0"/>
          </a:p>
          <a:p>
            <a:endParaRPr lang="ru-RU" dirty="0"/>
          </a:p>
        </p:txBody>
      </p:sp>
      <p:pic>
        <p:nvPicPr>
          <p:cNvPr id="6" name="Объект 3" descr="https://lh5.googleusercontent.com/-USkfo4Mn3Dc/TOZF6tsKi-I/AAAAAAAACIc/siyVj7qC-1w/w547-h410-no/canvas_04.jpg"/>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372200" y="4365104"/>
            <a:ext cx="2574032" cy="2232248"/>
          </a:xfrm>
          <a:prstGeom prst="rect">
            <a:avLst/>
          </a:prstGeom>
          <a:noFill/>
          <a:ln>
            <a:noFill/>
          </a:ln>
        </p:spPr>
      </p:pic>
    </p:spTree>
    <p:extLst>
      <p:ext uri="{BB962C8B-B14F-4D97-AF65-F5344CB8AC3E}">
        <p14:creationId xmlns:p14="http://schemas.microsoft.com/office/powerpoint/2010/main" val="299839466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496944" cy="6132512"/>
          </a:xfrm>
        </p:spPr>
        <p:txBody>
          <a:bodyPr>
            <a:noAutofit/>
          </a:bodyPr>
          <a:lstStyle/>
          <a:p>
            <a:pPr marL="0" indent="0">
              <a:buNone/>
            </a:pPr>
            <a:r>
              <a:rPr lang="ru-RU" sz="2000" dirty="0"/>
              <a:t>Форсирование Днепра 70 лет назад было одним из самых кровавых сражений Великой отечественной войны</a:t>
            </a:r>
            <a:r>
              <a:rPr lang="ru-RU" sz="2000" dirty="0" smtClean="0"/>
              <a:t>.</a:t>
            </a:r>
            <a:r>
              <a:rPr lang="en-US" sz="2000" dirty="0" smtClean="0"/>
              <a:t> </a:t>
            </a:r>
            <a:r>
              <a:rPr lang="ru-RU" sz="2000" dirty="0" smtClean="0"/>
              <a:t>дополнить</a:t>
            </a:r>
            <a:r>
              <a:rPr lang="ru-RU" sz="2000" dirty="0"/>
              <a:t/>
            </a:r>
            <a:br>
              <a:rPr lang="ru-RU" sz="2000" dirty="0"/>
            </a:br>
            <a:r>
              <a:rPr lang="ru-RU" sz="2000" dirty="0"/>
              <a:t>26 августа 1943 года началась кровавая Битва за Днепр, которая закончилась 23 декабря того же года.</a:t>
            </a:r>
            <a:br>
              <a:rPr lang="ru-RU" sz="2000" dirty="0"/>
            </a:br>
            <a:endParaRPr lang="ru-RU" sz="20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8013" y="1727760"/>
            <a:ext cx="4399214" cy="263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amp;Pcy;&amp;iecy;&amp;rcy;&amp;iecy;&amp;pcy;&amp;rcy;&amp;acy;&amp;vcy;&amp;acy; &amp;chcy;&amp;iecy;&amp;rcy;&amp;iecy;&amp;zcy; &amp;Dcy;&amp;ncy;&amp;iecy;&amp;pcy;&amp;rcy;"/>
          <p:cNvPicPr/>
          <p:nvPr/>
        </p:nvPicPr>
        <p:blipFill>
          <a:blip r:embed="rId3">
            <a:extLst>
              <a:ext uri="{28A0092B-C50C-407E-A947-70E740481C1C}">
                <a14:useLocalDpi xmlns:a14="http://schemas.microsoft.com/office/drawing/2010/main" val="0"/>
              </a:ext>
            </a:extLst>
          </a:blip>
          <a:srcRect/>
          <a:stretch>
            <a:fillRect/>
          </a:stretch>
        </p:blipFill>
        <p:spPr bwMode="auto">
          <a:xfrm>
            <a:off x="0" y="1700808"/>
            <a:ext cx="4680520" cy="2691560"/>
          </a:xfrm>
          <a:prstGeom prst="rect">
            <a:avLst/>
          </a:prstGeom>
          <a:noFill/>
          <a:ln>
            <a:noFill/>
          </a:ln>
        </p:spPr>
      </p:pic>
      <p:pic>
        <p:nvPicPr>
          <p:cNvPr id="5"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4321952"/>
            <a:ext cx="4749365" cy="253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9367" y="4292427"/>
            <a:ext cx="4337860" cy="256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03580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43000" y="404664"/>
            <a:ext cx="8001000" cy="3801576"/>
          </a:xfrm>
        </p:spPr>
        <p:txBody>
          <a:bodyPr/>
          <a:lstStyle/>
          <a:p>
            <a:pPr marL="45720" indent="0">
              <a:buNone/>
            </a:pPr>
            <a:r>
              <a:rPr lang="ru-RU" sz="2400" dirty="0">
                <a:solidFill>
                  <a:schemeClr val="tx1"/>
                </a:solidFill>
                <a:latin typeface="Liberation Sans" pitchFamily="18"/>
                <a:ea typeface="DejaVu Sans" pitchFamily="2"/>
                <a:cs typeface="DejaVu Sans" pitchFamily="2"/>
              </a:rPr>
              <a:t>Битва за Днепр — ряд взаимосвязанных стратегических операций Великой Отечественной войны, проведённых во второй половине 1943 года на берегах Днепра. С обеих сторон в битве приняло участие до 4 млн человек, а её фронт растянулся на 1400 километров.</a:t>
            </a:r>
          </a:p>
          <a:p>
            <a:endParaRPr lang="ru-RU" dirty="0"/>
          </a:p>
        </p:txBody>
      </p:sp>
      <p:pic>
        <p:nvPicPr>
          <p:cNvPr id="5"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75498"/>
            <a:ext cx="381051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https://lh5.googleusercontent.com/-FBwkXc7Io_w/TOZGwEFUzzI/AAAAAAAACJg/YGLkLGifeqU/w620-h465-no/canvas_32.jpg"/>
          <p:cNvPicPr/>
          <p:nvPr/>
        </p:nvPicPr>
        <p:blipFill>
          <a:blip r:embed="rId3">
            <a:extLst>
              <a:ext uri="{28A0092B-C50C-407E-A947-70E740481C1C}">
                <a14:useLocalDpi xmlns:a14="http://schemas.microsoft.com/office/drawing/2010/main" val="0"/>
              </a:ext>
            </a:extLst>
          </a:blip>
          <a:srcRect/>
          <a:stretch>
            <a:fillRect/>
          </a:stretch>
        </p:blipFill>
        <p:spPr bwMode="auto">
          <a:xfrm>
            <a:off x="827584" y="3175498"/>
            <a:ext cx="4032448" cy="3411538"/>
          </a:xfrm>
          <a:prstGeom prst="rect">
            <a:avLst/>
          </a:prstGeom>
          <a:noFill/>
          <a:ln>
            <a:noFill/>
          </a:ln>
        </p:spPr>
      </p:pic>
    </p:spTree>
    <p:extLst>
      <p:ext uri="{BB962C8B-B14F-4D97-AF65-F5344CB8AC3E}">
        <p14:creationId xmlns:p14="http://schemas.microsoft.com/office/powerpoint/2010/main" val="168918274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0"/>
            <a:ext cx="8359080" cy="3092214"/>
          </a:xfrm>
        </p:spPr>
        <p:txBody>
          <a:bodyPr/>
          <a:lstStyle/>
          <a:p>
            <a:pPr marL="45720" indent="0">
              <a:buNone/>
            </a:pPr>
            <a:r>
              <a:rPr lang="ru-RU" sz="2400" dirty="0">
                <a:solidFill>
                  <a:schemeClr val="tx1"/>
                </a:solidFill>
                <a:latin typeface="Liberation Sans" pitchFamily="18"/>
                <a:ea typeface="DejaVu Sans" pitchFamily="2"/>
                <a:cs typeface="DejaVu Sans" pitchFamily="2"/>
              </a:rPr>
              <a:t>После поражения под Курском германское командование разработало план обороны «Вотан». Он предусматривал создание от Балтийского до Черного моря хорошо укрепленного Восточного вала, который проходил по линии Нарва — Псков — Гомель и далее по Днепру. Этот рубеж должен был, по замыслу германского руководства, остановить продвижение советских войск на </a:t>
            </a:r>
            <a:r>
              <a:rPr lang="ru-RU" sz="2400" dirty="0" smtClean="0">
                <a:solidFill>
                  <a:schemeClr val="tx1"/>
                </a:solidFill>
                <a:latin typeface="Liberation Sans" pitchFamily="18"/>
                <a:ea typeface="DejaVu Sans" pitchFamily="2"/>
                <a:cs typeface="DejaVu Sans" pitchFamily="2"/>
              </a:rPr>
              <a:t>запад</a:t>
            </a:r>
            <a:r>
              <a:rPr lang="en-US" sz="2400" dirty="0">
                <a:solidFill>
                  <a:schemeClr val="tx1"/>
                </a:solidFill>
                <a:latin typeface="Liberation Sans" pitchFamily="18"/>
                <a:ea typeface="DejaVu Sans" pitchFamily="2"/>
                <a:cs typeface="DejaVu Sans" pitchFamily="2"/>
              </a:rPr>
              <a:t>.</a:t>
            </a:r>
            <a:r>
              <a:rPr lang="en-US" sz="2400" dirty="0" smtClean="0">
                <a:solidFill>
                  <a:srgbClr val="FFFF66"/>
                </a:solidFill>
                <a:latin typeface="Liberation Sans" pitchFamily="18"/>
                <a:ea typeface="DejaVu Sans" pitchFamily="2"/>
                <a:cs typeface="DejaVu Sans" pitchFamily="2"/>
              </a:rPr>
              <a:t>../////</a:t>
            </a:r>
            <a:endParaRPr lang="ru-RU" dirty="0"/>
          </a:p>
        </p:txBody>
      </p:sp>
      <p:pic>
        <p:nvPicPr>
          <p:cNvPr id="4" name="Рисунок 3"/>
          <p:cNvPicPr>
            <a:picLocks noChangeAspect="1"/>
          </p:cNvPicPr>
          <p:nvPr/>
        </p:nvPicPr>
        <p:blipFill>
          <a:blip r:embed="rId2"/>
          <a:stretch>
            <a:fillRect/>
          </a:stretch>
        </p:blipFill>
        <p:spPr>
          <a:xfrm>
            <a:off x="25590" y="2924944"/>
            <a:ext cx="4150253" cy="2884061"/>
          </a:xfrm>
          <a:prstGeom prst="rect">
            <a:avLst/>
          </a:prstGeom>
        </p:spPr>
      </p:pic>
      <p:pic>
        <p:nvPicPr>
          <p:cNvPr id="7" name="Объект 7" descr="http://rubej.at.ua/_fr/3/s5964188.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971077"/>
            <a:ext cx="3717258" cy="2791793"/>
          </a:xfrm>
          <a:prstGeom prst="rect">
            <a:avLst/>
          </a:prstGeom>
          <a:noFill/>
          <a:ln>
            <a:noFill/>
          </a:ln>
        </p:spPr>
      </p:pic>
    </p:spTree>
    <p:extLst>
      <p:ext uri="{BB962C8B-B14F-4D97-AF65-F5344CB8AC3E}">
        <p14:creationId xmlns:p14="http://schemas.microsoft.com/office/powerpoint/2010/main" val="22285056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79512" y="188640"/>
            <a:ext cx="4139952" cy="2664297"/>
          </a:xfrm>
        </p:spPr>
        <p:txBody>
          <a:bodyPr/>
          <a:lstStyle/>
          <a:p>
            <a:pPr marL="182880" indent="0">
              <a:buNone/>
            </a:pPr>
            <a:r>
              <a:rPr lang="ru-RU" sz="2800" dirty="0" smtClean="0">
                <a:effectLst/>
              </a:rPr>
              <a:t> </a:t>
            </a:r>
            <a:r>
              <a:rPr lang="ru-RU" sz="2000" dirty="0">
                <a:effectLst/>
              </a:rPr>
              <a:t>На одном из совещаний в Берлине в августе 1943 г. </a:t>
            </a:r>
            <a:r>
              <a:rPr lang="ru-RU" sz="2000" dirty="0" smtClean="0">
                <a:effectLst/>
              </a:rPr>
              <a:t>Гитлер заявил</a:t>
            </a:r>
            <a:r>
              <a:rPr lang="ru-RU" sz="2000" dirty="0">
                <a:effectLst/>
              </a:rPr>
              <a:t>: "Скорее Днепр потечет обратно, нежели русские преодолеют его".</a:t>
            </a:r>
            <a:r>
              <a:rPr lang="ru-RU" sz="2800" dirty="0">
                <a:effectLst/>
              </a:rPr>
              <a:t/>
            </a:r>
            <a:br>
              <a:rPr lang="ru-RU" sz="2800" dirty="0">
                <a:effectLst/>
              </a:rPr>
            </a:br>
            <a:endParaRPr lang="ru-RU" sz="2800" dirty="0"/>
          </a:p>
        </p:txBody>
      </p:sp>
      <p:pic>
        <p:nvPicPr>
          <p:cNvPr id="8" name="Рисунок 7" descr="&amp;Scy;&amp;ocy;&amp;vcy;&amp;iecy;&amp;tcy;&amp;scy;&amp;kcy;&amp;icy;&amp;iecy; &amp;vcy;&amp;ocy;&amp;icy;&amp;ncy;&amp;ycy; &amp;scy; &amp;bcy;&amp;ocy;&amp;iecy;&amp;mcy; &amp;pcy;&amp;iecy;&amp;rcy;&amp;iecy;&amp;pcy;&amp;rcy;&amp;acy;&amp;vcy;&amp;lcy;&amp;yacy;&amp;yucy;&amp;tcy;&amp;scy;&amp;yacy; &amp;chcy;&amp;iecy;&amp;rcy;&amp;iecy;&amp;zcy; &amp;Dcy;&amp;ncy;&amp;iecy;&amp;pcy;&amp;rcy;"/>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425199"/>
            <a:ext cx="3203848" cy="2172153"/>
          </a:xfrm>
          <a:prstGeom prst="rect">
            <a:avLst/>
          </a:prstGeom>
          <a:noFill/>
          <a:ln>
            <a:noFill/>
          </a:ln>
        </p:spPr>
      </p:pic>
      <p:sp>
        <p:nvSpPr>
          <p:cNvPr id="2" name="Прямоугольник 1"/>
          <p:cNvSpPr/>
          <p:nvPr/>
        </p:nvSpPr>
        <p:spPr>
          <a:xfrm>
            <a:off x="4211960" y="0"/>
            <a:ext cx="4248472" cy="4739759"/>
          </a:xfrm>
          <a:prstGeom prst="rect">
            <a:avLst/>
          </a:prstGeom>
        </p:spPr>
        <p:txBody>
          <a:bodyPr wrap="square">
            <a:spAutoFit/>
          </a:bodyPr>
          <a:lstStyle/>
          <a:p>
            <a:pPr marL="45720" indent="0">
              <a:buNone/>
            </a:pPr>
            <a:endParaRPr lang="ru-RU" sz="2400" dirty="0" smtClean="0"/>
          </a:p>
          <a:p>
            <a:pPr marL="45720" indent="0">
              <a:buNone/>
            </a:pPr>
            <a:r>
              <a:rPr lang="ru-RU" sz="2000" dirty="0" smtClean="0"/>
              <a:t>Маршал </a:t>
            </a:r>
            <a:r>
              <a:rPr lang="ru-RU" sz="2000" dirty="0"/>
              <a:t>Г.К. Жуков отмечал: "Для тщательной подготовки наступления к Днепру у нас не было возможности. В войсках обоих фронтов чувствовалась большая усталость от непрерывных сражений. Ощущались некоторые перебои в материально-техническом обеспечении. Но все мы, от солдата до маршала, горели желанием скорее выбросить врага с нашей земли".</a:t>
            </a:r>
          </a:p>
          <a:p>
            <a:endParaRPr lang="ru-RU" dirty="0"/>
          </a:p>
        </p:txBody>
      </p:sp>
      <p:pic>
        <p:nvPicPr>
          <p:cNvPr id="5" name="Объект 3" descr="https://lh5.googleusercontent.com/-USkfo4Mn3Dc/TOZF6tsKi-I/AAAAAAAACIc/siyVj7qC-1w/w547-h410-no/canvas_04.jp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79512" y="3119728"/>
            <a:ext cx="3779912" cy="2610941"/>
          </a:xfrm>
          <a:prstGeom prst="rect">
            <a:avLst/>
          </a:prstGeom>
          <a:noFill/>
          <a:ln>
            <a:noFill/>
          </a:ln>
        </p:spPr>
      </p:pic>
    </p:spTree>
    <p:extLst>
      <p:ext uri="{BB962C8B-B14F-4D97-AF65-F5344CB8AC3E}">
        <p14:creationId xmlns:p14="http://schemas.microsoft.com/office/powerpoint/2010/main" val="21062416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395536" y="0"/>
            <a:ext cx="8424936" cy="4206240"/>
          </a:xfrm>
        </p:spPr>
        <p:txBody>
          <a:bodyPr>
            <a:normAutofit/>
          </a:bodyPr>
          <a:lstStyle/>
          <a:p>
            <a:pPr marL="45720" indent="0">
              <a:buNone/>
            </a:pPr>
            <a:r>
              <a:rPr lang="ru-RU" sz="2400" dirty="0">
                <a:solidFill>
                  <a:schemeClr val="tx1"/>
                </a:solidFill>
                <a:latin typeface="Liberation Sans" pitchFamily="18"/>
                <a:ea typeface="DejaVu Sans" pitchFamily="2"/>
                <a:cs typeface="DejaVu Sans" pitchFamily="2"/>
              </a:rPr>
              <a:t>Битва за Днепр состояла из двух этапов. На первом этапе (в августе — сентябре) части Красной Армии освободили Донбасс, Левобережную Украину, с ходу форсировали Днепр и овладели рядом плацдармов на его правом берегу. Битва за Днепр началась 26 августа с проведения </a:t>
            </a:r>
            <a:r>
              <a:rPr lang="ru-RU" sz="2400" dirty="0" smtClean="0">
                <a:solidFill>
                  <a:schemeClr val="tx1"/>
                </a:solidFill>
                <a:latin typeface="Liberation Sans" pitchFamily="18"/>
                <a:ea typeface="DejaVu Sans" pitchFamily="2"/>
                <a:cs typeface="DejaVu Sans" pitchFamily="2"/>
              </a:rPr>
              <a:t>Чернигово-Полтавской </a:t>
            </a:r>
            <a:r>
              <a:rPr lang="ru-RU" sz="2400" dirty="0">
                <a:solidFill>
                  <a:schemeClr val="tx1"/>
                </a:solidFill>
                <a:latin typeface="Liberation Sans" pitchFamily="18"/>
                <a:ea typeface="DejaVu Sans" pitchFamily="2"/>
                <a:cs typeface="DejaVu Sans" pitchFamily="2"/>
              </a:rPr>
              <a:t>операции (26 августа — 30 сентября), в которой участвовали войска Центрального, Воронежского и Степного фронтов. Она проходила одновременно с Донбасской операцией.</a:t>
            </a:r>
          </a:p>
          <a:p>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293" y="3284984"/>
            <a:ext cx="4399214"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84984"/>
            <a:ext cx="43195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29495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260648"/>
            <a:ext cx="9144000" cy="3945592"/>
          </a:xfrm>
        </p:spPr>
        <p:txBody>
          <a:bodyPr>
            <a:normAutofit/>
          </a:bodyPr>
          <a:lstStyle/>
          <a:p>
            <a:pPr marL="45720" indent="0">
              <a:buNone/>
            </a:pPr>
            <a:r>
              <a:rPr lang="ru-RU" sz="2400" dirty="0" smtClean="0"/>
              <a:t>15 </a:t>
            </a:r>
            <a:r>
              <a:rPr lang="ru-RU" sz="2400" dirty="0"/>
              <a:t>сентября военное руководство Германии вынуждено было отдать приказ об отводе группы армий "Юг" на Восточный вал, рассчитывая удержать в своих руках богатейшие районы Правобережной </a:t>
            </a:r>
            <a:r>
              <a:rPr lang="ru-RU" sz="2400" dirty="0" smtClean="0"/>
              <a:t>Украины. Красная </a:t>
            </a:r>
            <a:r>
              <a:rPr lang="ru-RU" sz="2400" dirty="0"/>
              <a:t>армия перешла к преследованию отходившего противника на фронте от Велижа до </a:t>
            </a:r>
            <a:r>
              <a:rPr lang="ru-RU" sz="2400" dirty="0" smtClean="0"/>
              <a:t>Новороссийска.</a:t>
            </a:r>
            <a:endParaRPr lang="ru-RU" sz="2400" dirty="0">
              <a:solidFill>
                <a:srgbClr val="FF9966"/>
              </a:solidFill>
              <a:latin typeface="Liberation Sans" pitchFamily="18"/>
              <a:ea typeface="DejaVu Sans" pitchFamily="2"/>
              <a:cs typeface="DejaVu Sans" pitchFamily="2"/>
            </a:endParaRPr>
          </a:p>
          <a:p>
            <a:endParaRPr lang="ru-RU" dirty="0"/>
          </a:p>
        </p:txBody>
      </p:sp>
      <p:pic>
        <p:nvPicPr>
          <p:cNvPr id="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3429000"/>
            <a:ext cx="5439676" cy="295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https://lh5.googleusercontent.com/-FBwkXc7Io_w/TOZGwEFUzzI/AAAAAAAACJg/YGLkLGifeqU/w620-h465-no/canvas_32.jpg"/>
          <p:cNvPicPr/>
          <p:nvPr/>
        </p:nvPicPr>
        <p:blipFill>
          <a:blip r:embed="rId3">
            <a:extLst>
              <a:ext uri="{28A0092B-C50C-407E-A947-70E740481C1C}">
                <a14:useLocalDpi xmlns:a14="http://schemas.microsoft.com/office/drawing/2010/main" val="0"/>
              </a:ext>
            </a:extLst>
          </a:blip>
          <a:srcRect/>
          <a:stretch>
            <a:fillRect/>
          </a:stretch>
        </p:blipFill>
        <p:spPr bwMode="auto">
          <a:xfrm>
            <a:off x="5588070" y="3429000"/>
            <a:ext cx="3530600" cy="2947299"/>
          </a:xfrm>
          <a:prstGeom prst="rect">
            <a:avLst/>
          </a:prstGeom>
          <a:noFill/>
          <a:ln>
            <a:noFill/>
          </a:ln>
        </p:spPr>
      </p:pic>
    </p:spTree>
    <p:extLst>
      <p:ext uri="{BB962C8B-B14F-4D97-AF65-F5344CB8AC3E}">
        <p14:creationId xmlns:p14="http://schemas.microsoft.com/office/powerpoint/2010/main" val="114917773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731520"/>
            <a:ext cx="8496944" cy="3474720"/>
          </a:xfrm>
        </p:spPr>
        <p:txBody>
          <a:bodyPr>
            <a:normAutofit/>
          </a:bodyPr>
          <a:lstStyle/>
          <a:p>
            <a:pPr marL="45720" indent="0">
              <a:buNone/>
            </a:pPr>
            <a:r>
              <a:rPr lang="ru-RU" dirty="0"/>
              <a:t>Войска Юго-Западного и Южного фронтов к 22 сентября освободили Донбасс. Степной фронт 23 сентября освободил Полтаву, на следующие сутки захватил плацдарм на Днепре северо-западнее Днепродзержинска.</a:t>
            </a:r>
          </a:p>
          <a:p>
            <a:pPr marL="45720" indent="0">
              <a:buNone/>
            </a:pPr>
            <a:r>
              <a:rPr lang="ru-RU" dirty="0"/>
              <a:t>Весть о выходе к Днепру облетела всю страну. Для содействия наступавшим в захвате плацдармов на правом берегу Днепра в районе Канева в ночь на 24 сентября был выброшен воздушный десант.</a:t>
            </a:r>
          </a:p>
          <a:p>
            <a:endParaRPr lang="ru-RU" dirty="0"/>
          </a:p>
        </p:txBody>
      </p:sp>
      <p:pic>
        <p:nvPicPr>
          <p:cNvPr id="4" name="Рисунок 3" descr="https://lh3.googleusercontent.com/-jinkYVx1G0A/TOZF61DUkVI/AAAAAAAACIk/QJNA_sHc280/w693-h520-no/canvas_10.jpg"/>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961631"/>
            <a:ext cx="3706743" cy="2457450"/>
          </a:xfrm>
          <a:prstGeom prst="rect">
            <a:avLst/>
          </a:prstGeom>
          <a:noFill/>
          <a:ln>
            <a:noFill/>
          </a:ln>
        </p:spPr>
      </p:pic>
      <p:pic>
        <p:nvPicPr>
          <p:cNvPr id="5" name="Рисунок 4" descr="https://lh3.googleusercontent.com/-9nPvD8wlMw4/TOZF6rgp2yI/AAAAAAAACIg/2D13WjH9zDE/w657-h492-no/canvas_07.jpg"/>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32756"/>
            <a:ext cx="4077960" cy="2514600"/>
          </a:xfrm>
          <a:prstGeom prst="rect">
            <a:avLst/>
          </a:prstGeom>
          <a:noFill/>
          <a:ln>
            <a:noFill/>
          </a:ln>
        </p:spPr>
      </p:pic>
    </p:spTree>
    <p:extLst>
      <p:ext uri="{BB962C8B-B14F-4D97-AF65-F5344CB8AC3E}">
        <p14:creationId xmlns:p14="http://schemas.microsoft.com/office/powerpoint/2010/main" val="85605373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257</TotalTime>
  <Words>870</Words>
  <Application>Microsoft Office PowerPoint</Application>
  <PresentationFormat>Экран (4:3)</PresentationFormat>
  <Paragraphs>36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                         Тема «Цена солдатского подвига. К 70-летию окончания ІІ Мировой войны»        </vt:lpstr>
      <vt:lpstr>Презентация PowerPoint</vt:lpstr>
      <vt:lpstr>Форсирование Днепра 70 лет назад было одним из самых кровавых сражений Великой отечественной войны. дополнить 26 августа 1943 года началась кровавая Битва за Днепр, которая закончилась 23 декабря того же года. </vt:lpstr>
      <vt:lpstr>Презентация PowerPoint</vt:lpstr>
      <vt:lpstr>Презентация PowerPoint</vt:lpstr>
      <vt:lpstr> На одном из совещаний в Берлине в августе 1943 г. Гитлер заявил: "Скорее Днепр потечет обратно, нежели русские преодолеют его". </vt:lpstr>
      <vt:lpstr>Презентация PowerPoint</vt:lpstr>
      <vt:lpstr>Презентация PowerPoint</vt:lpstr>
      <vt:lpstr>Презентация PowerPoint</vt:lpstr>
      <vt:lpstr>Презентация PowerPoint</vt:lpstr>
      <vt:lpstr>Презентация PowerPoint</vt:lpstr>
      <vt:lpstr>Младший сержант, минометчик — Николай Поликарпов на огневой позиции под Киевом. 1-й Украинский фронт</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юзер</dc:creator>
  <cp:lastModifiedBy>Каб. 23</cp:lastModifiedBy>
  <cp:revision>29</cp:revision>
  <dcterms:created xsi:type="dcterms:W3CDTF">2015-04-06T16:31:25Z</dcterms:created>
  <dcterms:modified xsi:type="dcterms:W3CDTF">2015-04-09T09:04:46Z</dcterms:modified>
</cp:coreProperties>
</file>