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0" r:id="rId3"/>
    <p:sldId id="259" r:id="rId4"/>
    <p:sldId id="257" r:id="rId5"/>
    <p:sldId id="261" r:id="rId6"/>
    <p:sldId id="271" r:id="rId7"/>
    <p:sldId id="273" r:id="rId8"/>
    <p:sldId id="278" r:id="rId9"/>
    <p:sldId id="279" r:id="rId10"/>
    <p:sldId id="275" r:id="rId11"/>
    <p:sldId id="276" r:id="rId12"/>
    <p:sldId id="266" r:id="rId13"/>
    <p:sldId id="27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1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09.04.2015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09.04.2015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131840" y="4307950"/>
            <a:ext cx="3384376" cy="1857353"/>
          </a:xfrm>
        </p:spPr>
        <p:txBody>
          <a:bodyPr>
            <a:noAutofit/>
          </a:bodyPr>
          <a:lstStyle/>
          <a:p>
            <a:r>
              <a:rPr lang="ru-RU" sz="1200" b="1" dirty="0" err="1">
                <a:solidFill>
                  <a:schemeClr val="tx1"/>
                </a:solidFill>
                <a:latin typeface="Arial Black" panose="020B0A04020102020204" pitchFamily="34" charset="0"/>
              </a:rPr>
              <a:t>Наукова</a:t>
            </a:r>
            <a:r>
              <a:rPr lang="ru-RU" sz="1200" b="1" dirty="0">
                <a:solidFill>
                  <a:schemeClr val="tx1"/>
                </a:solidFill>
                <a:latin typeface="Arial Black" panose="020B0A04020102020204" pitchFamily="34" charset="0"/>
              </a:rPr>
              <a:t> робота </a:t>
            </a:r>
            <a:r>
              <a:rPr lang="ru-RU" sz="1200" b="1" dirty="0" err="1">
                <a:solidFill>
                  <a:schemeClr val="tx1"/>
                </a:solidFill>
                <a:latin typeface="Arial Black" panose="020B0A04020102020204" pitchFamily="34" charset="0"/>
              </a:rPr>
              <a:t>учениці</a:t>
            </a:r>
            <a:r>
              <a:rPr lang="ru-RU" sz="1200" b="1" dirty="0">
                <a:solidFill>
                  <a:schemeClr val="tx1"/>
                </a:solidFill>
                <a:latin typeface="Arial Black" panose="020B0A04020102020204" pitchFamily="34" charset="0"/>
              </a:rPr>
              <a:t> </a:t>
            </a:r>
            <a:r>
              <a:rPr lang="ru-RU" sz="1200" b="1" dirty="0" smtClean="0">
                <a:solidFill>
                  <a:schemeClr val="tx1"/>
                </a:solidFill>
                <a:latin typeface="Arial Black" panose="020B0A04020102020204" pitchFamily="34" charset="0"/>
              </a:rPr>
              <a:t>10 </a:t>
            </a:r>
            <a:r>
              <a:rPr lang="ru-RU" sz="1200" b="1" dirty="0" err="1">
                <a:solidFill>
                  <a:schemeClr val="tx1"/>
                </a:solidFill>
                <a:latin typeface="Arial Black" panose="020B0A04020102020204" pitchFamily="34" charset="0"/>
              </a:rPr>
              <a:t>класу</a:t>
            </a:r>
            <a:r>
              <a:rPr lang="ru-RU" sz="1200" b="1" dirty="0">
                <a:solidFill>
                  <a:schemeClr val="tx1"/>
                </a:solidFill>
                <a:latin typeface="Arial Black" panose="020B0A04020102020204" pitchFamily="34" charset="0"/>
              </a:rPr>
              <a:t> </a:t>
            </a:r>
          </a:p>
          <a:p>
            <a:r>
              <a:rPr lang="ru-RU" sz="1200" b="1" dirty="0" err="1">
                <a:solidFill>
                  <a:schemeClr val="tx1"/>
                </a:solidFill>
                <a:latin typeface="Arial Black" panose="020B0A04020102020204" pitchFamily="34" charset="0"/>
              </a:rPr>
              <a:t>Пологівської</a:t>
            </a:r>
            <a:r>
              <a:rPr lang="ru-RU" sz="1200" b="1" dirty="0">
                <a:solidFill>
                  <a:schemeClr val="tx1"/>
                </a:solidFill>
                <a:latin typeface="Arial Black" panose="020B0A04020102020204" pitchFamily="34" charset="0"/>
              </a:rPr>
              <a:t> </a:t>
            </a:r>
            <a:r>
              <a:rPr lang="ru-RU" sz="1200" b="1" dirty="0" err="1">
                <a:solidFill>
                  <a:schemeClr val="tx1"/>
                </a:solidFill>
                <a:latin typeface="Arial Black" panose="020B0A04020102020204" pitchFamily="34" charset="0"/>
              </a:rPr>
              <a:t>гімназії</a:t>
            </a:r>
            <a:r>
              <a:rPr lang="ru-RU" sz="1200" b="1" dirty="0">
                <a:solidFill>
                  <a:schemeClr val="tx1"/>
                </a:solidFill>
                <a:latin typeface="Arial Black" panose="020B0A04020102020204" pitchFamily="34" charset="0"/>
              </a:rPr>
              <a:t> «Основа» </a:t>
            </a:r>
          </a:p>
          <a:p>
            <a:r>
              <a:rPr lang="uk-UA" sz="1200" b="1" dirty="0" smtClean="0">
                <a:solidFill>
                  <a:schemeClr val="tx1"/>
                </a:solidFill>
                <a:latin typeface="Arial Black" panose="020B0A04020102020204" pitchFamily="34" charset="0"/>
              </a:rPr>
              <a:t>Чайки Вікторії </a:t>
            </a:r>
            <a:endParaRPr lang="ru-RU" sz="1200" b="1" dirty="0">
              <a:solidFill>
                <a:schemeClr val="tx1"/>
              </a:solidFill>
              <a:latin typeface="Arial Black" panose="020B0A04020102020204" pitchFamily="34" charset="0"/>
            </a:endParaRPr>
          </a:p>
          <a:p>
            <a:r>
              <a:rPr lang="ru-RU" sz="1200" b="1" dirty="0" err="1">
                <a:solidFill>
                  <a:schemeClr val="tx1"/>
                </a:solidFill>
                <a:latin typeface="Arial Black" panose="020B0A04020102020204" pitchFamily="34" charset="0"/>
              </a:rPr>
              <a:t>Науковий</a:t>
            </a:r>
            <a:r>
              <a:rPr lang="ru-RU" sz="1200" b="1" dirty="0">
                <a:solidFill>
                  <a:schemeClr val="tx1"/>
                </a:solidFill>
                <a:latin typeface="Arial Black" panose="020B0A04020102020204" pitchFamily="34" charset="0"/>
              </a:rPr>
              <a:t> </a:t>
            </a:r>
            <a:r>
              <a:rPr lang="ru-RU" sz="1200" b="1" dirty="0" err="1">
                <a:solidFill>
                  <a:schemeClr val="tx1"/>
                </a:solidFill>
                <a:latin typeface="Arial Black" panose="020B0A04020102020204" pitchFamily="34" charset="0"/>
              </a:rPr>
              <a:t>керівник</a:t>
            </a:r>
            <a:r>
              <a:rPr lang="ru-RU" sz="1200" b="1" dirty="0">
                <a:solidFill>
                  <a:schemeClr val="tx1"/>
                </a:solidFill>
                <a:latin typeface="Arial Black" panose="020B0A04020102020204" pitchFamily="34" charset="0"/>
              </a:rPr>
              <a:t>:</a:t>
            </a:r>
          </a:p>
          <a:p>
            <a:r>
              <a:rPr lang="ru-RU" sz="1200" b="1" dirty="0" err="1">
                <a:solidFill>
                  <a:schemeClr val="tx1"/>
                </a:solidFill>
                <a:latin typeface="Arial Black" panose="020B0A04020102020204" pitchFamily="34" charset="0"/>
              </a:rPr>
              <a:t>Маркітан</a:t>
            </a:r>
            <a:r>
              <a:rPr lang="ru-RU" sz="1200" b="1" dirty="0">
                <a:solidFill>
                  <a:schemeClr val="tx1"/>
                </a:solidFill>
                <a:latin typeface="Arial Black" panose="020B0A04020102020204" pitchFamily="34" charset="0"/>
              </a:rPr>
              <a:t> </a:t>
            </a:r>
            <a:r>
              <a:rPr lang="ru-RU" sz="1200" b="1" dirty="0" err="1">
                <a:solidFill>
                  <a:schemeClr val="tx1"/>
                </a:solidFill>
                <a:latin typeface="Arial Black" panose="020B0A04020102020204" pitchFamily="34" charset="0"/>
              </a:rPr>
              <a:t>Лідія</a:t>
            </a:r>
            <a:r>
              <a:rPr lang="ru-RU" sz="1200" b="1" dirty="0">
                <a:solidFill>
                  <a:schemeClr val="tx1"/>
                </a:solidFill>
                <a:latin typeface="Arial Black" panose="020B0A04020102020204" pitchFamily="34" charset="0"/>
              </a:rPr>
              <a:t> </a:t>
            </a:r>
            <a:r>
              <a:rPr lang="ru-RU" sz="1200" b="1" dirty="0" err="1">
                <a:solidFill>
                  <a:schemeClr val="tx1"/>
                </a:solidFill>
                <a:latin typeface="Arial Black" panose="020B0A04020102020204" pitchFamily="34" charset="0"/>
              </a:rPr>
              <a:t>Володимирівна</a:t>
            </a:r>
            <a:r>
              <a:rPr lang="ru-RU" sz="1200" b="1" dirty="0">
                <a:solidFill>
                  <a:schemeClr val="tx1"/>
                </a:solidFill>
                <a:latin typeface="Arial Black" panose="020B0A04020102020204" pitchFamily="34" charset="0"/>
              </a:rPr>
              <a:t>,</a:t>
            </a:r>
          </a:p>
          <a:p>
            <a:r>
              <a:rPr lang="ru-RU" sz="1200" b="1" dirty="0">
                <a:solidFill>
                  <a:schemeClr val="tx1"/>
                </a:solidFill>
                <a:latin typeface="Arial Black" panose="020B0A04020102020204" pitchFamily="34" charset="0"/>
              </a:rPr>
              <a:t>           </a:t>
            </a:r>
            <a:r>
              <a:rPr lang="ru-RU" sz="1200" b="1" dirty="0" smtClean="0">
                <a:solidFill>
                  <a:schemeClr val="tx1"/>
                </a:solidFill>
                <a:latin typeface="Arial Black" panose="020B0A04020102020204" pitchFamily="34" charset="0"/>
              </a:rPr>
              <a:t>учитель </a:t>
            </a:r>
            <a:r>
              <a:rPr lang="ru-RU" sz="1200" b="1" dirty="0" err="1">
                <a:solidFill>
                  <a:schemeClr val="tx1"/>
                </a:solidFill>
                <a:latin typeface="Arial Black" panose="020B0A04020102020204" pitchFamily="34" charset="0"/>
              </a:rPr>
              <a:t>української</a:t>
            </a:r>
            <a:r>
              <a:rPr lang="ru-RU" sz="1200" b="1" dirty="0">
                <a:solidFill>
                  <a:schemeClr val="tx1"/>
                </a:solidFill>
                <a:latin typeface="Arial Black" panose="020B0A04020102020204" pitchFamily="34" charset="0"/>
              </a:rPr>
              <a:t> </a:t>
            </a:r>
            <a:r>
              <a:rPr lang="ru-RU" sz="1200" b="1" dirty="0" err="1">
                <a:solidFill>
                  <a:schemeClr val="tx1"/>
                </a:solidFill>
                <a:latin typeface="Arial Black" panose="020B0A04020102020204" pitchFamily="34" charset="0"/>
              </a:rPr>
              <a:t>мови</a:t>
            </a:r>
            <a:r>
              <a:rPr lang="ru-RU" sz="1200" b="1" dirty="0">
                <a:solidFill>
                  <a:schemeClr val="tx1"/>
                </a:solidFill>
                <a:latin typeface="Arial Black" panose="020B0A04020102020204" pitchFamily="34" charset="0"/>
              </a:rPr>
              <a:t> та </a:t>
            </a:r>
            <a:r>
              <a:rPr lang="ru-RU" sz="1200" b="1" dirty="0" err="1">
                <a:solidFill>
                  <a:schemeClr val="tx1"/>
                </a:solidFill>
                <a:latin typeface="Arial Black" panose="020B0A04020102020204" pitchFamily="34" charset="0"/>
              </a:rPr>
              <a:t>літератури</a:t>
            </a:r>
            <a:endParaRPr lang="ru-RU" sz="1200" b="1" dirty="0">
              <a:solidFill>
                <a:schemeClr val="tx1"/>
              </a:solidFill>
              <a:latin typeface="Arial Black" panose="020B0A04020102020204" pitchFamily="34" charset="0"/>
            </a:endParaRPr>
          </a:p>
          <a:p>
            <a:endParaRPr lang="ru-RU" sz="1200" b="1" dirty="0">
              <a:latin typeface="Arial Black" panose="020B0A04020102020204" pitchFamily="34" charset="0"/>
            </a:endParaRPr>
          </a:p>
        </p:txBody>
      </p:sp>
      <p:sp>
        <p:nvSpPr>
          <p:cNvPr id="2" name="Заголовок 1"/>
          <p:cNvSpPr>
            <a:spLocks noGrp="1"/>
          </p:cNvSpPr>
          <p:nvPr>
            <p:ph type="ctrTitle"/>
          </p:nvPr>
        </p:nvSpPr>
        <p:spPr>
          <a:xfrm>
            <a:off x="251520" y="1505930"/>
            <a:ext cx="8640960" cy="1470025"/>
          </a:xfrm>
        </p:spPr>
        <p:txBody>
          <a:bodyPr>
            <a:normAutofit/>
          </a:bodyPr>
          <a:lstStyle/>
          <a:p>
            <a:r>
              <a:rPr lang="uk-UA" sz="2000" b="1" i="1" dirty="0" smtClean="0">
                <a:latin typeface="Arial Black" panose="020B0A04020102020204" pitchFamily="34" charset="0"/>
              </a:rPr>
              <a:t>Велика Вітчизняна війна і війна на </a:t>
            </a:r>
            <a:r>
              <a:rPr lang="uk-UA" sz="2000" b="1" i="1" dirty="0">
                <a:latin typeface="Arial Black" panose="020B0A04020102020204" pitchFamily="34" charset="0"/>
              </a:rPr>
              <a:t>с</a:t>
            </a:r>
            <a:r>
              <a:rPr lang="uk-UA" sz="2000" b="1" i="1" dirty="0" smtClean="0">
                <a:latin typeface="Arial Black" panose="020B0A04020102020204" pitchFamily="34" charset="0"/>
              </a:rPr>
              <a:t>ході України 2014р. </a:t>
            </a:r>
            <a:br>
              <a:rPr lang="uk-UA" sz="2000" b="1" i="1" dirty="0" smtClean="0">
                <a:latin typeface="Arial Black" panose="020B0A04020102020204" pitchFamily="34" charset="0"/>
              </a:rPr>
            </a:br>
            <a:r>
              <a:rPr lang="ru-RU" sz="2000" b="1" i="1" dirty="0" err="1">
                <a:latin typeface="Arial Black" panose="020B0A04020102020204" pitchFamily="34" charset="0"/>
              </a:rPr>
              <a:t>Аналіз</a:t>
            </a:r>
            <a:r>
              <a:rPr lang="ru-RU" sz="2000" b="1" i="1" dirty="0">
                <a:latin typeface="Arial Black" panose="020B0A04020102020204" pitchFamily="34" charset="0"/>
              </a:rPr>
              <a:t> </a:t>
            </a:r>
            <a:r>
              <a:rPr lang="ru-RU" sz="2000" b="1" i="1" dirty="0" err="1">
                <a:latin typeface="Arial Black" panose="020B0A04020102020204" pitchFamily="34" charset="0"/>
              </a:rPr>
              <a:t>історичних</a:t>
            </a:r>
            <a:r>
              <a:rPr lang="ru-RU" sz="2000" b="1" i="1" dirty="0">
                <a:latin typeface="Arial Black" panose="020B0A04020102020204" pitchFamily="34" charset="0"/>
              </a:rPr>
              <a:t> </a:t>
            </a:r>
            <a:r>
              <a:rPr lang="ru-RU" sz="2000" b="1" i="1" dirty="0" err="1">
                <a:latin typeface="Arial Black" panose="020B0A04020102020204" pitchFamily="34" charset="0"/>
              </a:rPr>
              <a:t>подій</a:t>
            </a:r>
            <a:r>
              <a:rPr lang="ru-RU" sz="2000" b="1" i="1" dirty="0">
                <a:latin typeface="Arial Black" panose="020B0A04020102020204" pitchFamily="34" charset="0"/>
              </a:rPr>
              <a:t> та </a:t>
            </a:r>
            <a:r>
              <a:rPr lang="ru-RU" sz="2000" b="1" i="1" dirty="0" err="1">
                <a:latin typeface="Arial Black" panose="020B0A04020102020204" pitchFamily="34" charset="0"/>
              </a:rPr>
              <a:t>їх</a:t>
            </a:r>
            <a:r>
              <a:rPr lang="ru-RU" sz="2000" b="1" i="1" dirty="0">
                <a:latin typeface="Arial Black" panose="020B0A04020102020204" pitchFamily="34" charset="0"/>
              </a:rPr>
              <a:t> </a:t>
            </a:r>
            <a:r>
              <a:rPr lang="ru-RU" sz="2000" b="1" i="1" dirty="0" err="1">
                <a:latin typeface="Arial Black" panose="020B0A04020102020204" pitchFamily="34" charset="0"/>
              </a:rPr>
              <a:t>наслідків</a:t>
            </a:r>
            <a:r>
              <a:rPr lang="ru-RU" sz="2000" b="1" i="1" dirty="0">
                <a:latin typeface="Arial Black" panose="020B0A04020102020204" pitchFamily="34" charset="0"/>
              </a:rPr>
              <a:t>.</a:t>
            </a:r>
            <a:br>
              <a:rPr lang="ru-RU" sz="2000" b="1" i="1" dirty="0">
                <a:latin typeface="Arial Black" panose="020B0A04020102020204" pitchFamily="34" charset="0"/>
              </a:rPr>
            </a:br>
            <a:r>
              <a:rPr lang="uk-UA" sz="2000" b="1" i="1" dirty="0" err="1" smtClean="0">
                <a:latin typeface="Arial Black" panose="020B0A04020102020204" pitchFamily="34" charset="0"/>
              </a:rPr>
              <a:t>Пологівщина</a:t>
            </a:r>
            <a:r>
              <a:rPr lang="uk-UA" sz="2000" b="1" i="1" dirty="0" smtClean="0">
                <a:latin typeface="Arial Black" panose="020B0A04020102020204" pitchFamily="34" charset="0"/>
              </a:rPr>
              <a:t> в цих війнах.</a:t>
            </a:r>
            <a:endParaRPr lang="ru-RU" sz="2000" b="1" i="1" dirty="0">
              <a:latin typeface="Arial Black" panose="020B0A04020102020204" pitchFamily="34" charset="0"/>
              <a:cs typeface="Times New Roman" pitchFamily="18" charset="0"/>
            </a:endParaRPr>
          </a:p>
        </p:txBody>
      </p:sp>
      <p:pic>
        <p:nvPicPr>
          <p:cNvPr id="6" name="Рисунок 5" descr="20110506002649.jpg"/>
          <p:cNvPicPr>
            <a:picLocks noChangeAspect="1"/>
          </p:cNvPicPr>
          <p:nvPr/>
        </p:nvPicPr>
        <p:blipFill>
          <a:blip r:embed="rId2" cstate="print"/>
          <a:stretch>
            <a:fillRect/>
          </a:stretch>
        </p:blipFill>
        <p:spPr>
          <a:xfrm>
            <a:off x="6664360" y="4895411"/>
            <a:ext cx="2372136" cy="1557925"/>
          </a:xfrm>
          <a:prstGeom prst="ellipse">
            <a:avLst/>
          </a:prstGeom>
          <a:ln>
            <a:noFill/>
          </a:ln>
          <a:effectLst>
            <a:softEdge rad="112500"/>
          </a:effectLst>
        </p:spPr>
      </p:pic>
      <p:pic>
        <p:nvPicPr>
          <p:cNvPr id="7" name="Рисунок 6" descr="5444eb7123c705444eb7123cad.jpg"/>
          <p:cNvPicPr>
            <a:picLocks noChangeAspect="1"/>
          </p:cNvPicPr>
          <p:nvPr/>
        </p:nvPicPr>
        <p:blipFill>
          <a:blip r:embed="rId3" cstate="print"/>
          <a:stretch>
            <a:fillRect/>
          </a:stretch>
        </p:blipFill>
        <p:spPr>
          <a:xfrm>
            <a:off x="6734130" y="3156998"/>
            <a:ext cx="2302366" cy="1414216"/>
          </a:xfrm>
          <a:prstGeom prst="ellipse">
            <a:avLst/>
          </a:prstGeom>
          <a:ln>
            <a:noFill/>
          </a:ln>
          <a:effectLst>
            <a:softEdge rad="112500"/>
          </a:effectLst>
        </p:spPr>
      </p:pic>
      <p:pic>
        <p:nvPicPr>
          <p:cNvPr id="1026" name="Picture 2" descr="F:\чайка фото\20154090936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56" y="4895411"/>
            <a:ext cx="1887627" cy="18277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7" name="Picture 3" descr="F:\чайка фото\20154090937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156997"/>
            <a:ext cx="2304256" cy="16613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78098"/>
          </a:xfrm>
        </p:spPr>
        <p:txBody>
          <a:bodyPr>
            <a:normAutofit/>
          </a:bodyPr>
          <a:lstStyle/>
          <a:p>
            <a:pPr algn="ctr"/>
            <a:r>
              <a:rPr lang="uk-UA" sz="2000" i="1" dirty="0" err="1" smtClean="0">
                <a:solidFill>
                  <a:srgbClr val="7030A0"/>
                </a:solidFill>
                <a:latin typeface="Arial Black" panose="020B0A04020102020204" pitchFamily="34" charset="0"/>
              </a:rPr>
              <a:t>Пологівщина</a:t>
            </a:r>
            <a:r>
              <a:rPr lang="uk-UA" sz="2000" i="1" dirty="0" smtClean="0">
                <a:solidFill>
                  <a:srgbClr val="7030A0"/>
                </a:solidFill>
                <a:latin typeface="Arial Black" panose="020B0A04020102020204" pitchFamily="34" charset="0"/>
              </a:rPr>
              <a:t> у війні </a:t>
            </a:r>
            <a:br>
              <a:rPr lang="uk-UA" sz="2000" i="1" dirty="0" smtClean="0">
                <a:solidFill>
                  <a:srgbClr val="7030A0"/>
                </a:solidFill>
                <a:latin typeface="Arial Black" panose="020B0A04020102020204" pitchFamily="34" charset="0"/>
              </a:rPr>
            </a:br>
            <a:r>
              <a:rPr lang="uk-UA" sz="2000" i="1" dirty="0" smtClean="0">
                <a:solidFill>
                  <a:srgbClr val="7030A0"/>
                </a:solidFill>
                <a:latin typeface="Arial Black" panose="020B0A04020102020204" pitchFamily="34" charset="0"/>
              </a:rPr>
              <a:t>на Сході України</a:t>
            </a:r>
            <a:endParaRPr lang="ru-RU" sz="2000" i="1" dirty="0">
              <a:solidFill>
                <a:srgbClr val="7030A0"/>
              </a:solidFill>
              <a:latin typeface="Arial Black" panose="020B0A04020102020204" pitchFamily="34" charset="0"/>
            </a:endParaRPr>
          </a:p>
        </p:txBody>
      </p:sp>
      <p:pic>
        <p:nvPicPr>
          <p:cNvPr id="4" name="Рисунок 3" descr="GikrpWhAtwQ.jpg"/>
          <p:cNvPicPr>
            <a:picLocks noChangeAspect="1"/>
          </p:cNvPicPr>
          <p:nvPr/>
        </p:nvPicPr>
        <p:blipFill>
          <a:blip r:embed="rId2" cstate="print"/>
          <a:stretch>
            <a:fillRect/>
          </a:stretch>
        </p:blipFill>
        <p:spPr>
          <a:xfrm>
            <a:off x="4932040" y="4293096"/>
            <a:ext cx="3456384" cy="2344580"/>
          </a:xfrm>
          <a:prstGeom prst="rect">
            <a:avLst/>
          </a:prstGeom>
          <a:ln>
            <a:noFill/>
          </a:ln>
          <a:effectLst>
            <a:softEdge rad="112500"/>
          </a:effectLst>
        </p:spPr>
      </p:pic>
      <p:pic>
        <p:nvPicPr>
          <p:cNvPr id="6" name="Рисунок 5" descr="3D95-tac7R0.jpg"/>
          <p:cNvPicPr>
            <a:picLocks noChangeAspect="1"/>
          </p:cNvPicPr>
          <p:nvPr/>
        </p:nvPicPr>
        <p:blipFill>
          <a:blip r:embed="rId3" cstate="print"/>
          <a:stretch>
            <a:fillRect/>
          </a:stretch>
        </p:blipFill>
        <p:spPr>
          <a:xfrm>
            <a:off x="5724128" y="1058246"/>
            <a:ext cx="2857500" cy="1495425"/>
          </a:xfrm>
          <a:prstGeom prst="rect">
            <a:avLst/>
          </a:prstGeom>
          <a:ln>
            <a:noFill/>
          </a:ln>
          <a:effectLst>
            <a:softEdge rad="112500"/>
          </a:effectLst>
        </p:spPr>
      </p:pic>
      <p:pic>
        <p:nvPicPr>
          <p:cNvPr id="5" name="Рисунок 4" descr="JkQmNzyBDJw.jpg"/>
          <p:cNvPicPr>
            <a:picLocks noChangeAspect="1"/>
          </p:cNvPicPr>
          <p:nvPr/>
        </p:nvPicPr>
        <p:blipFill>
          <a:blip r:embed="rId4" cstate="print"/>
          <a:stretch>
            <a:fillRect/>
          </a:stretch>
        </p:blipFill>
        <p:spPr>
          <a:xfrm>
            <a:off x="5827561" y="2457051"/>
            <a:ext cx="2754067" cy="1836045"/>
          </a:xfrm>
          <a:prstGeom prst="rect">
            <a:avLst/>
          </a:prstGeom>
          <a:ln>
            <a:noFill/>
          </a:ln>
          <a:effectLst>
            <a:softEdge rad="112500"/>
          </a:effectLst>
        </p:spPr>
      </p:pic>
      <p:sp>
        <p:nvSpPr>
          <p:cNvPr id="7" name="Прямоугольник 6"/>
          <p:cNvSpPr/>
          <p:nvPr/>
        </p:nvSpPr>
        <p:spPr>
          <a:xfrm>
            <a:off x="360607" y="1268760"/>
            <a:ext cx="4572000" cy="5355312"/>
          </a:xfrm>
          <a:prstGeom prst="rect">
            <a:avLst/>
          </a:prstGeom>
        </p:spPr>
        <p:txBody>
          <a:bodyPr>
            <a:spAutoFit/>
          </a:bodyPr>
          <a:lstStyle/>
          <a:p>
            <a:pPr marL="171450" indent="-171450">
              <a:buFont typeface="Wingdings" panose="05000000000000000000" pitchFamily="2" charset="2"/>
              <a:buChar char="§"/>
            </a:pPr>
            <a:r>
              <a:rPr lang="ru-RU" sz="1200" b="1" i="1" dirty="0" err="1">
                <a:latin typeface="Times New Roman" panose="02020603050405020304" pitchFamily="18" charset="0"/>
                <a:cs typeface="Times New Roman" panose="02020603050405020304" pitchFamily="18" charset="0"/>
              </a:rPr>
              <a:t>Війна</a:t>
            </a:r>
            <a:r>
              <a:rPr lang="ru-RU" sz="1200" b="1" i="1" dirty="0">
                <a:latin typeface="Times New Roman" panose="02020603050405020304" pitchFamily="18" charset="0"/>
                <a:cs typeface="Times New Roman" panose="02020603050405020304" pitchFamily="18" charset="0"/>
              </a:rPr>
              <a:t> на </a:t>
            </a:r>
            <a:r>
              <a:rPr lang="ru-RU" sz="1200" b="1" i="1" dirty="0" err="1">
                <a:latin typeface="Times New Roman" panose="02020603050405020304" pitchFamily="18" charset="0"/>
                <a:cs typeface="Times New Roman" panose="02020603050405020304" pitchFamily="18" charset="0"/>
              </a:rPr>
              <a:t>Сході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нашої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країни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змусила</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пологівців</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згуртуватися</a:t>
            </a:r>
            <a:r>
              <a:rPr lang="ru-RU" sz="1200" b="1" i="1" dirty="0">
                <a:latin typeface="Times New Roman" panose="02020603050405020304" pitchFamily="18" charset="0"/>
                <a:cs typeface="Times New Roman" panose="02020603050405020304" pitchFamily="18" charset="0"/>
              </a:rPr>
              <a:t>. У</a:t>
            </a:r>
            <a:r>
              <a:rPr lang="ru-RU" sz="1200" b="1" i="1" dirty="0" smtClean="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rPr>
              <a:t>Пологах не </a:t>
            </a:r>
            <a:r>
              <a:rPr lang="ru-RU" sz="1200" b="1" i="1" dirty="0" err="1">
                <a:latin typeface="Times New Roman" panose="02020603050405020304" pitchFamily="18" charset="0"/>
                <a:cs typeface="Times New Roman" panose="02020603050405020304" pitchFamily="18" charset="0"/>
              </a:rPr>
              <a:t>припиняється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збір</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гуманітарної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допомоги</a:t>
            </a:r>
            <a:r>
              <a:rPr lang="ru-RU" sz="1200" b="1" i="1" dirty="0">
                <a:latin typeface="Times New Roman" panose="02020603050405020304" pitchFamily="18" charset="0"/>
                <a:cs typeface="Times New Roman" panose="02020603050405020304" pitchFamily="18" charset="0"/>
              </a:rPr>
              <a:t> для </a:t>
            </a:r>
            <a:r>
              <a:rPr lang="ru-RU" sz="1200" b="1" i="1" dirty="0" err="1">
                <a:latin typeface="Times New Roman" panose="02020603050405020304" pitchFamily="18" charset="0"/>
                <a:cs typeface="Times New Roman" panose="02020603050405020304" pitchFamily="18" charset="0"/>
              </a:rPr>
              <a:t>військових</a:t>
            </a:r>
            <a:r>
              <a:rPr lang="ru-RU" sz="1200" b="1" i="1" dirty="0">
                <a:latin typeface="Times New Roman" panose="02020603050405020304" pitchFamily="18" charset="0"/>
                <a:cs typeface="Times New Roman" panose="02020603050405020304" pitchFamily="18" charset="0"/>
              </a:rPr>
              <a:t>, яку </a:t>
            </a:r>
            <a:r>
              <a:rPr lang="ru-RU" sz="1200" b="1" i="1" dirty="0" err="1">
                <a:latin typeface="Times New Roman" panose="02020603050405020304" pitchFamily="18" charset="0"/>
                <a:cs typeface="Times New Roman" panose="02020603050405020304" pitchFamily="18" charset="0"/>
              </a:rPr>
              <a:t>волонтери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відвозять</a:t>
            </a:r>
            <a:r>
              <a:rPr lang="ru-RU" sz="1200" b="1" i="1" dirty="0">
                <a:latin typeface="Times New Roman" panose="02020603050405020304" pitchFamily="18" charset="0"/>
                <a:cs typeface="Times New Roman" panose="02020603050405020304" pitchFamily="18" charset="0"/>
              </a:rPr>
              <a:t> до </a:t>
            </a:r>
            <a:r>
              <a:rPr lang="ru-RU" sz="1200" b="1" i="1" dirty="0" err="1">
                <a:latin typeface="Times New Roman" panose="02020603050405020304" pitchFamily="18" charset="0"/>
                <a:cs typeface="Times New Roman" panose="02020603050405020304" pitchFamily="18" charset="0"/>
              </a:rPr>
              <a:t>зони</a:t>
            </a:r>
            <a:r>
              <a:rPr lang="ru-RU" sz="1200" b="1" i="1" dirty="0">
                <a:latin typeface="Times New Roman" panose="02020603050405020304" pitchFamily="18" charset="0"/>
                <a:cs typeface="Times New Roman" panose="02020603050405020304" pitchFamily="18" charset="0"/>
              </a:rPr>
              <a:t> АТО</a:t>
            </a:r>
          </a:p>
          <a:p>
            <a:pPr marL="171450" indent="-171450">
              <a:buFont typeface="Wingdings" panose="05000000000000000000" pitchFamily="2" charset="2"/>
              <a:buChar char="§"/>
            </a:pPr>
            <a:r>
              <a:rPr lang="ru-RU" sz="1200" b="1" i="1" dirty="0" smtClean="0">
                <a:latin typeface="Times New Roman" panose="02020603050405020304" pitchFamily="18" charset="0"/>
                <a:cs typeface="Times New Roman" panose="02020603050405020304" pitchFamily="18" charset="0"/>
              </a:rPr>
              <a:t>17 </a:t>
            </a:r>
            <a:r>
              <a:rPr lang="ru-RU" sz="1200" b="1" i="1" dirty="0" err="1">
                <a:latin typeface="Times New Roman" panose="02020603050405020304" pitchFamily="18" charset="0"/>
                <a:cs typeface="Times New Roman" panose="02020603050405020304" pitchFamily="18" charset="0"/>
              </a:rPr>
              <a:t>жовтня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відбулася</a:t>
            </a:r>
            <a:r>
              <a:rPr lang="ru-RU" sz="1200" b="1" i="1" dirty="0">
                <a:latin typeface="Times New Roman" panose="02020603050405020304" pitchFamily="18" charset="0"/>
                <a:cs typeface="Times New Roman" panose="02020603050405020304" pitchFamily="18" charset="0"/>
              </a:rPr>
              <a:t> 40 </a:t>
            </a:r>
            <a:r>
              <a:rPr lang="ru-RU" sz="1200" b="1" i="1" dirty="0" err="1">
                <a:latin typeface="Times New Roman" panose="02020603050405020304" pitchFamily="18" charset="0"/>
                <a:cs typeface="Times New Roman" panose="02020603050405020304" pitchFamily="18" charset="0"/>
              </a:rPr>
              <a:t>сесія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Пологівської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районної</a:t>
            </a:r>
            <a:r>
              <a:rPr lang="ru-RU" sz="1200" b="1" i="1" dirty="0">
                <a:latin typeface="Times New Roman" panose="02020603050405020304" pitchFamily="18" charset="0"/>
                <a:cs typeface="Times New Roman" panose="02020603050405020304" pitchFamily="18" charset="0"/>
              </a:rPr>
              <a:t> ради </a:t>
            </a:r>
            <a:r>
              <a:rPr lang="ru-RU" sz="1200" b="1" i="1" dirty="0" err="1">
                <a:latin typeface="Times New Roman" panose="02020603050405020304" pitchFamily="18" charset="0"/>
                <a:cs typeface="Times New Roman" panose="02020603050405020304" pitchFamily="18" charset="0"/>
              </a:rPr>
              <a:t>шостого</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скликання</a:t>
            </a:r>
            <a:r>
              <a:rPr lang="ru-RU" sz="1200" b="1" i="1" dirty="0">
                <a:latin typeface="Times New Roman" panose="02020603050405020304" pitchFamily="18" charset="0"/>
                <a:cs typeface="Times New Roman" panose="02020603050405020304" pitchFamily="18" charset="0"/>
              </a:rPr>
              <a:t>. На </a:t>
            </a:r>
            <a:r>
              <a:rPr lang="ru-RU" sz="1200" b="1" i="1" dirty="0" err="1">
                <a:latin typeface="Times New Roman" panose="02020603050405020304" pitchFamily="18" charset="0"/>
                <a:cs typeface="Times New Roman" panose="02020603050405020304" pitchFamily="18" charset="0"/>
              </a:rPr>
              <a:t>цій</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сесії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виділили</a:t>
            </a:r>
            <a:r>
              <a:rPr lang="ru-RU" sz="1200" b="1" i="1" dirty="0">
                <a:latin typeface="Times New Roman" panose="02020603050405020304" pitchFamily="18" charset="0"/>
                <a:cs typeface="Times New Roman" panose="02020603050405020304" pitchFamily="18" charset="0"/>
              </a:rPr>
              <a:t> 100 </a:t>
            </a:r>
            <a:r>
              <a:rPr lang="ru-RU" sz="1200" b="1" i="1" dirty="0" err="1">
                <a:latin typeface="Times New Roman" panose="02020603050405020304" pitchFamily="18" charset="0"/>
                <a:cs typeface="Times New Roman" panose="02020603050405020304" pitchFamily="18" charset="0"/>
              </a:rPr>
              <a:t>тисяч</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гривень</a:t>
            </a:r>
            <a:r>
              <a:rPr lang="ru-RU" sz="1200" b="1" i="1" dirty="0">
                <a:latin typeface="Times New Roman" panose="02020603050405020304" pitchFamily="18" charset="0"/>
                <a:cs typeface="Times New Roman" panose="02020603050405020304" pitchFamily="18" charset="0"/>
              </a:rPr>
              <a:t> з районного, </a:t>
            </a:r>
            <a:r>
              <a:rPr lang="ru-RU" sz="1200" b="1" i="1" dirty="0" err="1">
                <a:latin typeface="Times New Roman" panose="02020603050405020304" pitchFamily="18" charset="0"/>
                <a:cs typeface="Times New Roman" panose="02020603050405020304" pitchFamily="18" charset="0"/>
              </a:rPr>
              <a:t>обласного</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бюджетів</a:t>
            </a:r>
            <a:r>
              <a:rPr lang="ru-RU" sz="1200" b="1" i="1" dirty="0">
                <a:latin typeface="Times New Roman" panose="02020603050405020304" pitchFamily="18" charset="0"/>
                <a:cs typeface="Times New Roman" panose="02020603050405020304" pitchFamily="18" charset="0"/>
              </a:rPr>
              <a:t> та </a:t>
            </a:r>
            <a:r>
              <a:rPr lang="ru-RU" sz="1200" b="1" i="1" dirty="0" err="1">
                <a:latin typeface="Times New Roman" panose="02020603050405020304" pitchFamily="18" charset="0"/>
                <a:cs typeface="Times New Roman" panose="02020603050405020304" pitchFamily="18" charset="0"/>
              </a:rPr>
              <a:t>інших</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джерел</a:t>
            </a:r>
            <a:r>
              <a:rPr lang="ru-RU" sz="1200" b="1" i="1" dirty="0">
                <a:latin typeface="Times New Roman" panose="02020603050405020304" pitchFamily="18" charset="0"/>
                <a:cs typeface="Times New Roman" panose="02020603050405020304" pitchFamily="18" charset="0"/>
              </a:rPr>
              <a:t> для </a:t>
            </a:r>
            <a:r>
              <a:rPr lang="ru-RU" sz="1200" b="1" i="1" dirty="0" err="1">
                <a:latin typeface="Times New Roman" panose="02020603050405020304" pitchFamily="18" charset="0"/>
                <a:cs typeface="Times New Roman" panose="02020603050405020304" pitchFamily="18" charset="0"/>
              </a:rPr>
              <a:t>фінансування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заходів</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пов’язаних</a:t>
            </a:r>
            <a:r>
              <a:rPr lang="ru-RU" sz="1200" b="1" i="1" dirty="0">
                <a:latin typeface="Times New Roman" panose="02020603050405020304" pitchFamily="18" charset="0"/>
                <a:cs typeface="Times New Roman" panose="02020603050405020304" pitchFamily="18" charset="0"/>
              </a:rPr>
              <a:t> з </a:t>
            </a:r>
            <a:r>
              <a:rPr lang="ru-RU" sz="1200" b="1" i="1" dirty="0" err="1">
                <a:latin typeface="Times New Roman" panose="02020603050405020304" pitchFamily="18" charset="0"/>
                <a:cs typeface="Times New Roman" panose="02020603050405020304" pitchFamily="18" charset="0"/>
              </a:rPr>
              <a:t>перебуванням</a:t>
            </a:r>
            <a:r>
              <a:rPr lang="ru-RU" sz="1200" b="1" i="1" dirty="0">
                <a:latin typeface="Times New Roman" panose="02020603050405020304" pitchFamily="18" charset="0"/>
                <a:cs typeface="Times New Roman" panose="02020603050405020304" pitchFamily="18" charset="0"/>
              </a:rPr>
              <a:t> на </a:t>
            </a:r>
            <a:r>
              <a:rPr lang="ru-RU" sz="1200" b="1" i="1" dirty="0" err="1">
                <a:latin typeface="Times New Roman" panose="02020603050405020304" pitchFamily="18" charset="0"/>
                <a:cs typeface="Times New Roman" panose="02020603050405020304" pitchFamily="18" charset="0"/>
              </a:rPr>
              <a:t>території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Пологівського</a:t>
            </a:r>
            <a:r>
              <a:rPr lang="ru-RU" sz="1200" b="1" i="1" dirty="0">
                <a:latin typeface="Times New Roman" panose="02020603050405020304" pitchFamily="18" charset="0"/>
                <a:cs typeface="Times New Roman" panose="02020603050405020304" pitchFamily="18" charset="0"/>
              </a:rPr>
              <a:t> району </a:t>
            </a:r>
            <a:r>
              <a:rPr lang="ru-RU" sz="1200" b="1" i="1" dirty="0" err="1">
                <a:latin typeface="Times New Roman" panose="02020603050405020304" pitchFamily="18" charset="0"/>
                <a:cs typeface="Times New Roman" panose="02020603050405020304" pitchFamily="18" charset="0"/>
              </a:rPr>
              <a:t>учасників</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антитерористичної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операції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Кошти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розподілені</a:t>
            </a:r>
            <a:r>
              <a:rPr lang="ru-RU" sz="1200" b="1" i="1" dirty="0">
                <a:latin typeface="Times New Roman" panose="02020603050405020304" pitchFamily="18" charset="0"/>
                <a:cs typeface="Times New Roman" panose="02020603050405020304" pitchFamily="18" charset="0"/>
              </a:rPr>
              <a:t> на </a:t>
            </a:r>
            <a:r>
              <a:rPr lang="ru-RU" sz="1200" b="1" i="1" dirty="0" err="1">
                <a:latin typeface="Times New Roman" panose="02020603050405020304" pitchFamily="18" charset="0"/>
                <a:cs typeface="Times New Roman" panose="02020603050405020304" pitchFamily="18" charset="0"/>
              </a:rPr>
              <a:t>придбання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військової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амуніції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бронежилети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шоломи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розвантажувальні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системи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жилети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тощо</a:t>
            </a:r>
            <a:r>
              <a:rPr lang="ru-RU" sz="1200" b="1" i="1" dirty="0">
                <a:latin typeface="Times New Roman" panose="02020603050405020304" pitchFamily="18" charset="0"/>
                <a:cs typeface="Times New Roman" panose="02020603050405020304" pitchFamily="18" charset="0"/>
              </a:rPr>
              <a:t>), а </a:t>
            </a:r>
            <a:r>
              <a:rPr lang="ru-RU" sz="1200" b="1" i="1" dirty="0" err="1">
                <a:latin typeface="Times New Roman" panose="02020603050405020304" pitchFamily="18" charset="0"/>
                <a:cs typeface="Times New Roman" panose="02020603050405020304" pitchFamily="18" charset="0"/>
              </a:rPr>
              <a:t>також</a:t>
            </a:r>
            <a:r>
              <a:rPr lang="ru-RU" sz="1200" b="1" i="1" dirty="0">
                <a:latin typeface="Times New Roman" panose="02020603050405020304" pitchFamily="18" charset="0"/>
                <a:cs typeface="Times New Roman" panose="02020603050405020304" pitchFamily="18" charset="0"/>
              </a:rPr>
              <a:t> на </a:t>
            </a:r>
            <a:r>
              <a:rPr lang="ru-RU" sz="1200" b="1" i="1" dirty="0" err="1">
                <a:latin typeface="Times New Roman" panose="02020603050405020304" pitchFamily="18" charset="0"/>
                <a:cs typeface="Times New Roman" panose="02020603050405020304" pitchFamily="18" charset="0"/>
              </a:rPr>
              <a:t>ритуальні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транспортні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послуги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придбання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одягу</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засобів</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гігієни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ліхтарів</a:t>
            </a:r>
            <a:r>
              <a:rPr lang="ru-RU" sz="1200" b="1" i="1" dirty="0">
                <a:latin typeface="Times New Roman" panose="02020603050405020304" pitchFamily="18" charset="0"/>
                <a:cs typeface="Times New Roman" panose="02020603050405020304" pitchFamily="18" charset="0"/>
              </a:rPr>
              <a:t>.</a:t>
            </a:r>
          </a:p>
          <a:p>
            <a:pPr marL="171450" indent="-171450">
              <a:buFont typeface="Wingdings" panose="05000000000000000000" pitchFamily="2" charset="2"/>
              <a:buChar char="§"/>
            </a:pPr>
            <a:r>
              <a:rPr lang="ru-RU" sz="1200" b="1" i="1" dirty="0" err="1">
                <a:latin typeface="Times New Roman" panose="02020603050405020304" pitchFamily="18" charset="0"/>
                <a:cs typeface="Times New Roman" panose="02020603050405020304" pitchFamily="18" charset="0"/>
              </a:rPr>
              <a:t>Активісти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Пологівщини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постійно</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допомогають</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збирати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продукти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харчування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саме</a:t>
            </a:r>
            <a:r>
              <a:rPr lang="ru-RU" sz="1200" b="1" i="1" dirty="0">
                <a:latin typeface="Times New Roman" panose="02020603050405020304" pitchFamily="18" charset="0"/>
                <a:cs typeface="Times New Roman" panose="02020603050405020304" pitchFamily="18" charset="0"/>
              </a:rPr>
              <a:t> для </a:t>
            </a:r>
            <a:r>
              <a:rPr lang="ru-RU" sz="1200" b="1" i="1" dirty="0" err="1">
                <a:latin typeface="Times New Roman" panose="02020603050405020304" pitchFamily="18" charset="0"/>
                <a:cs typeface="Times New Roman" panose="02020603050405020304" pitchFamily="18" charset="0"/>
              </a:rPr>
              <a:t>військовослужбовців</a:t>
            </a:r>
            <a:r>
              <a:rPr lang="ru-RU" sz="1200" b="1" i="1" dirty="0">
                <a:latin typeface="Times New Roman" panose="02020603050405020304" pitchFamily="18" charset="0"/>
                <a:cs typeface="Times New Roman" panose="02020603050405020304" pitchFamily="18" charset="0"/>
              </a:rPr>
              <a:t> з АТО. Волонтерами </a:t>
            </a:r>
            <a:r>
              <a:rPr lang="ru-RU" sz="1200" b="1" i="1" dirty="0" err="1">
                <a:latin typeface="Times New Roman" panose="02020603050405020304" pitchFamily="18" charset="0"/>
                <a:cs typeface="Times New Roman" panose="02020603050405020304" pitchFamily="18" charset="0"/>
              </a:rPr>
              <a:t>відкрита</a:t>
            </a:r>
            <a:r>
              <a:rPr lang="ru-RU" sz="1200" b="1" i="1" dirty="0">
                <a:latin typeface="Times New Roman" panose="02020603050405020304" pitchFamily="18" charset="0"/>
                <a:cs typeface="Times New Roman" panose="02020603050405020304" pitchFamily="18" charset="0"/>
              </a:rPr>
              <a:t> карта в Приват-Банку 5168742066059381 для </a:t>
            </a:r>
            <a:r>
              <a:rPr lang="ru-RU" sz="1200" b="1" i="1" dirty="0" err="1">
                <a:latin typeface="Times New Roman" panose="02020603050405020304" pitchFamily="18" charset="0"/>
                <a:cs typeface="Times New Roman" panose="02020603050405020304" pitchFamily="18" charset="0"/>
              </a:rPr>
              <a:t>збору</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коштів</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Продукти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харчування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одяг</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амуніція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постійно</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відвозяться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представниками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Самооборони</a:t>
            </a:r>
            <a:r>
              <a:rPr lang="ru-RU" sz="1200" b="1" i="1" dirty="0">
                <a:latin typeface="Times New Roman" panose="02020603050405020304" pitchFamily="18" charset="0"/>
                <a:cs typeface="Times New Roman" panose="02020603050405020304" pitchFamily="18" charset="0"/>
              </a:rPr>
              <a:t> у зону </a:t>
            </a:r>
            <a:r>
              <a:rPr lang="ru-RU" sz="1200" b="1" i="1" dirty="0" smtClean="0">
                <a:latin typeface="Times New Roman" panose="02020603050405020304" pitchFamily="18" charset="0"/>
                <a:cs typeface="Times New Roman" panose="02020603050405020304" pitchFamily="18" charset="0"/>
              </a:rPr>
              <a:t>АТО</a:t>
            </a:r>
          </a:p>
          <a:p>
            <a:pPr marL="171450" indent="-171450">
              <a:buFont typeface="Wingdings" panose="05000000000000000000" pitchFamily="2" charset="2"/>
              <a:buChar char="§"/>
            </a:pPr>
            <a:r>
              <a:rPr lang="ru-RU" sz="1200" b="1" i="1" dirty="0" smtClean="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Навіть</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наймолодші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мешканці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міста</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Поліг</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школярі</a:t>
            </a:r>
            <a:r>
              <a:rPr lang="ru-RU" sz="1200" b="1" i="1" dirty="0">
                <a:latin typeface="Times New Roman" panose="02020603050405020304" pitchFamily="18" charset="0"/>
                <a:cs typeface="Times New Roman" panose="02020603050405020304" pitchFamily="18" charset="0"/>
              </a:rPr>
              <a:t> ,  </a:t>
            </a:r>
            <a:r>
              <a:rPr lang="ru-RU" sz="1200" b="1" i="1" dirty="0" err="1">
                <a:latin typeface="Times New Roman" panose="02020603050405020304" pitchFamily="18" charset="0"/>
                <a:cs typeface="Times New Roman" panose="02020603050405020304" pitchFamily="18" charset="0"/>
              </a:rPr>
              <a:t>залучаються</a:t>
            </a:r>
            <a:r>
              <a:rPr lang="ru-RU" sz="1200" b="1" i="1" dirty="0">
                <a:latin typeface="Times New Roman" panose="02020603050405020304" pitchFamily="18" charset="0"/>
                <a:cs typeface="Times New Roman" panose="02020603050405020304" pitchFamily="18" charset="0"/>
              </a:rPr>
              <a:t> до </a:t>
            </a:r>
            <a:r>
              <a:rPr lang="ru-RU" sz="1200" b="1" i="1" dirty="0" err="1">
                <a:latin typeface="Times New Roman" panose="02020603050405020304" pitchFamily="18" charset="0"/>
                <a:cs typeface="Times New Roman" panose="02020603050405020304" pitchFamily="18" charset="0"/>
              </a:rPr>
              <a:t>заходів</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які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спрямовані</a:t>
            </a:r>
            <a:r>
              <a:rPr lang="ru-RU" sz="1200" b="1" i="1" dirty="0">
                <a:latin typeface="Times New Roman" panose="02020603050405020304" pitchFamily="18" charset="0"/>
                <a:cs typeface="Times New Roman" panose="02020603050405020304" pitchFamily="18" charset="0"/>
              </a:rPr>
              <a:t> на </a:t>
            </a:r>
            <a:r>
              <a:rPr lang="ru-RU" sz="1200" b="1" i="1" dirty="0" err="1">
                <a:latin typeface="Times New Roman" panose="02020603050405020304" pitchFamily="18" charset="0"/>
                <a:cs typeface="Times New Roman" panose="02020603050405020304" pitchFamily="18" charset="0"/>
              </a:rPr>
              <a:t>допомогу</a:t>
            </a:r>
            <a:r>
              <a:rPr lang="ru-RU" sz="1200" b="1" i="1" dirty="0">
                <a:latin typeface="Times New Roman" panose="02020603050405020304" pitchFamily="18" charset="0"/>
                <a:cs typeface="Times New Roman" panose="02020603050405020304" pitchFamily="18" charset="0"/>
              </a:rPr>
              <a:t> та </a:t>
            </a:r>
            <a:r>
              <a:rPr lang="ru-RU" sz="1200" b="1" i="1" dirty="0" err="1">
                <a:latin typeface="Times New Roman" panose="02020603050405020304" pitchFamily="18" charset="0"/>
                <a:cs typeface="Times New Roman" panose="02020603050405020304" pitchFamily="18" charset="0"/>
              </a:rPr>
              <a:t>підтримку</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захисникам</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Зокрема</a:t>
            </a:r>
            <a:r>
              <a:rPr lang="ru-RU" sz="1200" b="1" i="1" dirty="0">
                <a:latin typeface="Times New Roman" panose="02020603050405020304" pitchFamily="18" charset="0"/>
                <a:cs typeface="Times New Roman" panose="02020603050405020304" pitchFamily="18" charset="0"/>
              </a:rPr>
              <a:t>, в </a:t>
            </a:r>
            <a:r>
              <a:rPr lang="ru-RU" sz="1200" b="1" i="1" dirty="0" err="1">
                <a:latin typeface="Times New Roman" panose="02020603050405020304" pitchFamily="18" charset="0"/>
                <a:cs typeface="Times New Roman" panose="02020603050405020304" pitchFamily="18" charset="0"/>
              </a:rPr>
              <a:t>Пологівській</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гімназії</a:t>
            </a:r>
            <a:r>
              <a:rPr lang="ru-RU" sz="1200" b="1" i="1" dirty="0">
                <a:latin typeface="Times New Roman" panose="02020603050405020304" pitchFamily="18" charset="0"/>
                <a:cs typeface="Times New Roman" panose="02020603050405020304" pitchFamily="18" charset="0"/>
              </a:rPr>
              <a:t> «Основа» у </a:t>
            </a:r>
            <a:r>
              <a:rPr lang="ru-RU" sz="1200" b="1" i="1" dirty="0" err="1">
                <a:latin typeface="Times New Roman" panose="02020603050405020304" pitchFamily="18" charset="0"/>
                <a:cs typeface="Times New Roman" panose="02020603050405020304" pitchFamily="18" charset="0"/>
              </a:rPr>
              <a:t>вересні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місяці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пройшов</a:t>
            </a:r>
            <a:r>
              <a:rPr lang="ru-RU" sz="1200" b="1" i="1" dirty="0">
                <a:latin typeface="Times New Roman" panose="02020603050405020304" pitchFamily="18" charset="0"/>
                <a:cs typeface="Times New Roman" panose="02020603050405020304" pitchFamily="18" charset="0"/>
              </a:rPr>
              <a:t> «Ярмарок </a:t>
            </a:r>
            <a:r>
              <a:rPr lang="ru-RU" sz="1200" b="1" i="1" dirty="0" err="1">
                <a:latin typeface="Times New Roman" panose="02020603050405020304" pitchFamily="18" charset="0"/>
                <a:cs typeface="Times New Roman" panose="02020603050405020304" pitchFamily="18" charset="0"/>
              </a:rPr>
              <a:t>солідарності</a:t>
            </a:r>
            <a:r>
              <a:rPr lang="ru-RU" sz="1200" b="1" i="1" dirty="0">
                <a:latin typeface="Times New Roman" panose="02020603050405020304" pitchFamily="18" charset="0"/>
                <a:cs typeface="Times New Roman" panose="02020603050405020304" pitchFamily="18" charset="0"/>
              </a:rPr>
              <a:t>», на </a:t>
            </a:r>
            <a:r>
              <a:rPr lang="ru-RU" sz="1200" b="1" i="1" dirty="0" err="1">
                <a:latin typeface="Times New Roman" panose="02020603050405020304" pitchFamily="18" charset="0"/>
                <a:cs typeface="Times New Roman" panose="02020603050405020304" pitchFamily="18" charset="0"/>
              </a:rPr>
              <a:t>якому</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було</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зібрано</a:t>
            </a:r>
            <a:r>
              <a:rPr lang="ru-RU" sz="1200" b="1" i="1" dirty="0">
                <a:latin typeface="Times New Roman" panose="02020603050405020304" pitchFamily="18" charset="0"/>
                <a:cs typeface="Times New Roman" panose="02020603050405020304" pitchFamily="18" charset="0"/>
              </a:rPr>
              <a:t> 2997  </a:t>
            </a:r>
            <a:r>
              <a:rPr lang="ru-RU" sz="1200" b="1" i="1" dirty="0" err="1">
                <a:latin typeface="Times New Roman" panose="02020603050405020304" pitchFamily="18" charset="0"/>
                <a:cs typeface="Times New Roman" panose="02020603050405020304" pitchFamily="18" charset="0"/>
              </a:rPr>
              <a:t>гривень</a:t>
            </a:r>
            <a:r>
              <a:rPr lang="ru-RU" sz="1200" b="1" i="1" dirty="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Справжній</a:t>
            </a:r>
            <a:r>
              <a:rPr lang="ru-RU" sz="1200" b="1" i="1" dirty="0" smtClean="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патріотизм</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починається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саме</a:t>
            </a:r>
            <a:r>
              <a:rPr lang="ru-RU" sz="1200" b="1" i="1" dirty="0">
                <a:latin typeface="Times New Roman" panose="02020603050405020304" pitchFamily="18" charset="0"/>
                <a:cs typeface="Times New Roman" panose="02020603050405020304" pitchFamily="18" charset="0"/>
              </a:rPr>
              <a:t> з таких </a:t>
            </a:r>
            <a:r>
              <a:rPr lang="ru-RU" sz="1200" b="1" i="1" dirty="0" err="1">
                <a:latin typeface="Times New Roman" panose="02020603050405020304" pitchFamily="18" charset="0"/>
                <a:cs typeface="Times New Roman" panose="02020603050405020304" pitchFamily="18" charset="0"/>
              </a:rPr>
              <a:t>добрих</a:t>
            </a:r>
            <a:r>
              <a:rPr lang="ru-RU" sz="1200" b="1" i="1" dirty="0">
                <a:latin typeface="Times New Roman" panose="02020603050405020304" pitchFamily="18" charset="0"/>
                <a:cs typeface="Times New Roman" panose="02020603050405020304" pitchFamily="18" charset="0"/>
              </a:rPr>
              <a:t> справ, </a:t>
            </a:r>
            <a:r>
              <a:rPr lang="ru-RU" sz="1200" b="1" i="1" dirty="0" err="1">
                <a:latin typeface="Times New Roman" panose="02020603050405020304" pitchFamily="18" charset="0"/>
                <a:cs typeface="Times New Roman" panose="02020603050405020304" pitchFamily="18" charset="0"/>
              </a:rPr>
              <a:t>бо</a:t>
            </a:r>
            <a:r>
              <a:rPr lang="ru-RU" sz="1200" b="1" i="1" dirty="0">
                <a:latin typeface="Times New Roman" panose="02020603050405020304" pitchFamily="18" charset="0"/>
                <a:cs typeface="Times New Roman" panose="02020603050405020304" pitchFamily="18" charset="0"/>
              </a:rPr>
              <a:t> як говорить народна </a:t>
            </a:r>
            <a:r>
              <a:rPr lang="ru-RU" sz="1200" b="1" i="1" dirty="0" err="1">
                <a:latin typeface="Times New Roman" panose="02020603050405020304" pitchFamily="18" charset="0"/>
                <a:cs typeface="Times New Roman" panose="02020603050405020304" pitchFamily="18" charset="0"/>
              </a:rPr>
              <a:t>мудрість</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Велике</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починається</a:t>
            </a:r>
            <a:r>
              <a:rPr lang="ru-RU" sz="1200" b="1" i="1" dirty="0">
                <a:latin typeface="Times New Roman" panose="02020603050405020304" pitchFamily="18" charset="0"/>
                <a:cs typeface="Times New Roman" panose="02020603050405020304" pitchFamily="18" charset="0"/>
              </a:rPr>
              <a:t> з малого».</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88640"/>
            <a:ext cx="5688632" cy="1368152"/>
          </a:xfrm>
        </p:spPr>
        <p:txBody>
          <a:bodyPr>
            <a:noAutofit/>
          </a:bodyPr>
          <a:lstStyle/>
          <a:p>
            <a:pPr algn="ctr">
              <a:buNone/>
            </a:pPr>
            <a:r>
              <a:rPr lang="uk-UA" sz="1200" b="1" i="1" dirty="0" smtClean="0">
                <a:latin typeface="Times New Roman" panose="02020603050405020304" pitchFamily="18" charset="0"/>
                <a:cs typeface="Times New Roman" panose="02020603050405020304" pitchFamily="18" charset="0"/>
              </a:rPr>
              <a:t>Під час перших хвиль мобілізації багато мешканців нашого району відгукнулися й заявили про своє бажання стати на захист Батьківщини. Одним із бажаючих,чиє серце палахкотіло незгасимою любов</a:t>
            </a:r>
            <a:r>
              <a:rPr lang="en-US" sz="1200" b="1" i="1" dirty="0" smtClean="0">
                <a:latin typeface="Times New Roman" panose="02020603050405020304" pitchFamily="18" charset="0"/>
                <a:cs typeface="Times New Roman" panose="02020603050405020304" pitchFamily="18" charset="0"/>
              </a:rPr>
              <a:t>’</a:t>
            </a:r>
            <a:r>
              <a:rPr lang="uk-UA" sz="1200" b="1" i="1" dirty="0" smtClean="0">
                <a:latin typeface="Times New Roman" panose="02020603050405020304" pitchFamily="18" charset="0"/>
                <a:cs typeface="Times New Roman" panose="02020603050405020304" pitchFamily="18" charset="0"/>
              </a:rPr>
              <a:t>ю до України, був Артем Корнєв. Він служив у морській піхоті у Феодосії, був гордістю міста та прикладом для наслідування.</a:t>
            </a:r>
            <a:r>
              <a:rPr lang="ru-RU" sz="1200" b="1" i="1" dirty="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Відслужив</a:t>
            </a:r>
            <a:r>
              <a:rPr lang="ru-RU" sz="1200" b="1" i="1" dirty="0" smtClean="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rPr>
              <a:t>снайпером 3 роки</a:t>
            </a:r>
            <a:r>
              <a:rPr lang="ru-RU" sz="1200" b="1" i="1" dirty="0" smtClean="0">
                <a:latin typeface="Times New Roman" panose="02020603050405020304" pitchFamily="18" charset="0"/>
                <a:cs typeface="Times New Roman" panose="02020603050405020304" pitchFamily="18" charset="0"/>
              </a:rPr>
              <a:t>, та </a:t>
            </a:r>
            <a:r>
              <a:rPr lang="ru-RU" sz="1200" b="1" i="1" dirty="0">
                <a:latin typeface="Times New Roman" panose="02020603050405020304" pitchFamily="18" charset="0"/>
                <a:cs typeface="Times New Roman" panose="02020603050405020304" pitchFamily="18" charset="0"/>
              </a:rPr>
              <a:t>все ж став  </a:t>
            </a:r>
            <a:r>
              <a:rPr lang="ru-RU" sz="1200" b="1" i="1" dirty="0" err="1">
                <a:latin typeface="Times New Roman" panose="02020603050405020304" pitchFamily="18" charset="0"/>
                <a:cs typeface="Times New Roman" panose="02020603050405020304" pitchFamily="18" charset="0"/>
              </a:rPr>
              <a:t>морським</a:t>
            </a:r>
            <a:r>
              <a:rPr lang="ru-RU" sz="1200" b="1" i="1" dirty="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піхотинцем</a:t>
            </a:r>
            <a:r>
              <a:rPr lang="ru-RU" sz="1200" b="1" i="1" dirty="0" smtClean="0">
                <a:latin typeface="Times New Roman" panose="02020603050405020304" pitchFamily="18" charset="0"/>
                <a:cs typeface="Times New Roman" panose="02020603050405020304" pitchFamily="18" charset="0"/>
              </a:rPr>
              <a:t> - одним </a:t>
            </a:r>
            <a:r>
              <a:rPr lang="ru-RU" sz="1200" b="1" i="1" dirty="0" err="1">
                <a:latin typeface="Times New Roman" panose="02020603050405020304" pitchFamily="18" charset="0"/>
                <a:cs typeface="Times New Roman" panose="02020603050405020304" pitchFamily="18" charset="0"/>
              </a:rPr>
              <a:t>із</a:t>
            </a:r>
            <a:r>
              <a:rPr lang="ru-RU" sz="1200" b="1" i="1" dirty="0">
                <a:latin typeface="Times New Roman" panose="02020603050405020304" pitchFamily="18" charset="0"/>
                <a:cs typeface="Times New Roman" panose="02020603050405020304" pitchFamily="18" charset="0"/>
              </a:rPr>
              <a:t> </a:t>
            </a:r>
            <a:r>
              <a:rPr lang="ru-RU" sz="1200" b="1" i="1" dirty="0" smtClean="0">
                <a:latin typeface="Times New Roman" panose="02020603050405020304" pitchFamily="18" charset="0"/>
                <a:cs typeface="Times New Roman" panose="02020603050405020304" pitchFamily="18" charset="0"/>
              </a:rPr>
              <a:t>тих, </a:t>
            </a:r>
            <a:r>
              <a:rPr lang="ru-RU" sz="1200" b="1" i="1" dirty="0" err="1" smtClean="0">
                <a:latin typeface="Times New Roman" panose="02020603050405020304" pitchFamily="18" charset="0"/>
                <a:cs typeface="Times New Roman" panose="02020603050405020304" pitchFamily="18" charset="0"/>
              </a:rPr>
              <a:t>звістка</a:t>
            </a:r>
            <a:r>
              <a:rPr lang="ru-RU" sz="1200" b="1" i="1" dirty="0" smtClean="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rPr>
              <a:t>про </a:t>
            </a:r>
            <a:r>
              <a:rPr lang="ru-RU" sz="1200" b="1" i="1" dirty="0" err="1">
                <a:latin typeface="Times New Roman" panose="02020603050405020304" pitchFamily="18" charset="0"/>
                <a:cs typeface="Times New Roman" panose="02020603050405020304" pitchFamily="18" charset="0"/>
              </a:rPr>
              <a:t>яких</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викликає</a:t>
            </a:r>
            <a:r>
              <a:rPr lang="ru-RU" sz="1200" b="1" i="1" dirty="0">
                <a:latin typeface="Times New Roman" panose="02020603050405020304" pitchFamily="18" charset="0"/>
                <a:cs typeface="Times New Roman" panose="02020603050405020304" pitchFamily="18" charset="0"/>
              </a:rPr>
              <a:t> у ворога </a:t>
            </a:r>
            <a:r>
              <a:rPr lang="ru-RU" sz="1200" b="1" i="1" dirty="0" err="1">
                <a:latin typeface="Times New Roman" panose="02020603050405020304" pitchFamily="18" charset="0"/>
                <a:cs typeface="Times New Roman" panose="02020603050405020304" pitchFamily="18" charset="0"/>
              </a:rPr>
              <a:t>жах</a:t>
            </a:r>
            <a:r>
              <a:rPr lang="ru-RU" sz="1200" b="1" i="1" dirty="0">
                <a:latin typeface="Times New Roman" panose="02020603050405020304" pitchFamily="18" charset="0"/>
                <a:cs typeface="Times New Roman" panose="02020603050405020304" pitchFamily="18" charset="0"/>
              </a:rPr>
              <a:t> і </a:t>
            </a:r>
            <a:r>
              <a:rPr lang="ru-RU" sz="1200" b="1" i="1" dirty="0" err="1">
                <a:latin typeface="Times New Roman" panose="02020603050405020304" pitchFamily="18" charset="0"/>
                <a:cs typeface="Times New Roman" panose="02020603050405020304" pitchFamily="18" charset="0"/>
              </a:rPr>
              <a:t>розпач</a:t>
            </a:r>
            <a:r>
              <a:rPr lang="ru-RU" sz="1200" b="1" i="1" dirty="0">
                <a:latin typeface="Times New Roman" panose="02020603050405020304" pitchFamily="18" charset="0"/>
                <a:cs typeface="Times New Roman" panose="02020603050405020304" pitchFamily="18" charset="0"/>
              </a:rPr>
              <a:t>…</a:t>
            </a:r>
            <a:endParaRPr lang="uk-UA" sz="1200" b="1" i="1" dirty="0" smtClean="0">
              <a:latin typeface="Times New Roman" panose="02020603050405020304" pitchFamily="18" charset="0"/>
              <a:cs typeface="Times New Roman" panose="02020603050405020304" pitchFamily="18" charset="0"/>
            </a:endParaRPr>
          </a:p>
          <a:p>
            <a:pPr>
              <a:buNone/>
            </a:pPr>
            <a:r>
              <a:rPr lang="uk-UA" sz="1200" dirty="0" smtClean="0">
                <a:latin typeface="Times New Roman" panose="02020603050405020304" pitchFamily="18" charset="0"/>
                <a:cs typeface="Times New Roman" panose="02020603050405020304" pitchFamily="18" charset="0"/>
              </a:rPr>
              <a:t>          	</a:t>
            </a:r>
            <a:endParaRPr lang="ru-RU" sz="1200" dirty="0" smtClean="0">
              <a:latin typeface="Times New Roman" panose="02020603050405020304" pitchFamily="18" charset="0"/>
              <a:cs typeface="Times New Roman" panose="02020603050405020304" pitchFamily="18" charset="0"/>
            </a:endParaRPr>
          </a:p>
          <a:p>
            <a:pPr algn="ctr">
              <a:buNone/>
            </a:pPr>
            <a:r>
              <a:rPr lang="uk-UA" sz="1200" dirty="0" smtClean="0">
                <a:latin typeface="Times New Roman" panose="02020603050405020304" pitchFamily="18" charset="0"/>
                <a:cs typeface="Times New Roman" panose="02020603050405020304" pitchFamily="18" charset="0"/>
              </a:rPr>
              <a:t> </a:t>
            </a:r>
          </a:p>
        </p:txBody>
      </p:sp>
      <p:pic>
        <p:nvPicPr>
          <p:cNvPr id="4" name="Рисунок 3" descr="original.jpg"/>
          <p:cNvPicPr>
            <a:picLocks noChangeAspect="1"/>
          </p:cNvPicPr>
          <p:nvPr/>
        </p:nvPicPr>
        <p:blipFill>
          <a:blip r:embed="rId2" cstate="print"/>
          <a:stretch>
            <a:fillRect/>
          </a:stretch>
        </p:blipFill>
        <p:spPr>
          <a:xfrm>
            <a:off x="6066763" y="637167"/>
            <a:ext cx="1405132" cy="1711713"/>
          </a:xfrm>
          <a:prstGeom prst="rect">
            <a:avLst/>
          </a:prstGeom>
          <a:ln>
            <a:noFill/>
          </a:ln>
          <a:effectLst>
            <a:softEdge rad="112500"/>
          </a:effectLst>
        </p:spPr>
      </p:pic>
      <p:pic>
        <p:nvPicPr>
          <p:cNvPr id="5" name="Рисунок 4" descr="e8c8717a89a51837014b3566c18b7fb6_L-e1418035571584.jpg"/>
          <p:cNvPicPr/>
          <p:nvPr/>
        </p:nvPicPr>
        <p:blipFill>
          <a:blip r:embed="rId3" cstate="print"/>
          <a:stretch>
            <a:fillRect/>
          </a:stretch>
        </p:blipFill>
        <p:spPr>
          <a:xfrm>
            <a:off x="4304971" y="3019171"/>
            <a:ext cx="1487718" cy="1226733"/>
          </a:xfrm>
          <a:prstGeom prst="rect">
            <a:avLst/>
          </a:prstGeom>
          <a:ln>
            <a:noFill/>
          </a:ln>
          <a:effectLst>
            <a:softEdge rad="112500"/>
          </a:effectLst>
        </p:spPr>
      </p:pic>
      <p:sp>
        <p:nvSpPr>
          <p:cNvPr id="7" name="TextBox 6"/>
          <p:cNvSpPr txBox="1"/>
          <p:nvPr/>
        </p:nvSpPr>
        <p:spPr>
          <a:xfrm>
            <a:off x="395536" y="1588956"/>
            <a:ext cx="5472608" cy="1785104"/>
          </a:xfrm>
          <a:prstGeom prst="rect">
            <a:avLst/>
          </a:prstGeom>
          <a:noFill/>
        </p:spPr>
        <p:txBody>
          <a:bodyPr wrap="square" rtlCol="0">
            <a:spAutoFit/>
          </a:bodyPr>
          <a:lstStyle/>
          <a:p>
            <a:pPr algn="ctr">
              <a:buNone/>
            </a:pPr>
            <a:r>
              <a:rPr lang="uk-UA" sz="1200" b="1" i="1" dirty="0" smtClean="0">
                <a:latin typeface="Times New Roman" panose="02020603050405020304" pitchFamily="18" charset="0"/>
                <a:cs typeface="Times New Roman" panose="02020603050405020304" pitchFamily="18" charset="0"/>
              </a:rPr>
              <a:t>29 жовтня цього року Артема не стало - загинув під час обстрілу бойовиками селища </a:t>
            </a:r>
            <a:r>
              <a:rPr lang="uk-UA" sz="1200" b="1" i="1" dirty="0" err="1" smtClean="0">
                <a:latin typeface="Times New Roman" panose="02020603050405020304" pitchFamily="18" charset="0"/>
                <a:cs typeface="Times New Roman" panose="02020603050405020304" pitchFamily="18" charset="0"/>
              </a:rPr>
              <a:t>Талаківка</a:t>
            </a:r>
            <a:r>
              <a:rPr lang="uk-UA" sz="1200" b="1" i="1" dirty="0" smtClean="0">
                <a:latin typeface="Times New Roman" panose="02020603050405020304" pitchFamily="18" charset="0"/>
                <a:cs typeface="Times New Roman" panose="02020603050405020304" pitchFamily="18" charset="0"/>
              </a:rPr>
              <a:t> (в </a:t>
            </a:r>
            <a:r>
              <a:rPr lang="uk-UA" sz="1200" b="1" i="1" dirty="0" err="1" smtClean="0">
                <a:latin typeface="Times New Roman" panose="02020603050405020304" pitchFamily="18" charset="0"/>
                <a:cs typeface="Times New Roman" panose="02020603050405020304" pitchFamily="18" charset="0"/>
              </a:rPr>
              <a:t>Іллічівському</a:t>
            </a:r>
            <a:r>
              <a:rPr lang="uk-UA" sz="1200" b="1" i="1" dirty="0" smtClean="0">
                <a:latin typeface="Times New Roman" panose="02020603050405020304" pitchFamily="18" charset="0"/>
                <a:cs typeface="Times New Roman" panose="02020603050405020304" pitchFamily="18" charset="0"/>
              </a:rPr>
              <a:t> районі Маріуполя). Боровся він не жалкуючи власного життя, думаючи лише про те, що десь вдома його рідні - ті, кого треба захищати. І захищав до останнього подиху…</a:t>
            </a:r>
          </a:p>
          <a:p>
            <a:pPr algn="ctr">
              <a:buNone/>
            </a:pPr>
            <a:r>
              <a:rPr lang="uk-UA" sz="1200" b="1" i="1" dirty="0" smtClean="0">
                <a:latin typeface="Times New Roman" panose="02020603050405020304" pitchFamily="18" charset="0"/>
                <a:cs typeface="Times New Roman" panose="02020603050405020304" pitchFamily="18" charset="0"/>
              </a:rPr>
              <a:t>На пам’ять про Артема Корнєва у гімназії “Основа” відкрили меморіальну дошку. Вона кожного дня нагадуватиме нам - майбутньому нації про те,якими треба бути мужніми,терплячими, патріотичними, гідними звання українця.</a:t>
            </a:r>
          </a:p>
          <a:p>
            <a:endParaRPr lang="ru-RU" sz="1400" b="1" i="1" dirty="0">
              <a:latin typeface="Times New Roman" panose="02020603050405020304" pitchFamily="18" charset="0"/>
              <a:cs typeface="Times New Roman" panose="02020603050405020304" pitchFamily="18" charset="0"/>
            </a:endParaRPr>
          </a:p>
        </p:txBody>
      </p:sp>
      <p:pic>
        <p:nvPicPr>
          <p:cNvPr id="8" name="Рисунок 7" descr="http://ia108.mycdn.me/image?id=589660519549&amp;bid=589660519549&amp;t=0&amp;plc=WEB&amp;tkn=w5ek1Rtyu-YoqnbyFjLxWianY3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4615" y="360912"/>
            <a:ext cx="1135057" cy="2018680"/>
          </a:xfrm>
          <a:prstGeom prst="rect">
            <a:avLst/>
          </a:prstGeom>
          <a:noFill/>
          <a:ln>
            <a:noFill/>
          </a:ln>
        </p:spPr>
      </p:pic>
      <p:pic>
        <p:nvPicPr>
          <p:cNvPr id="9" name="Рисунок 8" descr="https://pp.vk.me/c623716/v623716747/83e0/5pw-z4wv1vI.jpg"/>
          <p:cNvPicPr/>
          <p:nvPr/>
        </p:nvPicPr>
        <p:blipFill rotWithShape="1">
          <a:blip r:embed="rId5" cstate="print">
            <a:extLst>
              <a:ext uri="{28A0092B-C50C-407E-A947-70E740481C1C}">
                <a14:useLocalDpi xmlns:a14="http://schemas.microsoft.com/office/drawing/2010/main" val="0"/>
              </a:ext>
            </a:extLst>
          </a:blip>
          <a:srcRect l="13381" r="13066"/>
          <a:stretch/>
        </p:blipFill>
        <p:spPr bwMode="auto">
          <a:xfrm>
            <a:off x="6876256" y="2748548"/>
            <a:ext cx="1820795" cy="1251024"/>
          </a:xfrm>
          <a:prstGeom prst="rect">
            <a:avLst/>
          </a:prstGeom>
          <a:noFill/>
          <a:ln>
            <a:noFill/>
          </a:ln>
        </p:spPr>
      </p:pic>
      <p:sp>
        <p:nvSpPr>
          <p:cNvPr id="10" name="TextBox 9"/>
          <p:cNvSpPr txBox="1"/>
          <p:nvPr/>
        </p:nvSpPr>
        <p:spPr>
          <a:xfrm>
            <a:off x="2339752" y="4270362"/>
            <a:ext cx="4189735" cy="1938992"/>
          </a:xfrm>
          <a:prstGeom prst="rect">
            <a:avLst/>
          </a:prstGeom>
          <a:noFill/>
        </p:spPr>
        <p:txBody>
          <a:bodyPr wrap="square" rtlCol="0">
            <a:spAutoFit/>
          </a:bodyPr>
          <a:lstStyle/>
          <a:p>
            <a:r>
              <a:rPr lang="ru-RU" sz="1200"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Дмитро</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Васильович</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Єфімєнко</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вчитель</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нашої</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гімназії</a:t>
            </a:r>
            <a:r>
              <a:rPr lang="ru-RU" sz="1200" b="1" i="1" dirty="0" smtClean="0">
                <a:latin typeface="Times New Roman" panose="02020603050405020304" pitchFamily="18" charset="0"/>
                <a:cs typeface="Times New Roman" panose="02020603050405020304" pitchFamily="18" charset="0"/>
              </a:rPr>
              <a:t> «Основа» не </a:t>
            </a:r>
            <a:r>
              <a:rPr lang="ru-RU" sz="1200" b="1" i="1" dirty="0" err="1" smtClean="0">
                <a:latin typeface="Times New Roman" panose="02020603050405020304" pitchFamily="18" charset="0"/>
                <a:cs typeface="Times New Roman" panose="02020603050405020304" pitchFamily="18" charset="0"/>
              </a:rPr>
              <a:t>довго</a:t>
            </a:r>
            <a:r>
              <a:rPr lang="ru-RU" sz="1200" b="1" i="1" dirty="0">
                <a:latin typeface="Times New Roman" panose="02020603050405020304" pitchFamily="18" charset="0"/>
                <a:cs typeface="Times New Roman" panose="02020603050405020304" pitchFamily="18" charset="0"/>
              </a:rPr>
              <a:t> </a:t>
            </a:r>
            <a:r>
              <a:rPr lang="ru-RU" sz="1200" b="1" i="1" dirty="0" smtClean="0">
                <a:latin typeface="Times New Roman" panose="02020603050405020304" pitchFamily="18" charset="0"/>
                <a:cs typeface="Times New Roman" panose="02020603050405020304" pitchFamily="18" charset="0"/>
              </a:rPr>
              <a:t>думав: стати </a:t>
            </a:r>
            <a:r>
              <a:rPr lang="ru-RU" sz="1200" b="1" i="1" dirty="0" err="1">
                <a:latin typeface="Times New Roman" panose="02020603050405020304" pitchFamily="18" charset="0"/>
                <a:cs typeface="Times New Roman" panose="02020603050405020304" pitchFamily="18" charset="0"/>
              </a:rPr>
              <a:t>чи</a:t>
            </a:r>
            <a:r>
              <a:rPr lang="ru-RU" sz="1200" b="1" i="1" dirty="0">
                <a:latin typeface="Times New Roman" panose="02020603050405020304" pitchFamily="18" charset="0"/>
                <a:cs typeface="Times New Roman" panose="02020603050405020304" pitchFamily="18" charset="0"/>
              </a:rPr>
              <a:t> не стати на </a:t>
            </a:r>
            <a:r>
              <a:rPr lang="ru-RU" sz="1200" b="1" i="1" dirty="0" err="1">
                <a:latin typeface="Times New Roman" panose="02020603050405020304" pitchFamily="18" charset="0"/>
                <a:cs typeface="Times New Roman" panose="02020603050405020304" pitchFamily="18" charset="0"/>
              </a:rPr>
              <a:t>захист</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Вітчизни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залишитись</a:t>
            </a:r>
            <a:r>
              <a:rPr lang="ru-RU" sz="1200" b="1" i="1" dirty="0">
                <a:latin typeface="Times New Roman" panose="02020603050405020304" pitchFamily="18" charset="0"/>
                <a:cs typeface="Times New Roman" panose="02020603050405020304" pitchFamily="18" charset="0"/>
              </a:rPr>
              <a:t> у </a:t>
            </a:r>
            <a:r>
              <a:rPr lang="ru-RU" sz="1200" b="1" i="1" dirty="0" err="1">
                <a:latin typeface="Times New Roman" panose="02020603050405020304" pitchFamily="18" charset="0"/>
                <a:cs typeface="Times New Roman" panose="02020603050405020304" pitchFamily="18" charset="0"/>
              </a:rPr>
              <a:t>спокійному</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звиклому</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середовищі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чи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опинитись</a:t>
            </a:r>
            <a:r>
              <a:rPr lang="ru-RU" sz="1200" b="1" i="1" dirty="0">
                <a:latin typeface="Times New Roman" panose="02020603050405020304" pitchFamily="18" charset="0"/>
                <a:cs typeface="Times New Roman" panose="02020603050405020304" pitchFamily="18" charset="0"/>
              </a:rPr>
              <a:t> у </a:t>
            </a:r>
            <a:r>
              <a:rPr lang="ru-RU" sz="1200" b="1" i="1" dirty="0" err="1">
                <a:latin typeface="Times New Roman" panose="02020603050405020304" pitchFamily="18" charset="0"/>
                <a:cs typeface="Times New Roman" panose="02020603050405020304" pitchFamily="18" charset="0"/>
              </a:rPr>
              <a:t>безпеці</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щоб</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інші</a:t>
            </a:r>
            <a:r>
              <a:rPr lang="ru-RU" sz="1200" b="1" i="1" dirty="0">
                <a:latin typeface="Times New Roman" panose="02020603050405020304" pitchFamily="18" charset="0"/>
                <a:cs typeface="Times New Roman" panose="02020603050405020304" pitchFamily="18" charset="0"/>
              </a:rPr>
              <a:t> могли </a:t>
            </a:r>
            <a:r>
              <a:rPr lang="ru-RU" sz="1200" b="1" i="1" dirty="0" err="1">
                <a:latin typeface="Times New Roman" panose="02020603050405020304" pitchFamily="18" charset="0"/>
                <a:cs typeface="Times New Roman" panose="02020603050405020304" pitchFamily="18" charset="0"/>
              </a:rPr>
              <a:t>жити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спокійно</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Готовність</a:t>
            </a:r>
            <a:r>
              <a:rPr lang="ru-RU" sz="1200" b="1" i="1" dirty="0">
                <a:latin typeface="Times New Roman" panose="02020603050405020304" pitchFamily="18" charset="0"/>
                <a:cs typeface="Times New Roman" panose="02020603050405020304" pitchFamily="18" charset="0"/>
              </a:rPr>
              <a:t> до </a:t>
            </a:r>
            <a:r>
              <a:rPr lang="ru-RU" sz="1200" b="1" i="1" dirty="0" err="1">
                <a:latin typeface="Times New Roman" panose="02020603050405020304" pitchFamily="18" charset="0"/>
                <a:cs typeface="Times New Roman" panose="02020603050405020304" pitchFamily="18" charset="0"/>
              </a:rPr>
              <a:t>самопожертви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заради</a:t>
            </a:r>
            <a:r>
              <a:rPr lang="ru-RU" sz="1200" b="1" i="1" dirty="0">
                <a:latin typeface="Times New Roman" panose="02020603050405020304" pitchFamily="18" charset="0"/>
                <a:cs typeface="Times New Roman" panose="02020603050405020304" pitchFamily="18" charset="0"/>
              </a:rPr>
              <a:t> мирного </a:t>
            </a:r>
            <a:r>
              <a:rPr lang="ru-RU" sz="1200" b="1" i="1" dirty="0" err="1">
                <a:latin typeface="Times New Roman" panose="02020603050405020304" pitchFamily="18" charset="0"/>
                <a:cs typeface="Times New Roman" panose="02020603050405020304" pitchFamily="18" charset="0"/>
              </a:rPr>
              <a:t>життя</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інших</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переважила</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Спочатку</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він</a:t>
            </a:r>
            <a:r>
              <a:rPr lang="ru-RU" sz="1200" b="1" i="1" dirty="0">
                <a:latin typeface="Times New Roman" panose="02020603050405020304" pitchFamily="18" charset="0"/>
                <a:cs typeface="Times New Roman" panose="02020603050405020304" pitchFamily="18" charset="0"/>
              </a:rPr>
              <a:t> служив </a:t>
            </a:r>
            <a:r>
              <a:rPr lang="ru-RU" sz="1200" b="1" i="1" dirty="0" err="1">
                <a:latin typeface="Times New Roman" panose="02020603050405020304" pitchFamily="18" charset="0"/>
                <a:cs typeface="Times New Roman" panose="02020603050405020304" pitchFamily="18" charset="0"/>
              </a:rPr>
              <a:t>саме</a:t>
            </a:r>
            <a:r>
              <a:rPr lang="ru-RU" sz="1200" b="1" i="1" dirty="0">
                <a:latin typeface="Times New Roman" panose="02020603050405020304" pitchFamily="18" charset="0"/>
                <a:cs typeface="Times New Roman" panose="02020603050405020304" pitchFamily="18" charset="0"/>
              </a:rPr>
              <a:t> при </a:t>
            </a:r>
            <a:r>
              <a:rPr lang="ru-RU" sz="1200" b="1" i="1" dirty="0" err="1" smtClean="0">
                <a:latin typeface="Times New Roman" panose="02020603050405020304" pitchFamily="18" charset="0"/>
                <a:cs typeface="Times New Roman" panose="02020603050405020304" pitchFamily="18" charset="0"/>
              </a:rPr>
              <a:t>військкоматі</a:t>
            </a:r>
            <a:r>
              <a:rPr lang="ru-RU" sz="1200" b="1" i="1" dirty="0" smtClean="0">
                <a:latin typeface="Times New Roman" panose="02020603050405020304" pitchFamily="18" charset="0"/>
                <a:cs typeface="Times New Roman" panose="02020603050405020304" pitchFamily="18" charset="0"/>
              </a:rPr>
              <a:t>, </a:t>
            </a:r>
            <a:r>
              <a:rPr lang="ru-RU" sz="1200" b="1" i="1" dirty="0">
                <a:latin typeface="Times New Roman" panose="02020603050405020304" pitchFamily="18" charset="0"/>
                <a:cs typeface="Times New Roman" panose="02020603050405020304" pitchFamily="18" charset="0"/>
              </a:rPr>
              <a:t>коли </a:t>
            </a:r>
            <a:r>
              <a:rPr lang="ru-RU" sz="1200" b="1" i="1" dirty="0" err="1">
                <a:latin typeface="Times New Roman" panose="02020603050405020304" pitchFamily="18" charset="0"/>
                <a:cs typeface="Times New Roman" panose="02020603050405020304" pitchFamily="18" charset="0"/>
              </a:rPr>
              <a:t>виникла</a:t>
            </a:r>
            <a:r>
              <a:rPr lang="ru-RU" sz="1200" b="1" i="1" dirty="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необхідність</a:t>
            </a:r>
            <a:r>
              <a:rPr lang="ru-RU" sz="1200" b="1" i="1" dirty="0" smtClean="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пішов</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захищати</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єдність</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України</a:t>
            </a:r>
            <a:r>
              <a:rPr lang="ru-RU" sz="1200" b="1" i="1" dirty="0">
                <a:latin typeface="Times New Roman" panose="02020603050405020304" pitchFamily="18" charset="0"/>
                <a:cs typeface="Times New Roman" panose="02020603050405020304" pitchFamily="18" charset="0"/>
              </a:rPr>
              <a:t> до лав </a:t>
            </a:r>
            <a:r>
              <a:rPr lang="ru-RU" sz="1200" b="1" i="1" dirty="0" err="1">
                <a:latin typeface="Times New Roman" panose="02020603050405020304" pitchFamily="18" charset="0"/>
                <a:cs typeface="Times New Roman" panose="02020603050405020304" pitchFamily="18" charset="0"/>
              </a:rPr>
              <a:t>Української</a:t>
            </a:r>
            <a:r>
              <a:rPr lang="ru-RU" sz="1200" b="1" i="1" dirty="0">
                <a:latin typeface="Times New Roman" panose="02020603050405020304" pitchFamily="18" charset="0"/>
                <a:cs typeface="Times New Roman" panose="02020603050405020304" pitchFamily="18" charset="0"/>
              </a:rPr>
              <a:t>  </a:t>
            </a:r>
            <a:r>
              <a:rPr lang="ru-RU" sz="1200" b="1" i="1" dirty="0" err="1">
                <a:latin typeface="Times New Roman" panose="02020603050405020304" pitchFamily="18" charset="0"/>
                <a:cs typeface="Times New Roman" panose="02020603050405020304" pitchFamily="18" charset="0"/>
              </a:rPr>
              <a:t>армії</a:t>
            </a:r>
            <a:r>
              <a:rPr lang="ru-RU" sz="1200" b="1" i="1" dirty="0">
                <a:latin typeface="Times New Roman" panose="02020603050405020304" pitchFamily="18" charset="0"/>
                <a:cs typeface="Times New Roman" panose="02020603050405020304" pitchFamily="18" charset="0"/>
              </a:rPr>
              <a:t> сил АТО </a:t>
            </a:r>
            <a:r>
              <a:rPr lang="ru-RU" sz="1200" b="1" i="1" dirty="0" err="1">
                <a:latin typeface="Times New Roman" panose="02020603050405020304" pitchFamily="18" charset="0"/>
                <a:cs typeface="Times New Roman" panose="02020603050405020304" pitchFamily="18" charset="0"/>
              </a:rPr>
              <a:t>артилеристом</a:t>
            </a:r>
            <a:r>
              <a:rPr lang="ru-RU" sz="1200" b="1" i="1" dirty="0">
                <a:latin typeface="Times New Roman" panose="02020603050405020304" pitchFamily="18" charset="0"/>
                <a:cs typeface="Times New Roman" panose="02020603050405020304" pitchFamily="18" charset="0"/>
              </a:rPr>
              <a:t> 55 </a:t>
            </a:r>
            <a:r>
              <a:rPr lang="ru-RU" sz="1200" b="1" i="1" dirty="0" err="1" smtClean="0">
                <a:latin typeface="Times New Roman" panose="02020603050405020304" pitchFamily="18" charset="0"/>
                <a:cs typeface="Times New Roman" panose="02020603050405020304" pitchFamily="18" charset="0"/>
              </a:rPr>
              <a:t>бригади</a:t>
            </a:r>
            <a:r>
              <a:rPr lang="ru-RU" sz="1200" b="1" i="1" dirty="0" smtClean="0">
                <a:latin typeface="Times New Roman" panose="02020603050405020304" pitchFamily="18" charset="0"/>
                <a:cs typeface="Times New Roman" panose="02020603050405020304" pitchFamily="18" charset="0"/>
              </a:rPr>
              <a:t>. І ось уже </a:t>
            </a:r>
            <a:r>
              <a:rPr lang="ru-RU" sz="1200" b="1" i="1" dirty="0" err="1" smtClean="0">
                <a:latin typeface="Times New Roman" panose="02020603050405020304" pitchFamily="18" charset="0"/>
                <a:cs typeface="Times New Roman" panose="02020603050405020304" pitchFamily="18" charset="0"/>
              </a:rPr>
              <a:t>майже</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рік</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він</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захищає</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наші</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кордини</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неподалік</a:t>
            </a:r>
            <a:r>
              <a:rPr lang="ru-RU" sz="1200" b="1" i="1" dirty="0" smtClean="0">
                <a:latin typeface="Times New Roman" panose="02020603050405020304" pitchFamily="18" charset="0"/>
                <a:cs typeface="Times New Roman" panose="02020603050405020304" pitchFamily="18" charset="0"/>
              </a:rPr>
              <a:t> м. </a:t>
            </a:r>
            <a:r>
              <a:rPr lang="ru-RU" sz="1200" b="1" i="1" dirty="0" err="1" smtClean="0">
                <a:latin typeface="Times New Roman" panose="02020603050405020304" pitchFamily="18" charset="0"/>
                <a:cs typeface="Times New Roman" panose="02020603050405020304" pitchFamily="18" charset="0"/>
              </a:rPr>
              <a:t>Маріуполь</a:t>
            </a:r>
            <a:r>
              <a:rPr lang="ru-RU" sz="1200" b="1" i="1" dirty="0" smtClean="0">
                <a:latin typeface="Times New Roman" panose="02020603050405020304" pitchFamily="18" charset="0"/>
                <a:cs typeface="Times New Roman" panose="02020603050405020304" pitchFamily="18" charset="0"/>
              </a:rPr>
              <a:t>.</a:t>
            </a:r>
            <a:endParaRPr lang="ru-RU" sz="1200" b="1" i="1" dirty="0">
              <a:latin typeface="Times New Roman" panose="02020603050405020304" pitchFamily="18" charset="0"/>
              <a:cs typeface="Times New Roman" panose="02020603050405020304" pitchFamily="18" charset="0"/>
            </a:endParaRPr>
          </a:p>
        </p:txBody>
      </p:sp>
      <p:pic>
        <p:nvPicPr>
          <p:cNvPr id="12" name="Рисунок 11" descr="I:\DSCN4657.JPG"/>
          <p:cNvPicPr/>
          <p:nvPr/>
        </p:nvPicPr>
        <p:blipFill rotWithShape="1">
          <a:blip r:embed="rId6" cstate="print">
            <a:extLst>
              <a:ext uri="{28A0092B-C50C-407E-A947-70E740481C1C}">
                <a14:useLocalDpi xmlns:a14="http://schemas.microsoft.com/office/drawing/2010/main" val="0"/>
              </a:ext>
            </a:extLst>
          </a:blip>
          <a:srcRect l="22413" t="7609" r="22571"/>
          <a:stretch/>
        </p:blipFill>
        <p:spPr bwMode="auto">
          <a:xfrm>
            <a:off x="611560" y="4270362"/>
            <a:ext cx="1592580" cy="2005330"/>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76672"/>
            <a:ext cx="33956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000260" y="213710"/>
            <a:ext cx="7772400" cy="1055050"/>
          </a:xfrm>
        </p:spPr>
        <p:txBody>
          <a:bodyPr>
            <a:normAutofit fontScale="90000"/>
          </a:bodyPr>
          <a:lstStyle/>
          <a:p>
            <a:pPr algn="ctr"/>
            <a:r>
              <a:rPr lang="uk-UA" dirty="0" smtClean="0"/>
              <a:t/>
            </a:r>
            <a:br>
              <a:rPr lang="uk-UA" dirty="0" smtClean="0"/>
            </a:br>
            <a:r>
              <a:rPr lang="uk-UA" sz="2200" i="1" dirty="0" smtClean="0">
                <a:solidFill>
                  <a:srgbClr val="7030A0"/>
                </a:solidFill>
                <a:latin typeface="Arial Black" panose="020B0A04020102020204" pitchFamily="34" charset="0"/>
              </a:rPr>
              <a:t>Наслідки</a:t>
            </a:r>
            <a:br>
              <a:rPr lang="uk-UA" sz="2200" i="1" dirty="0" smtClean="0">
                <a:solidFill>
                  <a:srgbClr val="7030A0"/>
                </a:solidFill>
                <a:latin typeface="Arial Black" panose="020B0A04020102020204" pitchFamily="34" charset="0"/>
              </a:rPr>
            </a:br>
            <a:r>
              <a:rPr lang="uk-UA" sz="2200" i="1" dirty="0" smtClean="0">
                <a:solidFill>
                  <a:srgbClr val="7030A0"/>
                </a:solidFill>
                <a:latin typeface="Arial Black" panose="020B0A04020102020204" pitchFamily="34" charset="0"/>
              </a:rPr>
              <a:t> Війна 1941-1945 рр.</a:t>
            </a:r>
            <a:endParaRPr lang="ru-RU" sz="2200" i="1" dirty="0">
              <a:solidFill>
                <a:srgbClr val="7030A0"/>
              </a:solidFill>
              <a:latin typeface="Arial Black" panose="020B0A04020102020204" pitchFamily="34" charset="0"/>
            </a:endParaRPr>
          </a:p>
        </p:txBody>
      </p:sp>
      <p:sp>
        <p:nvSpPr>
          <p:cNvPr id="3" name="Содержимое 2"/>
          <p:cNvSpPr>
            <a:spLocks noGrp="1"/>
          </p:cNvSpPr>
          <p:nvPr>
            <p:ph sz="quarter" idx="1"/>
          </p:nvPr>
        </p:nvSpPr>
        <p:spPr>
          <a:xfrm>
            <a:off x="395536" y="1684052"/>
            <a:ext cx="4862344" cy="2664296"/>
          </a:xfrm>
        </p:spPr>
        <p:txBody>
          <a:bodyPr>
            <a:normAutofit lnSpcReduction="10000"/>
          </a:bodyPr>
          <a:lstStyle/>
          <a:p>
            <a:pPr>
              <a:buNone/>
            </a:pPr>
            <a:r>
              <a:rPr lang="ru-RU" sz="1800" dirty="0" smtClean="0"/>
              <a:t>		</a:t>
            </a:r>
            <a:r>
              <a:rPr lang="ru-RU" sz="1200" b="1" i="1" dirty="0" smtClean="0">
                <a:latin typeface="Times New Roman" pitchFamily="18" charset="0"/>
                <a:cs typeface="Times New Roman" pitchFamily="18" charset="0"/>
              </a:rPr>
              <a:t>Перемога у </a:t>
            </a:r>
            <a:r>
              <a:rPr lang="ru-RU" sz="1200" b="1" i="1" dirty="0" err="1" smtClean="0">
                <a:latin typeface="Times New Roman" pitchFamily="18" charset="0"/>
                <a:cs typeface="Times New Roman" pitchFamily="18" charset="0"/>
              </a:rPr>
              <a:t>війні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дісталася</a:t>
            </a:r>
            <a:r>
              <a:rPr lang="ru-RU" sz="1200" b="1" i="1" dirty="0" smtClean="0">
                <a:latin typeface="Times New Roman" pitchFamily="18" charset="0"/>
                <a:cs typeface="Times New Roman" pitchFamily="18" charset="0"/>
              </a:rPr>
              <a:t> СРСР дорогою </a:t>
            </a:r>
            <a:r>
              <a:rPr lang="ru-RU" sz="1200" b="1" i="1" dirty="0" err="1" smtClean="0">
                <a:latin typeface="Times New Roman" pitchFamily="18" charset="0"/>
                <a:cs typeface="Times New Roman" pitchFamily="18" charset="0"/>
              </a:rPr>
              <a:t>ціною</a:t>
            </a:r>
            <a:r>
              <a:rPr lang="ru-RU" sz="1200" b="1" i="1" dirty="0" smtClean="0">
                <a:latin typeface="Times New Roman" pitchFamily="18" charset="0"/>
                <a:cs typeface="Times New Roman" pitchFamily="18" charset="0"/>
              </a:rPr>
              <a:t>. Велика </a:t>
            </a:r>
            <a:r>
              <a:rPr lang="ru-RU" sz="1200" b="1" i="1" dirty="0" err="1" smtClean="0">
                <a:latin typeface="Times New Roman" pitchFamily="18" charset="0"/>
                <a:cs typeface="Times New Roman" pitchFamily="18" charset="0"/>
              </a:rPr>
              <a:t>Вітчизняна</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війна</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була</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найтяжчою</a:t>
            </a:r>
            <a:r>
              <a:rPr lang="ru-RU" sz="1200" b="1" i="1" dirty="0" smtClean="0">
                <a:latin typeface="Times New Roman" pitchFamily="18" charset="0"/>
                <a:cs typeface="Times New Roman" pitchFamily="18" charset="0"/>
              </a:rPr>
              <a:t> з </a:t>
            </a:r>
            <a:r>
              <a:rPr lang="ru-RU" sz="1200" b="1" i="1" dirty="0" err="1" smtClean="0">
                <a:latin typeface="Times New Roman" pitchFamily="18" charset="0"/>
                <a:cs typeface="Times New Roman" pitchFamily="18" charset="0"/>
              </a:rPr>
              <a:t>усіх</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воєн</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світової</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історії</a:t>
            </a:r>
            <a:r>
              <a:rPr lang="ru-RU" sz="1200" b="1" i="1" dirty="0" smtClean="0">
                <a:latin typeface="Times New Roman" pitchFamily="18" charset="0"/>
                <a:cs typeface="Times New Roman" pitchFamily="18" charset="0"/>
              </a:rPr>
              <a:t>. Вона забрала </a:t>
            </a:r>
            <a:r>
              <a:rPr lang="ru-RU" sz="1200" b="1" i="1" dirty="0" err="1" smtClean="0">
                <a:latin typeface="Times New Roman" pitchFamily="18" charset="0"/>
                <a:cs typeface="Times New Roman" pitchFamily="18" charset="0"/>
              </a:rPr>
              <a:t>близько</a:t>
            </a:r>
            <a:r>
              <a:rPr lang="ru-RU" sz="1200" b="1" i="1" dirty="0" smtClean="0">
                <a:latin typeface="Times New Roman" pitchFamily="18" charset="0"/>
                <a:cs typeface="Times New Roman" pitchFamily="18" charset="0"/>
              </a:rPr>
              <a:t> 27 млн. </a:t>
            </a:r>
            <a:r>
              <a:rPr lang="ru-RU" sz="1200" b="1" i="1" dirty="0" err="1" smtClean="0">
                <a:latin typeface="Times New Roman" pitchFamily="18" charset="0"/>
                <a:cs typeface="Times New Roman" pitchFamily="18" charset="0"/>
              </a:rPr>
              <a:t>життів</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радянських</a:t>
            </a:r>
            <a:r>
              <a:rPr lang="ru-RU" sz="1200" b="1" i="1" dirty="0" smtClean="0">
                <a:latin typeface="Times New Roman" pitchFamily="18" charset="0"/>
                <a:cs typeface="Times New Roman" pitchFamily="18" charset="0"/>
              </a:rPr>
              <a:t> людей.  </a:t>
            </a:r>
          </a:p>
          <a:p>
            <a:pPr>
              <a:buNone/>
            </a:pP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Матеріальний</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збиток</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заподіяний</a:t>
            </a:r>
            <a:r>
              <a:rPr lang="ru-RU" sz="1200" b="1" i="1" dirty="0" smtClean="0">
                <a:latin typeface="Times New Roman" pitchFamily="18" charset="0"/>
                <a:cs typeface="Times New Roman" pitchFamily="18" charset="0"/>
              </a:rPr>
              <a:t> СРСР, </a:t>
            </a:r>
            <a:r>
              <a:rPr lang="ru-RU" sz="1200" b="1" i="1" dirty="0" err="1" smtClean="0">
                <a:latin typeface="Times New Roman" pitchFamily="18" charset="0"/>
                <a:cs typeface="Times New Roman" pitchFamily="18" charset="0"/>
              </a:rPr>
              <a:t>склав</a:t>
            </a:r>
            <a:r>
              <a:rPr lang="ru-RU" sz="1200" b="1" i="1" dirty="0" smtClean="0">
                <a:latin typeface="Times New Roman" pitchFamily="18" charset="0"/>
                <a:cs typeface="Times New Roman" pitchFamily="18" charset="0"/>
              </a:rPr>
              <a:t> 30% </a:t>
            </a:r>
            <a:r>
              <a:rPr lang="ru-RU" sz="1200" b="1" i="1" dirty="0" err="1" smtClean="0">
                <a:latin typeface="Times New Roman" pitchFamily="18" charset="0"/>
                <a:cs typeface="Times New Roman" pitchFamily="18" charset="0"/>
              </a:rPr>
              <a:t>його</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національного</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багатства</a:t>
            </a:r>
            <a:r>
              <a:rPr lang="ru-RU" sz="1200" b="1" i="1" dirty="0" smtClean="0">
                <a:latin typeface="Times New Roman" pitchFamily="18" charset="0"/>
                <a:cs typeface="Times New Roman" pitchFamily="18" charset="0"/>
              </a:rPr>
              <a:t>, а в районах, </a:t>
            </a:r>
            <a:r>
              <a:rPr lang="ru-RU" sz="1200" b="1" i="1" dirty="0" err="1" smtClean="0">
                <a:latin typeface="Times New Roman" pitchFamily="18" charset="0"/>
                <a:cs typeface="Times New Roman" pitchFamily="18" charset="0"/>
              </a:rPr>
              <a:t>що</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зазнали</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окупації</a:t>
            </a:r>
            <a:r>
              <a:rPr lang="ru-RU" sz="1200" b="1" i="1" dirty="0" smtClean="0">
                <a:latin typeface="Times New Roman" pitchFamily="18" charset="0"/>
                <a:cs typeface="Times New Roman" pitchFamily="18" charset="0"/>
              </a:rPr>
              <a:t>, - </a:t>
            </a:r>
            <a:r>
              <a:rPr lang="ru-RU" sz="1200" b="1" i="1" dirty="0" err="1" smtClean="0">
                <a:latin typeface="Times New Roman" pitchFamily="18" charset="0"/>
                <a:cs typeface="Times New Roman" pitchFamily="18" charset="0"/>
              </a:rPr>
              <a:t>близько</a:t>
            </a:r>
            <a:r>
              <a:rPr lang="ru-RU" sz="1200" b="1" i="1" dirty="0" smtClean="0">
                <a:latin typeface="Times New Roman" pitchFamily="18" charset="0"/>
                <a:cs typeface="Times New Roman" pitchFamily="18" charset="0"/>
              </a:rPr>
              <a:t> 67%. За 1941-1945 </a:t>
            </a:r>
            <a:r>
              <a:rPr lang="ru-RU" sz="1200" b="1" i="1" dirty="0" err="1" smtClean="0">
                <a:latin typeface="Times New Roman" pitchFamily="18" charset="0"/>
                <a:cs typeface="Times New Roman" pitchFamily="18" charset="0"/>
              </a:rPr>
              <a:t>рр</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була</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повністю</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або</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частково</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знищено</a:t>
            </a:r>
            <a:r>
              <a:rPr lang="ru-RU" sz="1200" b="1" i="1" dirty="0" smtClean="0">
                <a:latin typeface="Times New Roman" pitchFamily="18" charset="0"/>
                <a:cs typeface="Times New Roman" pitchFamily="18" charset="0"/>
              </a:rPr>
              <a:t> та </a:t>
            </a:r>
            <a:r>
              <a:rPr lang="ru-RU" sz="1200" b="1" i="1" dirty="0" err="1" smtClean="0">
                <a:latin typeface="Times New Roman" pitchFamily="18" charset="0"/>
                <a:cs typeface="Times New Roman" pitchFamily="18" charset="0"/>
              </a:rPr>
              <a:t>розграбовано</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майже</a:t>
            </a:r>
            <a:r>
              <a:rPr lang="ru-RU" sz="1200" b="1" i="1" dirty="0" smtClean="0">
                <a:latin typeface="Times New Roman" pitchFamily="18" charset="0"/>
                <a:cs typeface="Times New Roman" pitchFamily="18" charset="0"/>
              </a:rPr>
              <a:t> 32 тис. </a:t>
            </a:r>
            <a:r>
              <a:rPr lang="ru-RU" sz="1200" b="1" i="1" dirty="0" err="1" smtClean="0">
                <a:latin typeface="Times New Roman" pitchFamily="18" charset="0"/>
                <a:cs typeface="Times New Roman" pitchFamily="18" charset="0"/>
              </a:rPr>
              <a:t>промислових</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підприємств</a:t>
            </a:r>
            <a:r>
              <a:rPr lang="ru-RU" sz="1200" b="1" i="1" dirty="0" smtClean="0">
                <a:latin typeface="Times New Roman" pitchFamily="18" charset="0"/>
                <a:cs typeface="Times New Roman" pitchFamily="18" charset="0"/>
              </a:rPr>
              <a:t>, 98 тис. </a:t>
            </a:r>
            <a:r>
              <a:rPr lang="ru-RU" sz="1200" b="1" i="1" dirty="0" err="1" smtClean="0">
                <a:latin typeface="Times New Roman" pitchFamily="18" charset="0"/>
                <a:cs typeface="Times New Roman" pitchFamily="18" charset="0"/>
              </a:rPr>
              <a:t>колгоспів</a:t>
            </a:r>
            <a:r>
              <a:rPr lang="ru-RU" sz="1200" b="1" i="1" dirty="0" smtClean="0">
                <a:latin typeface="Times New Roman" pitchFamily="18" charset="0"/>
                <a:cs typeface="Times New Roman" pitchFamily="18" charset="0"/>
              </a:rPr>
              <a:t>, 1876 </a:t>
            </a:r>
            <a:r>
              <a:rPr lang="ru-RU" sz="1200" b="1" i="1" dirty="0" err="1" smtClean="0">
                <a:latin typeface="Times New Roman" pitchFamily="18" charset="0"/>
                <a:cs typeface="Times New Roman" pitchFamily="18" charset="0"/>
              </a:rPr>
              <a:t>радгоспів</a:t>
            </a:r>
            <a:r>
              <a:rPr lang="ru-RU" sz="1200" b="1" i="1" dirty="0" smtClean="0">
                <a:latin typeface="Times New Roman" pitchFamily="18" charset="0"/>
                <a:cs typeface="Times New Roman" pitchFamily="18" charset="0"/>
              </a:rPr>
              <a:t>, 4100 </a:t>
            </a:r>
            <a:r>
              <a:rPr lang="ru-RU" sz="1200" b="1" i="1" dirty="0" err="1" smtClean="0">
                <a:latin typeface="Times New Roman" pitchFamily="18" charset="0"/>
                <a:cs typeface="Times New Roman" pitchFamily="18" charset="0"/>
              </a:rPr>
              <a:t>залізничних</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станцій</a:t>
            </a:r>
            <a:r>
              <a:rPr lang="ru-RU" sz="1200" b="1" i="1" dirty="0" smtClean="0">
                <a:latin typeface="Times New Roman" pitchFamily="18" charset="0"/>
                <a:cs typeface="Times New Roman" pitchFamily="18" charset="0"/>
              </a:rPr>
              <a:t>, 36 тис. </a:t>
            </a:r>
            <a:r>
              <a:rPr lang="ru-RU" sz="1200" b="1" i="1" dirty="0" err="1" smtClean="0">
                <a:latin typeface="Times New Roman" pitchFamily="18" charset="0"/>
                <a:cs typeface="Times New Roman" pitchFamily="18" charset="0"/>
              </a:rPr>
              <a:t>підприємств</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зв'язку</a:t>
            </a:r>
            <a:r>
              <a:rPr lang="ru-RU" sz="1200" b="1" i="1" dirty="0" smtClean="0">
                <a:latin typeface="Times New Roman" pitchFamily="18" charset="0"/>
                <a:cs typeface="Times New Roman" pitchFamily="18" charset="0"/>
              </a:rPr>
              <a:t>, 6 тис. </a:t>
            </a:r>
            <a:r>
              <a:rPr lang="ru-RU" sz="1200" b="1" i="1" dirty="0" err="1">
                <a:latin typeface="Times New Roman" pitchFamily="18" charset="0"/>
                <a:cs typeface="Times New Roman" pitchFamily="18" charset="0"/>
              </a:rPr>
              <a:t>л</a:t>
            </a:r>
            <a:r>
              <a:rPr lang="ru-RU" sz="1200" b="1" i="1" dirty="0" err="1" smtClean="0">
                <a:latin typeface="Times New Roman" pitchFamily="18" charset="0"/>
                <a:cs typeface="Times New Roman" pitchFamily="18" charset="0"/>
              </a:rPr>
              <a:t>ікарень</a:t>
            </a:r>
            <a:endParaRPr lang="ru-RU" sz="1200" b="1" i="1" dirty="0" smtClean="0">
              <a:latin typeface="Times New Roman" pitchFamily="18" charset="0"/>
              <a:cs typeface="Times New Roman" pitchFamily="18" charset="0"/>
            </a:endParaRPr>
          </a:p>
          <a:p>
            <a:pPr>
              <a:buNone/>
            </a:pPr>
            <a:r>
              <a:rPr lang="ru-RU" sz="1200" b="1" i="1" dirty="0" err="1" smtClean="0">
                <a:latin typeface="Times New Roman" pitchFamily="18" charset="0"/>
                <a:cs typeface="Times New Roman" pitchFamily="18" charset="0"/>
              </a:rPr>
              <a:t>Знищений</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промисловий</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потенціал</a:t>
            </a:r>
            <a:r>
              <a:rPr lang="ru-RU" sz="1200" b="1" i="1" dirty="0" smtClean="0">
                <a:latin typeface="Times New Roman" pitchFamily="18" charset="0"/>
                <a:cs typeface="Times New Roman" pitchFamily="18" charset="0"/>
              </a:rPr>
              <a:t>  сходу </a:t>
            </a:r>
            <a:r>
              <a:rPr lang="ru-RU" sz="1200" b="1" i="1" dirty="0" err="1" smtClean="0">
                <a:latin typeface="Times New Roman" pitchFamily="18" charset="0"/>
                <a:cs typeface="Times New Roman" pitchFamily="18" charset="0"/>
              </a:rPr>
              <a:t>України</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зруйновані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міста</a:t>
            </a:r>
            <a:r>
              <a:rPr lang="ru-RU" sz="1200" b="1" i="1" dirty="0" smtClean="0">
                <a:latin typeface="Times New Roman" pitchFamily="18" charset="0"/>
                <a:cs typeface="Times New Roman" pitchFamily="18" charset="0"/>
              </a:rPr>
              <a:t> і села, </a:t>
            </a:r>
            <a:r>
              <a:rPr lang="ru-RU" sz="1200" b="1" i="1" dirty="0" err="1" smtClean="0">
                <a:latin typeface="Times New Roman" pitchFamily="18" charset="0"/>
                <a:cs typeface="Times New Roman" pitchFamily="18" charset="0"/>
              </a:rPr>
              <a:t>сотні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тисяч</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жителів</a:t>
            </a:r>
            <a:r>
              <a:rPr lang="ru-RU" sz="1200" b="1" i="1" dirty="0" smtClean="0">
                <a:latin typeface="Times New Roman" pitchFamily="18" charset="0"/>
                <a:cs typeface="Times New Roman" pitchFamily="18" charset="0"/>
              </a:rPr>
              <a:t> покинули </a:t>
            </a:r>
            <a:r>
              <a:rPr lang="ru-RU" sz="1200" b="1" i="1" dirty="0" err="1" smtClean="0">
                <a:latin typeface="Times New Roman" pitchFamily="18" charset="0"/>
                <a:cs typeface="Times New Roman" pitchFamily="18" charset="0"/>
              </a:rPr>
              <a:t>цей</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регіон</a:t>
            </a:r>
            <a:r>
              <a:rPr lang="ru-RU" sz="1200" b="1" i="1" dirty="0" smtClean="0">
                <a:latin typeface="Times New Roman" pitchFamily="18" charset="0"/>
                <a:cs typeface="Times New Roman" pitchFamily="18" charset="0"/>
              </a:rPr>
              <a:t> у </a:t>
            </a:r>
            <a:r>
              <a:rPr lang="ru-RU" sz="1200" b="1" i="1" dirty="0" err="1" smtClean="0">
                <a:latin typeface="Times New Roman" pitchFamily="18" charset="0"/>
                <a:cs typeface="Times New Roman" pitchFamily="18" charset="0"/>
              </a:rPr>
              <a:t>пошуках</a:t>
            </a:r>
            <a:r>
              <a:rPr lang="ru-RU" sz="1200" b="1" i="1" dirty="0" smtClean="0">
                <a:latin typeface="Times New Roman" pitchFamily="18" charset="0"/>
                <a:cs typeface="Times New Roman" pitchFamily="18" charset="0"/>
              </a:rPr>
              <a:t> миру. </a:t>
            </a:r>
            <a:r>
              <a:rPr lang="ru-RU" sz="1200" b="1" i="1" dirty="0" err="1" smtClean="0">
                <a:latin typeface="Times New Roman" pitchFamily="18" charset="0"/>
                <a:cs typeface="Times New Roman" pitchFamily="18" charset="0"/>
              </a:rPr>
              <a:t>Тисячі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загиблих</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військових</a:t>
            </a:r>
            <a:r>
              <a:rPr lang="ru-RU" sz="1200" b="1" i="1" dirty="0" smtClean="0">
                <a:latin typeface="Times New Roman" pitchFamily="18" charset="0"/>
                <a:cs typeface="Times New Roman" pitchFamily="18" charset="0"/>
              </a:rPr>
              <a:t> та </a:t>
            </a:r>
            <a:r>
              <a:rPr lang="ru-RU" sz="1200" b="1" i="1" dirty="0" err="1" smtClean="0">
                <a:latin typeface="Times New Roman" pitchFamily="18" charset="0"/>
                <a:cs typeface="Times New Roman" pitchFamily="18" charset="0"/>
              </a:rPr>
              <a:t>мирних</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жителів</a:t>
            </a:r>
            <a:r>
              <a:rPr lang="ru-RU" sz="1200" b="1" i="1" dirty="0" smtClean="0">
                <a:latin typeface="Times New Roman" pitchFamily="18" charset="0"/>
                <a:cs typeface="Times New Roman" pitchFamily="18" charset="0"/>
              </a:rPr>
              <a:t>.</a:t>
            </a:r>
          </a:p>
          <a:p>
            <a:pPr algn="ctr">
              <a:buNone/>
            </a:pPr>
            <a:endParaRPr lang="ru-RU" sz="1300" b="1" dirty="0">
              <a:latin typeface="Times New Roman" pitchFamily="18" charset="0"/>
              <a:cs typeface="Times New Roman" pitchFamily="18" charset="0"/>
            </a:endParaRPr>
          </a:p>
        </p:txBody>
      </p:sp>
      <p:pic>
        <p:nvPicPr>
          <p:cNvPr id="4" name="Рисунок 3" descr="ww_56.jpg"/>
          <p:cNvPicPr>
            <a:picLocks noChangeAspect="1"/>
          </p:cNvPicPr>
          <p:nvPr/>
        </p:nvPicPr>
        <p:blipFill>
          <a:blip r:embed="rId3" cstate="print"/>
          <a:stretch>
            <a:fillRect/>
          </a:stretch>
        </p:blipFill>
        <p:spPr>
          <a:xfrm>
            <a:off x="6671519" y="1268760"/>
            <a:ext cx="2007914" cy="1500198"/>
          </a:xfrm>
          <a:prstGeom prst="rect">
            <a:avLst/>
          </a:prstGeom>
          <a:ln>
            <a:noFill/>
          </a:ln>
          <a:effectLst>
            <a:softEdge rad="112500"/>
          </a:effectLst>
        </p:spPr>
      </p:pic>
      <p:pic>
        <p:nvPicPr>
          <p:cNvPr id="5" name="Рисунок 4" descr="world-war-ii-kristallnacht-1024x672.jpg"/>
          <p:cNvPicPr>
            <a:picLocks noChangeAspect="1"/>
          </p:cNvPicPr>
          <p:nvPr/>
        </p:nvPicPr>
        <p:blipFill>
          <a:blip r:embed="rId4" cstate="print"/>
          <a:stretch>
            <a:fillRect/>
          </a:stretch>
        </p:blipFill>
        <p:spPr>
          <a:xfrm>
            <a:off x="5000628" y="2924944"/>
            <a:ext cx="2286015" cy="1500198"/>
          </a:xfrm>
          <a:prstGeom prst="rect">
            <a:avLst/>
          </a:prstGeom>
          <a:ln>
            <a:noFill/>
          </a:ln>
          <a:effectLst>
            <a:softEdge rad="112500"/>
          </a:effectLst>
        </p:spPr>
      </p:pic>
      <p:sp>
        <p:nvSpPr>
          <p:cNvPr id="6" name="Содержимое 2"/>
          <p:cNvSpPr txBox="1">
            <a:spLocks/>
          </p:cNvSpPr>
          <p:nvPr/>
        </p:nvSpPr>
        <p:spPr>
          <a:xfrm>
            <a:off x="4000496" y="4572008"/>
            <a:ext cx="4237654" cy="2071702"/>
          </a:xfrm>
          <a:prstGeom prst="rect">
            <a:avLst/>
          </a:prstGeom>
        </p:spPr>
        <p:txBody>
          <a:bodyPr vert="horz">
            <a:normAutofit fontScale="92500"/>
          </a:bodyPr>
          <a:lstStyle/>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1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У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сільському</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господарстві</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було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розграбовано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або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знищено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7 млн. коней, 17 млн.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голів</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великої</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рогатої</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худоби</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десятки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мільйонів</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свиней,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овець</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кіз</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свійської</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птиці</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274320" marR="0" lvl="0" indent="-27432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Збиток</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нанесений транспорту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такий</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зруйновано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65 тис.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кілометрів</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залізничних</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шляхів</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13 тис.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залізничних</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мостів</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знищено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пошкоджено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та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викрадено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15800паровозів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і</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мотовозів</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428 тис.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вагонів</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1400 суден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морського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транспорту.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Тільки</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прямої</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шкоди</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нанесений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Радянській</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державі</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і</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населенню</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країни</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(в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цінах</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1941 р., без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зміни</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масштабу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цін</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склав</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679 млрд. руб. Але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ці</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цифри</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не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вичерпують</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всього</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12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збитку</a:t>
            </a:r>
            <a:r>
              <a:rPr kumimoji="0" lang="ru-RU" sz="12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Рисунок 6" descr="1304937764_foto206520let2015.jpg"/>
          <p:cNvPicPr>
            <a:picLocks noChangeAspect="1"/>
          </p:cNvPicPr>
          <p:nvPr/>
        </p:nvPicPr>
        <p:blipFill>
          <a:blip r:embed="rId5" cstate="print"/>
          <a:stretch>
            <a:fillRect/>
          </a:stretch>
        </p:blipFill>
        <p:spPr>
          <a:xfrm>
            <a:off x="395536" y="188640"/>
            <a:ext cx="1840986" cy="1512168"/>
          </a:xfrm>
          <a:prstGeom prst="rect">
            <a:avLst/>
          </a:prstGeom>
          <a:ln>
            <a:noFill/>
          </a:ln>
          <a:effectLst>
            <a:softEdge rad="112500"/>
          </a:effectLst>
        </p:spPr>
      </p:pic>
      <p:sp>
        <p:nvSpPr>
          <p:cNvPr id="8" name="TextBox 7"/>
          <p:cNvSpPr txBox="1"/>
          <p:nvPr/>
        </p:nvSpPr>
        <p:spPr>
          <a:xfrm>
            <a:off x="755577" y="4365104"/>
            <a:ext cx="2520279" cy="1938992"/>
          </a:xfrm>
          <a:prstGeom prst="rect">
            <a:avLst/>
          </a:prstGeom>
          <a:noFill/>
        </p:spPr>
        <p:txBody>
          <a:bodyPr wrap="square" rtlCol="0">
            <a:spAutoFit/>
          </a:bodyPr>
          <a:lstStyle/>
          <a:p>
            <a:r>
              <a:rPr lang="ru-RU" sz="1200" b="1" i="1" dirty="0" smtClean="0">
                <a:solidFill>
                  <a:srgbClr val="7030A0"/>
                </a:solidFill>
              </a:rPr>
              <a:t>Перемога свята, Перемога! Свято миру, </a:t>
            </a:r>
            <a:r>
              <a:rPr lang="ru-RU" sz="1200" b="1" i="1" dirty="0" err="1" smtClean="0">
                <a:solidFill>
                  <a:srgbClr val="7030A0"/>
                </a:solidFill>
              </a:rPr>
              <a:t>свободи</a:t>
            </a:r>
            <a:r>
              <a:rPr lang="ru-RU" sz="1200" b="1" i="1" dirty="0" smtClean="0">
                <a:solidFill>
                  <a:srgbClr val="7030A0"/>
                </a:solidFill>
              </a:rPr>
              <a:t> </a:t>
            </a:r>
            <a:r>
              <a:rPr lang="ru-RU" sz="1200" b="1" i="1" dirty="0" err="1" smtClean="0">
                <a:solidFill>
                  <a:srgbClr val="7030A0"/>
                </a:solidFill>
              </a:rPr>
              <a:t>й</a:t>
            </a:r>
            <a:r>
              <a:rPr lang="ru-RU" sz="1200" b="1" i="1" dirty="0" smtClean="0">
                <a:solidFill>
                  <a:srgbClr val="7030A0"/>
                </a:solidFill>
              </a:rPr>
              <a:t> </a:t>
            </a:r>
            <a:r>
              <a:rPr lang="ru-RU" sz="1200" b="1" i="1" dirty="0" err="1" smtClean="0">
                <a:solidFill>
                  <a:srgbClr val="7030A0"/>
                </a:solidFill>
              </a:rPr>
              <a:t>весни</a:t>
            </a:r>
            <a:r>
              <a:rPr lang="ru-RU" sz="1200" b="1" i="1" dirty="0" smtClean="0">
                <a:solidFill>
                  <a:srgbClr val="7030A0"/>
                </a:solidFill>
              </a:rPr>
              <a:t>! </a:t>
            </a:r>
            <a:endParaRPr lang="en-US" sz="1200" b="1" i="1" dirty="0" smtClean="0">
              <a:solidFill>
                <a:srgbClr val="7030A0"/>
              </a:solidFill>
            </a:endParaRPr>
          </a:p>
          <a:p>
            <a:r>
              <a:rPr lang="ru-RU" sz="1200" b="1" i="1" dirty="0" err="1" smtClean="0">
                <a:solidFill>
                  <a:srgbClr val="7030A0"/>
                </a:solidFill>
              </a:rPr>
              <a:t>Чом</a:t>
            </a:r>
            <a:r>
              <a:rPr lang="ru-RU" sz="1200" b="1" i="1" dirty="0" smtClean="0">
                <a:solidFill>
                  <a:srgbClr val="7030A0"/>
                </a:solidFill>
              </a:rPr>
              <a:t> </a:t>
            </a:r>
            <a:r>
              <a:rPr lang="ru-RU" sz="1200" b="1" i="1" dirty="0" err="1" smtClean="0">
                <a:solidFill>
                  <a:srgbClr val="7030A0"/>
                </a:solidFill>
              </a:rPr>
              <a:t>тоді</a:t>
            </a:r>
            <a:r>
              <a:rPr lang="ru-RU" sz="1200" b="1" i="1" dirty="0" smtClean="0">
                <a:solidFill>
                  <a:srgbClr val="7030A0"/>
                </a:solidFill>
              </a:rPr>
              <a:t> </a:t>
            </a:r>
            <a:r>
              <a:rPr lang="ru-RU" sz="1200" b="1" i="1" dirty="0" err="1" smtClean="0">
                <a:solidFill>
                  <a:srgbClr val="7030A0"/>
                </a:solidFill>
              </a:rPr>
              <a:t>мої</a:t>
            </a:r>
            <a:r>
              <a:rPr lang="ru-RU" sz="1200" b="1" i="1" dirty="0" smtClean="0">
                <a:solidFill>
                  <a:srgbClr val="7030A0"/>
                </a:solidFill>
              </a:rPr>
              <a:t> </a:t>
            </a:r>
            <a:r>
              <a:rPr lang="ru-RU" sz="1200" b="1" i="1" dirty="0" err="1" smtClean="0">
                <a:solidFill>
                  <a:srgbClr val="7030A0"/>
                </a:solidFill>
              </a:rPr>
              <a:t>очі</a:t>
            </a:r>
            <a:r>
              <a:rPr lang="ru-RU" sz="1200" b="1" i="1" dirty="0" smtClean="0">
                <a:solidFill>
                  <a:srgbClr val="7030A0"/>
                </a:solidFill>
              </a:rPr>
              <a:t> </a:t>
            </a:r>
            <a:r>
              <a:rPr lang="ru-RU" sz="1200" b="1" i="1" dirty="0" err="1" smtClean="0">
                <a:solidFill>
                  <a:srgbClr val="7030A0"/>
                </a:solidFill>
              </a:rPr>
              <a:t>вологі</a:t>
            </a:r>
            <a:r>
              <a:rPr lang="ru-RU" sz="1200" b="1" i="1" dirty="0" smtClean="0">
                <a:solidFill>
                  <a:srgbClr val="7030A0"/>
                </a:solidFill>
              </a:rPr>
              <a:t>? </a:t>
            </a:r>
            <a:endParaRPr lang="en-US" sz="1200" b="1" i="1" dirty="0" smtClean="0">
              <a:solidFill>
                <a:srgbClr val="7030A0"/>
              </a:solidFill>
            </a:endParaRPr>
          </a:p>
          <a:p>
            <a:r>
              <a:rPr lang="ru-RU" sz="1200" b="1" i="1" dirty="0" err="1" smtClean="0">
                <a:solidFill>
                  <a:srgbClr val="7030A0"/>
                </a:solidFill>
              </a:rPr>
              <a:t>Бо</a:t>
            </a:r>
            <a:r>
              <a:rPr lang="ru-RU" sz="1200" b="1" i="1" dirty="0" smtClean="0">
                <a:solidFill>
                  <a:srgbClr val="7030A0"/>
                </a:solidFill>
              </a:rPr>
              <a:t> не </a:t>
            </a:r>
            <a:r>
              <a:rPr lang="ru-RU" sz="1200" b="1" i="1" dirty="0" err="1" smtClean="0">
                <a:solidFill>
                  <a:srgbClr val="7030A0"/>
                </a:solidFill>
              </a:rPr>
              <a:t>всі</a:t>
            </a:r>
            <a:r>
              <a:rPr lang="ru-RU" sz="1200" b="1" i="1" dirty="0" smtClean="0">
                <a:solidFill>
                  <a:srgbClr val="7030A0"/>
                </a:solidFill>
              </a:rPr>
              <a:t> повернулись </a:t>
            </a:r>
            <a:r>
              <a:rPr lang="ru-RU" sz="1200" b="1" i="1" dirty="0" err="1" smtClean="0">
                <a:solidFill>
                  <a:srgbClr val="7030A0"/>
                </a:solidFill>
              </a:rPr>
              <a:t>з</a:t>
            </a:r>
            <a:r>
              <a:rPr lang="ru-RU" sz="1200" b="1" i="1" dirty="0" smtClean="0">
                <a:solidFill>
                  <a:srgbClr val="7030A0"/>
                </a:solidFill>
              </a:rPr>
              <a:t> </a:t>
            </a:r>
            <a:r>
              <a:rPr lang="ru-RU" sz="1200" b="1" i="1" dirty="0" err="1" smtClean="0">
                <a:solidFill>
                  <a:srgbClr val="7030A0"/>
                </a:solidFill>
              </a:rPr>
              <a:t>війни</a:t>
            </a:r>
            <a:r>
              <a:rPr lang="ru-RU" sz="1200" b="1" i="1" dirty="0" smtClean="0">
                <a:solidFill>
                  <a:srgbClr val="7030A0"/>
                </a:solidFill>
              </a:rPr>
              <a:t>!</a:t>
            </a:r>
            <a:endParaRPr lang="en-US" sz="1200" b="1" i="1" dirty="0" smtClean="0">
              <a:solidFill>
                <a:srgbClr val="7030A0"/>
              </a:solidFill>
            </a:endParaRPr>
          </a:p>
          <a:p>
            <a:r>
              <a:rPr lang="ru-RU" sz="1200" b="1" i="1" dirty="0" smtClean="0">
                <a:solidFill>
                  <a:srgbClr val="7030A0"/>
                </a:solidFill>
              </a:rPr>
              <a:t> </a:t>
            </a:r>
            <a:r>
              <a:rPr lang="ru-RU" sz="1200" b="1" i="1" dirty="0" err="1" smtClean="0">
                <a:solidFill>
                  <a:srgbClr val="7030A0"/>
                </a:solidFill>
              </a:rPr>
              <a:t>Сплять</a:t>
            </a:r>
            <a:r>
              <a:rPr lang="ru-RU" sz="1200" b="1" i="1" dirty="0" smtClean="0">
                <a:solidFill>
                  <a:srgbClr val="7030A0"/>
                </a:solidFill>
              </a:rPr>
              <a:t> </a:t>
            </a:r>
            <a:r>
              <a:rPr lang="ru-RU" sz="1200" b="1" i="1" dirty="0" err="1" smtClean="0">
                <a:solidFill>
                  <a:srgbClr val="7030A0"/>
                </a:solidFill>
              </a:rPr>
              <a:t>мільйони</a:t>
            </a:r>
            <a:r>
              <a:rPr lang="ru-RU" sz="1200" b="1" i="1" dirty="0" smtClean="0">
                <a:solidFill>
                  <a:srgbClr val="7030A0"/>
                </a:solidFill>
              </a:rPr>
              <a:t> </a:t>
            </a:r>
            <a:r>
              <a:rPr lang="ru-RU" sz="1200" b="1" i="1" dirty="0" err="1" smtClean="0">
                <a:solidFill>
                  <a:srgbClr val="7030A0"/>
                </a:solidFill>
              </a:rPr>
              <a:t>загиблих</a:t>
            </a:r>
            <a:r>
              <a:rPr lang="ru-RU" sz="1200" b="1" i="1" dirty="0" smtClean="0">
                <a:solidFill>
                  <a:srgbClr val="7030A0"/>
                </a:solidFill>
              </a:rPr>
              <a:t> в окопах, </a:t>
            </a:r>
            <a:endParaRPr lang="en-US" sz="1200" b="1" i="1" dirty="0" smtClean="0">
              <a:solidFill>
                <a:srgbClr val="7030A0"/>
              </a:solidFill>
            </a:endParaRPr>
          </a:p>
          <a:p>
            <a:r>
              <a:rPr lang="ru-RU" sz="1200" b="1" i="1" dirty="0" smtClean="0">
                <a:solidFill>
                  <a:srgbClr val="7030A0"/>
                </a:solidFill>
              </a:rPr>
              <a:t> </a:t>
            </a:r>
            <a:r>
              <a:rPr lang="ru-RU" sz="1200" b="1" i="1" dirty="0" err="1" smtClean="0">
                <a:solidFill>
                  <a:srgbClr val="7030A0"/>
                </a:solidFill>
              </a:rPr>
              <a:t>Це</a:t>
            </a:r>
            <a:r>
              <a:rPr lang="ru-RU" sz="1200" b="1" i="1" dirty="0" smtClean="0">
                <a:solidFill>
                  <a:srgbClr val="7030A0"/>
                </a:solidFill>
              </a:rPr>
              <a:t> </a:t>
            </a:r>
            <a:r>
              <a:rPr lang="ru-RU" sz="1200" b="1" i="1" dirty="0" err="1" smtClean="0">
                <a:solidFill>
                  <a:srgbClr val="7030A0"/>
                </a:solidFill>
              </a:rPr>
              <a:t>моєї</a:t>
            </a:r>
            <a:r>
              <a:rPr lang="ru-RU" sz="1200" b="1" i="1" dirty="0" smtClean="0">
                <a:solidFill>
                  <a:srgbClr val="7030A0"/>
                </a:solidFill>
              </a:rPr>
              <a:t> </a:t>
            </a:r>
            <a:r>
              <a:rPr lang="ru-RU" sz="1200" b="1" i="1" dirty="0" err="1" smtClean="0">
                <a:solidFill>
                  <a:srgbClr val="7030A0"/>
                </a:solidFill>
              </a:rPr>
              <a:t>країни</a:t>
            </a:r>
            <a:r>
              <a:rPr lang="ru-RU" sz="1200" b="1" i="1" dirty="0" smtClean="0">
                <a:solidFill>
                  <a:srgbClr val="7030A0"/>
                </a:solidFill>
              </a:rPr>
              <a:t> сини.</a:t>
            </a:r>
            <a:endParaRPr lang="en-US" sz="1200" b="1" i="1" dirty="0" smtClean="0">
              <a:solidFill>
                <a:srgbClr val="7030A0"/>
              </a:solidFill>
            </a:endParaRPr>
          </a:p>
          <a:p>
            <a:r>
              <a:rPr lang="ru-RU" sz="1200" b="1" i="1" dirty="0" smtClean="0">
                <a:solidFill>
                  <a:srgbClr val="7030A0"/>
                </a:solidFill>
              </a:rPr>
              <a:t> Де </a:t>
            </a:r>
            <a:r>
              <a:rPr lang="ru-RU" sz="1200" b="1" i="1" dirty="0" err="1" smtClean="0">
                <a:solidFill>
                  <a:srgbClr val="7030A0"/>
                </a:solidFill>
              </a:rPr>
              <a:t>була</a:t>
            </a:r>
            <a:r>
              <a:rPr lang="ru-RU" sz="1200" b="1" i="1" dirty="0" smtClean="0">
                <a:solidFill>
                  <a:srgbClr val="7030A0"/>
                </a:solidFill>
              </a:rPr>
              <a:t> б </a:t>
            </a:r>
            <a:r>
              <a:rPr lang="ru-RU" sz="1200" b="1" i="1" dirty="0" err="1" smtClean="0">
                <a:solidFill>
                  <a:srgbClr val="7030A0"/>
                </a:solidFill>
              </a:rPr>
              <a:t>ти</a:t>
            </a:r>
            <a:r>
              <a:rPr lang="ru-RU" sz="1200" b="1" i="1" dirty="0" smtClean="0">
                <a:solidFill>
                  <a:srgbClr val="7030A0"/>
                </a:solidFill>
              </a:rPr>
              <a:t> </a:t>
            </a:r>
            <a:r>
              <a:rPr lang="ru-RU" sz="1200" b="1" i="1" dirty="0" err="1" smtClean="0">
                <a:solidFill>
                  <a:srgbClr val="7030A0"/>
                </a:solidFill>
              </a:rPr>
              <a:t>сьогодні</a:t>
            </a:r>
            <a:r>
              <a:rPr lang="ru-RU" sz="1200" b="1" i="1" dirty="0" smtClean="0">
                <a:solidFill>
                  <a:srgbClr val="7030A0"/>
                </a:solidFill>
              </a:rPr>
              <a:t>, </a:t>
            </a:r>
            <a:r>
              <a:rPr lang="ru-RU" sz="1200" b="1" i="1" dirty="0" err="1" smtClean="0">
                <a:solidFill>
                  <a:srgbClr val="7030A0"/>
                </a:solidFill>
              </a:rPr>
              <a:t>Європа</a:t>
            </a:r>
            <a:r>
              <a:rPr lang="ru-RU" sz="1200" b="1" i="1" dirty="0" smtClean="0">
                <a:solidFill>
                  <a:srgbClr val="7030A0"/>
                </a:solidFill>
              </a:rPr>
              <a:t>? </a:t>
            </a:r>
            <a:endParaRPr lang="en-US" sz="1200" b="1" i="1" dirty="0" smtClean="0">
              <a:solidFill>
                <a:srgbClr val="7030A0"/>
              </a:solidFill>
            </a:endParaRPr>
          </a:p>
          <a:p>
            <a:r>
              <a:rPr lang="ru-RU" sz="1200" b="1" i="1" dirty="0" smtClean="0">
                <a:solidFill>
                  <a:srgbClr val="7030A0"/>
                </a:solidFill>
              </a:rPr>
              <a:t>Де </a:t>
            </a:r>
            <a:r>
              <a:rPr lang="ru-RU" sz="1200" b="1" i="1" dirty="0" err="1" smtClean="0">
                <a:solidFill>
                  <a:srgbClr val="7030A0"/>
                </a:solidFill>
              </a:rPr>
              <a:t>була</a:t>
            </a:r>
            <a:r>
              <a:rPr lang="ru-RU" sz="1200" b="1" i="1" dirty="0" smtClean="0">
                <a:solidFill>
                  <a:srgbClr val="7030A0"/>
                </a:solidFill>
              </a:rPr>
              <a:t> б </a:t>
            </a:r>
            <a:r>
              <a:rPr lang="ru-RU" sz="1200" b="1" i="1" dirty="0" err="1" smtClean="0">
                <a:solidFill>
                  <a:srgbClr val="7030A0"/>
                </a:solidFill>
              </a:rPr>
              <a:t>ти</a:t>
            </a:r>
            <a:r>
              <a:rPr lang="ru-RU" sz="1200" b="1" i="1" dirty="0" smtClean="0">
                <a:solidFill>
                  <a:srgbClr val="7030A0"/>
                </a:solidFill>
              </a:rPr>
              <a:t>, </a:t>
            </a:r>
            <a:r>
              <a:rPr lang="ru-RU" sz="1200" b="1" i="1" dirty="0" err="1" smtClean="0">
                <a:solidFill>
                  <a:srgbClr val="7030A0"/>
                </a:solidFill>
              </a:rPr>
              <a:t>якби</a:t>
            </a:r>
            <a:r>
              <a:rPr lang="ru-RU" sz="1200" b="1" i="1" dirty="0" smtClean="0">
                <a:solidFill>
                  <a:srgbClr val="7030A0"/>
                </a:solidFill>
              </a:rPr>
              <a:t> не вони?</a:t>
            </a:r>
          </a:p>
          <a:p>
            <a:pPr algn="r"/>
            <a:r>
              <a:rPr lang="uk-UA" sz="1200" b="1" i="1" dirty="0" smtClean="0">
                <a:solidFill>
                  <a:srgbClr val="7030A0"/>
                </a:solidFill>
              </a:rPr>
              <a:t>Ю.А.</a:t>
            </a:r>
            <a:r>
              <a:rPr lang="uk-UA" sz="1200" b="1" i="1" dirty="0" err="1" smtClean="0">
                <a:solidFill>
                  <a:srgbClr val="7030A0"/>
                </a:solidFill>
              </a:rPr>
              <a:t>Рибчинський</a:t>
            </a:r>
            <a:endParaRPr lang="ru-RU" sz="1200" b="1" i="1"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744" y="303121"/>
            <a:ext cx="3800559" cy="103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933238" y="404664"/>
            <a:ext cx="7772400" cy="792088"/>
          </a:xfrm>
        </p:spPr>
        <p:txBody>
          <a:bodyPr>
            <a:noAutofit/>
          </a:bodyPr>
          <a:lstStyle/>
          <a:p>
            <a:pPr algn="ctr"/>
            <a:r>
              <a:rPr lang="uk-UA" sz="2000" b="1" i="1" dirty="0" smtClean="0">
                <a:solidFill>
                  <a:srgbClr val="7030A0"/>
                </a:solidFill>
                <a:latin typeface="Arial Black" panose="020B0A04020102020204" pitchFamily="34" charset="0"/>
              </a:rPr>
              <a:t>Наслідки ( на даний час) </a:t>
            </a:r>
            <a:br>
              <a:rPr lang="uk-UA" sz="2000" b="1" i="1" dirty="0" smtClean="0">
                <a:solidFill>
                  <a:srgbClr val="7030A0"/>
                </a:solidFill>
                <a:latin typeface="Arial Black" panose="020B0A04020102020204" pitchFamily="34" charset="0"/>
              </a:rPr>
            </a:br>
            <a:r>
              <a:rPr lang="uk-UA" sz="2000" b="1" i="1" dirty="0" smtClean="0">
                <a:solidFill>
                  <a:srgbClr val="7030A0"/>
                </a:solidFill>
                <a:latin typeface="Arial Black" panose="020B0A04020102020204" pitchFamily="34" charset="0"/>
              </a:rPr>
              <a:t>війни на Сході 2014року</a:t>
            </a:r>
            <a:endParaRPr lang="ru-RU" sz="2000" b="1" i="1" dirty="0">
              <a:solidFill>
                <a:srgbClr val="7030A0"/>
              </a:solidFill>
              <a:latin typeface="Arial Black" panose="020B0A04020102020204" pitchFamily="34" charset="0"/>
            </a:endParaRPr>
          </a:p>
        </p:txBody>
      </p:sp>
      <p:sp>
        <p:nvSpPr>
          <p:cNvPr id="3" name="Місце для вмісту 2"/>
          <p:cNvSpPr>
            <a:spLocks noGrp="1"/>
          </p:cNvSpPr>
          <p:nvPr>
            <p:ph sz="quarter" idx="1"/>
          </p:nvPr>
        </p:nvSpPr>
        <p:spPr>
          <a:xfrm>
            <a:off x="323528" y="1340768"/>
            <a:ext cx="4377680" cy="1909192"/>
          </a:xfrm>
        </p:spPr>
        <p:txBody>
          <a:bodyPr>
            <a:normAutofit/>
          </a:bodyPr>
          <a:lstStyle/>
          <a:p>
            <a:pPr>
              <a:buNone/>
            </a:pPr>
            <a:r>
              <a:rPr lang="uk-UA" sz="1200" b="1" i="1" dirty="0" smtClean="0">
                <a:latin typeface="Times New Roman" panose="02020603050405020304" pitchFamily="18" charset="0"/>
                <a:cs typeface="Times New Roman" panose="02020603050405020304" pitchFamily="18" charset="0"/>
              </a:rPr>
              <a:t>Війна, що не завершилася, вже на даному етапі принесла жахливі наслідки…</a:t>
            </a:r>
          </a:p>
          <a:p>
            <a:pPr>
              <a:buNone/>
            </a:pPr>
            <a:r>
              <a:rPr lang="uk-UA" sz="1200" b="1" i="1" dirty="0" smtClean="0">
                <a:latin typeface="Times New Roman" panose="02020603050405020304" pitchFamily="18" charset="0"/>
                <a:cs typeface="Times New Roman" panose="02020603050405020304" pitchFamily="18" charset="0"/>
              </a:rPr>
              <a:t>Кожен день у зоні АТО - це новий ризик,нова катастрофа, нова смерть. За офіційними даними, вже зараз кількість загиблих становить 10 тисяч чоловік. І це лише вояків. Майже кожного дня у зоні воєнного конфлікту гинуть мирні мешканці. Прикро те, що невідомо, коли це скінчиться й для них, нарешті, засіяє мирне небо…</a:t>
            </a:r>
            <a:endParaRPr lang="ru-RU" sz="1200" b="1" i="1" dirty="0">
              <a:latin typeface="Times New Roman" panose="02020603050405020304" pitchFamily="18" charset="0"/>
              <a:cs typeface="Times New Roman" panose="02020603050405020304" pitchFamily="18" charset="0"/>
            </a:endParaRPr>
          </a:p>
        </p:txBody>
      </p:sp>
      <p:pic>
        <p:nvPicPr>
          <p:cNvPr id="4" name="Рисунок 3" descr="main18882316_2a05953ab1765af5fa32f0f913b29ea9.jpg"/>
          <p:cNvPicPr>
            <a:picLocks noChangeAspect="1"/>
          </p:cNvPicPr>
          <p:nvPr/>
        </p:nvPicPr>
        <p:blipFill>
          <a:blip r:embed="rId3" cstate="print"/>
          <a:stretch>
            <a:fillRect/>
          </a:stretch>
        </p:blipFill>
        <p:spPr>
          <a:xfrm>
            <a:off x="5868144" y="1340768"/>
            <a:ext cx="2520280" cy="1514003"/>
          </a:xfrm>
          <a:prstGeom prst="rect">
            <a:avLst/>
          </a:prstGeom>
          <a:ln>
            <a:noFill/>
          </a:ln>
          <a:effectLst>
            <a:softEdge rad="112500"/>
          </a:effectLst>
        </p:spPr>
      </p:pic>
      <p:sp>
        <p:nvSpPr>
          <p:cNvPr id="5" name="TextBox 4"/>
          <p:cNvSpPr txBox="1"/>
          <p:nvPr/>
        </p:nvSpPr>
        <p:spPr>
          <a:xfrm>
            <a:off x="4067944" y="3536141"/>
            <a:ext cx="4572000" cy="1200329"/>
          </a:xfrm>
          <a:prstGeom prst="rect">
            <a:avLst/>
          </a:prstGeom>
          <a:noFill/>
        </p:spPr>
        <p:txBody>
          <a:bodyPr wrap="square" rtlCol="0">
            <a:spAutoFit/>
          </a:bodyPr>
          <a:lstStyle/>
          <a:p>
            <a:r>
              <a:rPr lang="uk-UA" sz="1200" b="1" i="1" dirty="0" smtClean="0">
                <a:latin typeface="Times New Roman" panose="02020603050405020304" pitchFamily="18" charset="0"/>
                <a:cs typeface="Times New Roman" panose="02020603050405020304" pitchFamily="18" charset="0"/>
              </a:rPr>
              <a:t>Міжнародна благодійна організація «Екологія – Право – Людина» (ЕПЛ) </a:t>
            </a:r>
            <a:r>
              <a:rPr lang="ru-RU" sz="1200" b="1" i="1" dirty="0" err="1" smtClean="0">
                <a:latin typeface="Times New Roman" panose="02020603050405020304" pitchFamily="18" charset="0"/>
                <a:cs typeface="Times New Roman" panose="02020603050405020304" pitchFamily="18" charset="0"/>
              </a:rPr>
              <a:t>організувала</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обстеження</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найцінніших</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заповідних</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територій</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Донеччини</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територія</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яких</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постраждала</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під</a:t>
            </a:r>
            <a:r>
              <a:rPr lang="ru-RU" sz="1200" b="1" i="1" dirty="0" smtClean="0">
                <a:latin typeface="Times New Roman" panose="02020603050405020304" pitchFamily="18" charset="0"/>
                <a:cs typeface="Times New Roman" panose="02020603050405020304" pitchFamily="18" charset="0"/>
              </a:rPr>
              <a:t> час </a:t>
            </a:r>
            <a:r>
              <a:rPr lang="ru-RU" sz="1200" b="1" i="1" dirty="0" err="1" smtClean="0">
                <a:latin typeface="Times New Roman" panose="02020603050405020304" pitchFamily="18" charset="0"/>
                <a:cs typeface="Times New Roman" panose="02020603050405020304" pitchFamily="18" charset="0"/>
              </a:rPr>
              <a:t>військових</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дій</a:t>
            </a:r>
            <a:r>
              <a:rPr lang="ru-RU" sz="1200" b="1" i="1" dirty="0" smtClean="0">
                <a:latin typeface="Times New Roman" panose="02020603050405020304" pitchFamily="18" charset="0"/>
                <a:cs typeface="Times New Roman" panose="02020603050405020304" pitchFamily="18" charset="0"/>
              </a:rPr>
              <a:t>. </a:t>
            </a:r>
          </a:p>
          <a:p>
            <a:endParaRPr lang="uk-UA" sz="1200" dirty="0" smtClean="0"/>
          </a:p>
          <a:p>
            <a:endParaRPr lang="ru-RU" sz="1200" dirty="0"/>
          </a:p>
        </p:txBody>
      </p:sp>
      <p:sp>
        <p:nvSpPr>
          <p:cNvPr id="6" name="TextBox 5"/>
          <p:cNvSpPr txBox="1"/>
          <p:nvPr/>
        </p:nvSpPr>
        <p:spPr>
          <a:xfrm>
            <a:off x="4067944" y="2854771"/>
            <a:ext cx="4257897" cy="646331"/>
          </a:xfrm>
          <a:prstGeom prst="rect">
            <a:avLst/>
          </a:prstGeom>
          <a:noFill/>
        </p:spPr>
        <p:txBody>
          <a:bodyPr wrap="none" rtlCol="0">
            <a:spAutoFit/>
          </a:bodyPr>
          <a:lstStyle/>
          <a:p>
            <a:r>
              <a:rPr lang="uk-UA" sz="1200" b="1" i="1" dirty="0" smtClean="0">
                <a:latin typeface="Times New Roman" panose="02020603050405020304" pitchFamily="18" charset="0"/>
                <a:cs typeface="Times New Roman" panose="02020603050405020304" pitchFamily="18" charset="0"/>
              </a:rPr>
              <a:t>Окрім людських жертв, війна на сході України завдає</a:t>
            </a:r>
          </a:p>
          <a:p>
            <a:r>
              <a:rPr lang="uk-UA" sz="1200" b="1" i="1" dirty="0" smtClean="0">
                <a:latin typeface="Times New Roman" panose="02020603050405020304" pitchFamily="18" charset="0"/>
                <a:cs typeface="Times New Roman" panose="02020603050405020304" pitchFamily="18" charset="0"/>
              </a:rPr>
              <a:t>тяжких наслідків й самій природі. Екологи попереджають:</a:t>
            </a:r>
          </a:p>
          <a:p>
            <a:r>
              <a:rPr lang="uk-UA" sz="1200" b="1" i="1" dirty="0" smtClean="0">
                <a:latin typeface="Times New Roman" panose="02020603050405020304" pitchFamily="18" charset="0"/>
                <a:cs typeface="Times New Roman" panose="02020603050405020304" pitchFamily="18" charset="0"/>
              </a:rPr>
              <a:t>Наслідки АТО можуть стати </a:t>
            </a:r>
            <a:r>
              <a:rPr lang="uk-UA" sz="1200" b="1" i="1" dirty="0" err="1" smtClean="0">
                <a:latin typeface="Times New Roman" panose="02020603050405020304" pitchFamily="18" charset="0"/>
                <a:cs typeface="Times New Roman" panose="02020603050405020304" pitchFamily="18" charset="0"/>
              </a:rPr>
              <a:t>незворотніми</a:t>
            </a:r>
            <a:r>
              <a:rPr lang="uk-UA" sz="1200" b="1" i="1" dirty="0" smtClean="0">
                <a:latin typeface="Times New Roman" panose="02020603050405020304" pitchFamily="18" charset="0"/>
                <a:cs typeface="Times New Roman" panose="02020603050405020304" pitchFamily="18" charset="0"/>
              </a:rPr>
              <a:t>.</a:t>
            </a:r>
            <a:endParaRPr lang="ru-RU" sz="1200" b="1" i="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2859801" y="4437112"/>
            <a:ext cx="6264696" cy="2123658"/>
          </a:xfrm>
          <a:prstGeom prst="rect">
            <a:avLst/>
          </a:prstGeom>
        </p:spPr>
        <p:txBody>
          <a:bodyPr wrap="square">
            <a:spAutoFit/>
          </a:bodyPr>
          <a:lstStyle/>
          <a:p>
            <a:r>
              <a:rPr lang="ru-RU" sz="1200" b="1" i="1" dirty="0" smtClean="0">
                <a:latin typeface="Times New Roman" panose="02020603050405020304" pitchFamily="18" charset="0"/>
                <a:cs typeface="Times New Roman" panose="02020603050405020304" pitchFamily="18" charset="0"/>
              </a:rPr>
              <a:t>За результатами </a:t>
            </a:r>
            <a:r>
              <a:rPr lang="ru-RU" sz="1200" b="1" i="1" dirty="0" err="1" smtClean="0">
                <a:latin typeface="Times New Roman" panose="02020603050405020304" pitchFamily="18" charset="0"/>
                <a:cs typeface="Times New Roman" panose="02020603050405020304" pitchFamily="18" charset="0"/>
              </a:rPr>
              <a:t>проведених</a:t>
            </a:r>
            <a:r>
              <a:rPr lang="ru-RU" sz="1200" b="1" i="1" dirty="0" smtClean="0">
                <a:latin typeface="Times New Roman" panose="02020603050405020304" pitchFamily="18" charset="0"/>
                <a:cs typeface="Times New Roman" panose="02020603050405020304" pitchFamily="18" charset="0"/>
              </a:rPr>
              <a:t> ЕПЛ </a:t>
            </a:r>
            <a:r>
              <a:rPr lang="ru-RU" sz="1200" b="1" i="1" dirty="0" err="1" smtClean="0">
                <a:latin typeface="Times New Roman" panose="02020603050405020304" pitchFamily="18" charset="0"/>
                <a:cs typeface="Times New Roman" panose="02020603050405020304" pitchFamily="18" charset="0"/>
              </a:rPr>
              <a:t>досліджень</a:t>
            </a:r>
            <a:r>
              <a:rPr lang="ru-RU" sz="1200" b="1" i="1" dirty="0" smtClean="0">
                <a:latin typeface="Times New Roman" panose="02020603050405020304" pitchFamily="18" charset="0"/>
                <a:cs typeface="Times New Roman" panose="02020603050405020304" pitchFamily="18" charset="0"/>
              </a:rPr>
              <a:t> води </a:t>
            </a:r>
            <a:r>
              <a:rPr lang="ru-RU" sz="1200" b="1" i="1" dirty="0" err="1" smtClean="0">
                <a:latin typeface="Times New Roman" panose="02020603050405020304" pitchFamily="18" charset="0"/>
                <a:cs typeface="Times New Roman" panose="02020603050405020304" pitchFamily="18" charset="0"/>
              </a:rPr>
              <a:t>з</a:t>
            </a:r>
            <a:r>
              <a:rPr lang="ru-RU" sz="1200" b="1" i="1" dirty="0" smtClean="0">
                <a:latin typeface="Times New Roman" panose="02020603050405020304" pitchFamily="18" charset="0"/>
                <a:cs typeface="Times New Roman" panose="02020603050405020304" pitchFamily="18" charset="0"/>
              </a:rPr>
              <a:t> р. </a:t>
            </a:r>
            <a:r>
              <a:rPr lang="ru-RU" sz="1200" b="1" i="1" dirty="0" err="1" smtClean="0">
                <a:latin typeface="Times New Roman" panose="02020603050405020304" pitchFamily="18" charset="0"/>
                <a:cs typeface="Times New Roman" panose="02020603050405020304" pitchFamily="18" charset="0"/>
              </a:rPr>
              <a:t>Сіверський</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Донець</a:t>
            </a:r>
            <a:r>
              <a:rPr lang="ru-RU" sz="1200" b="1" i="1" dirty="0" smtClean="0">
                <a:latin typeface="Times New Roman" panose="02020603050405020304" pitchFamily="18" charset="0"/>
                <a:cs typeface="Times New Roman" panose="02020603050405020304" pitchFamily="18" charset="0"/>
              </a:rPr>
              <a:t> у м. </a:t>
            </a:r>
            <a:r>
              <a:rPr lang="ru-RU" sz="1200" b="1" i="1" dirty="0" err="1" smtClean="0">
                <a:latin typeface="Times New Roman" panose="02020603050405020304" pitchFamily="18" charset="0"/>
                <a:cs typeface="Times New Roman" panose="02020603050405020304" pitchFamily="18" charset="0"/>
              </a:rPr>
              <a:t>Чугуєв</a:t>
            </a:r>
            <a:r>
              <a:rPr lang="ru-RU" sz="1200" b="1" i="1" dirty="0" smtClean="0">
                <a:latin typeface="Times New Roman" panose="02020603050405020304" pitchFamily="18" charset="0"/>
                <a:cs typeface="Times New Roman" panose="02020603050405020304" pitchFamily="18" charset="0"/>
              </a:rPr>
              <a:t> на </a:t>
            </a:r>
            <a:r>
              <a:rPr lang="ru-RU" sz="1200" b="1" i="1" dirty="0" err="1" smtClean="0">
                <a:latin typeface="Times New Roman" panose="02020603050405020304" pitchFamily="18" charset="0"/>
                <a:cs typeface="Times New Roman" panose="02020603050405020304" pitchFamily="18" charset="0"/>
              </a:rPr>
              <a:t>території</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Харківської</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області</a:t>
            </a:r>
            <a:r>
              <a:rPr lang="ru-RU" sz="1200" b="1" i="1" dirty="0" smtClean="0">
                <a:latin typeface="Times New Roman" panose="02020603050405020304" pitchFamily="18" charset="0"/>
                <a:cs typeface="Times New Roman" panose="02020603050405020304" pitchFamily="18" charset="0"/>
              </a:rPr>
              <a:t> та у м. </a:t>
            </a:r>
            <a:r>
              <a:rPr lang="ru-RU" sz="1200" b="1" i="1" dirty="0" err="1" smtClean="0">
                <a:latin typeface="Times New Roman" panose="02020603050405020304" pitchFamily="18" charset="0"/>
                <a:cs typeface="Times New Roman" panose="02020603050405020304" pitchFamily="18" charset="0"/>
              </a:rPr>
              <a:t>Щастя</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Луганської</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області</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нижче</a:t>
            </a:r>
            <a:r>
              <a:rPr lang="ru-RU" sz="1200" b="1" i="1" dirty="0" smtClean="0">
                <a:latin typeface="Times New Roman" panose="02020603050405020304" pitchFamily="18" charset="0"/>
                <a:cs typeface="Times New Roman" panose="02020603050405020304" pitchFamily="18" charset="0"/>
              </a:rPr>
              <a:t> скиду </a:t>
            </a:r>
            <a:r>
              <a:rPr lang="ru-RU" sz="1200" b="1" i="1" dirty="0" err="1" smtClean="0">
                <a:latin typeface="Times New Roman" panose="02020603050405020304" pitchFamily="18" charset="0"/>
                <a:cs typeface="Times New Roman" panose="02020603050405020304" pitchFamily="18" charset="0"/>
              </a:rPr>
              <a:t>стічних</a:t>
            </a:r>
            <a:r>
              <a:rPr lang="ru-RU" sz="1200" b="1" i="1" dirty="0" smtClean="0">
                <a:latin typeface="Times New Roman" panose="02020603050405020304" pitchFamily="18" charset="0"/>
                <a:cs typeface="Times New Roman" panose="02020603050405020304" pitchFamily="18" charset="0"/>
              </a:rPr>
              <a:t> вод </a:t>
            </a:r>
            <a:r>
              <a:rPr lang="ru-RU" sz="1200" b="1" i="1" dirty="0" err="1" smtClean="0">
                <a:latin typeface="Times New Roman" panose="02020603050405020304" pitchFamily="18" charset="0"/>
                <a:cs typeface="Times New Roman" panose="02020603050405020304" pitchFamily="18" charset="0"/>
              </a:rPr>
              <a:t>з</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очисних</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споруд</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виявлено</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більше</a:t>
            </a:r>
            <a:r>
              <a:rPr lang="ru-RU" sz="1200" b="1" i="1" dirty="0" smtClean="0">
                <a:latin typeface="Times New Roman" panose="02020603050405020304" pitchFamily="18" charset="0"/>
                <a:cs typeface="Times New Roman" panose="02020603050405020304" pitchFamily="18" charset="0"/>
              </a:rPr>
              <a:t> як у два рази </a:t>
            </a:r>
            <a:r>
              <a:rPr lang="ru-RU" sz="1200" b="1" i="1" dirty="0" err="1" smtClean="0">
                <a:latin typeface="Times New Roman" panose="02020603050405020304" pitchFamily="18" charset="0"/>
                <a:cs typeface="Times New Roman" panose="02020603050405020304" pitchFamily="18" charset="0"/>
              </a:rPr>
              <a:t>перевищення</a:t>
            </a:r>
            <a:r>
              <a:rPr lang="ru-RU" sz="1200" b="1" i="1" dirty="0" smtClean="0">
                <a:latin typeface="Times New Roman" panose="02020603050405020304" pitchFamily="18" charset="0"/>
                <a:cs typeface="Times New Roman" panose="02020603050405020304" pitchFamily="18" charset="0"/>
              </a:rPr>
              <a:t> по </a:t>
            </a:r>
            <a:r>
              <a:rPr lang="ru-RU" sz="1200" b="1" i="1" dirty="0" err="1" smtClean="0">
                <a:latin typeface="Times New Roman" panose="02020603050405020304" pitchFamily="18" charset="0"/>
                <a:cs typeface="Times New Roman" panose="02020603050405020304" pitchFamily="18" charset="0"/>
              </a:rPr>
              <a:t>мінералізації</a:t>
            </a:r>
            <a:r>
              <a:rPr lang="ru-RU" sz="1200" b="1" i="1" dirty="0" smtClean="0">
                <a:latin typeface="Times New Roman" panose="02020603050405020304" pitchFamily="18" charset="0"/>
                <a:cs typeface="Times New Roman" panose="02020603050405020304" pitchFamily="18" charset="0"/>
              </a:rPr>
              <a:t> у </a:t>
            </a:r>
            <a:r>
              <a:rPr lang="ru-RU" sz="1200" b="1" i="1" dirty="0" err="1" smtClean="0">
                <a:latin typeface="Times New Roman" panose="02020603050405020304" pitchFamily="18" charset="0"/>
                <a:cs typeface="Times New Roman" panose="02020603050405020304" pitchFamily="18" charset="0"/>
              </a:rPr>
              <a:t>пробі</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з</a:t>
            </a:r>
            <a:r>
              <a:rPr lang="ru-RU" sz="1200" b="1" i="1" dirty="0" smtClean="0">
                <a:latin typeface="Times New Roman" panose="02020603050405020304" pitchFamily="18" charset="0"/>
                <a:cs typeface="Times New Roman" panose="02020603050405020304" pitchFamily="18" charset="0"/>
              </a:rPr>
              <a:t> р. </a:t>
            </a:r>
            <a:r>
              <a:rPr lang="ru-RU" sz="1200" b="1" i="1" dirty="0" err="1" smtClean="0">
                <a:latin typeface="Times New Roman" panose="02020603050405020304" pitchFamily="18" charset="0"/>
                <a:cs typeface="Times New Roman" panose="02020603050405020304" pitchFamily="18" charset="0"/>
              </a:rPr>
              <a:t>Сіверський</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Донець</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що</a:t>
            </a:r>
            <a:r>
              <a:rPr lang="ru-RU" sz="1200" b="1" i="1" dirty="0" smtClean="0">
                <a:latin typeface="Times New Roman" panose="02020603050405020304" pitchFamily="18" charset="0"/>
                <a:cs typeface="Times New Roman" panose="02020603050405020304" pitchFamily="18" charset="0"/>
              </a:rPr>
              <a:t> у м. </a:t>
            </a:r>
            <a:r>
              <a:rPr lang="ru-RU" sz="1200" b="1" i="1" dirty="0" err="1" smtClean="0">
                <a:latin typeface="Times New Roman" panose="02020603050405020304" pitchFamily="18" charset="0"/>
                <a:cs typeface="Times New Roman" panose="02020603050405020304" pitchFamily="18" charset="0"/>
              </a:rPr>
              <a:t>Щастя</a:t>
            </a:r>
            <a:r>
              <a:rPr lang="ru-RU" sz="1200" b="1" i="1" dirty="0" smtClean="0">
                <a:latin typeface="Times New Roman" panose="02020603050405020304" pitchFamily="18" charset="0"/>
                <a:cs typeface="Times New Roman" panose="02020603050405020304" pitchFamily="18" charset="0"/>
              </a:rPr>
              <a:t>.</a:t>
            </a:r>
          </a:p>
          <a:p>
            <a:r>
              <a:rPr lang="ru-RU" sz="1200" b="1" i="1" dirty="0" err="1" smtClean="0">
                <a:latin typeface="Times New Roman" panose="02020603050405020304" pitchFamily="18" charset="0"/>
                <a:cs typeface="Times New Roman" panose="02020603050405020304" pitchFamily="18" charset="0"/>
              </a:rPr>
              <a:t>Результати</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дослідження</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ґрунтів</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свідчать</a:t>
            </a:r>
            <a:r>
              <a:rPr lang="ru-RU" sz="1200" b="1" i="1" dirty="0" smtClean="0">
                <a:latin typeface="Times New Roman" panose="02020603050405020304" pitchFamily="18" charset="0"/>
                <a:cs typeface="Times New Roman" panose="02020603050405020304" pitchFamily="18" charset="0"/>
              </a:rPr>
              <a:t> про </a:t>
            </a:r>
            <a:r>
              <a:rPr lang="ru-RU" sz="1200" b="1" i="1" dirty="0" err="1" smtClean="0">
                <a:latin typeface="Times New Roman" panose="02020603050405020304" pitchFamily="18" charset="0"/>
                <a:cs typeface="Times New Roman" panose="02020603050405020304" pitchFamily="18" charset="0"/>
              </a:rPr>
              <a:t>значний</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вміст</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важких</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металів</a:t>
            </a:r>
            <a:r>
              <a:rPr lang="ru-RU" sz="1200" b="1" i="1" dirty="0" smtClean="0">
                <a:latin typeface="Times New Roman" panose="02020603050405020304" pitchFamily="18" charset="0"/>
                <a:cs typeface="Times New Roman" panose="02020603050405020304" pitchFamily="18" charset="0"/>
              </a:rPr>
              <a:t> на </a:t>
            </a:r>
            <a:r>
              <a:rPr lang="ru-RU" sz="1200" b="1" i="1" dirty="0" err="1" smtClean="0">
                <a:latin typeface="Times New Roman" panose="02020603050405020304" pitchFamily="18" charset="0"/>
                <a:cs typeface="Times New Roman" panose="02020603050405020304" pitchFamily="18" charset="0"/>
              </a:rPr>
              <a:t>місці</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розривів</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снарядів</a:t>
            </a:r>
            <a:r>
              <a:rPr lang="ru-RU" sz="1200" b="1" i="1" dirty="0" smtClean="0">
                <a:latin typeface="Times New Roman" panose="02020603050405020304" pitchFamily="18" charset="0"/>
                <a:cs typeface="Times New Roman" panose="02020603050405020304" pitchFamily="18" charset="0"/>
              </a:rPr>
              <a:t>. Так, </a:t>
            </a:r>
            <a:r>
              <a:rPr lang="ru-RU" sz="1200" b="1" i="1" dirty="0" err="1" smtClean="0">
                <a:latin typeface="Times New Roman" panose="02020603050405020304" pitchFamily="18" charset="0"/>
                <a:cs typeface="Times New Roman" panose="02020603050405020304" pitchFamily="18" charset="0"/>
              </a:rPr>
              <a:t>концентрація</a:t>
            </a:r>
            <a:r>
              <a:rPr lang="ru-RU" sz="1200" b="1" i="1" dirty="0" smtClean="0">
                <a:latin typeface="Times New Roman" panose="02020603050405020304" pitchFamily="18" charset="0"/>
                <a:cs typeface="Times New Roman" panose="02020603050405020304" pitchFamily="18" charset="0"/>
              </a:rPr>
              <a:t> титану у </a:t>
            </a:r>
            <a:r>
              <a:rPr lang="ru-RU" sz="1200" b="1" i="1" dirty="0" err="1" smtClean="0">
                <a:latin typeface="Times New Roman" panose="02020603050405020304" pitchFamily="18" charset="0"/>
                <a:cs typeface="Times New Roman" panose="02020603050405020304" pitchFamily="18" charset="0"/>
              </a:rPr>
              <a:t>пробі</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ґрунту</a:t>
            </a:r>
            <a:r>
              <a:rPr lang="ru-RU" sz="1200" b="1" i="1" dirty="0" smtClean="0">
                <a:latin typeface="Times New Roman" panose="02020603050405020304" pitchFamily="18" charset="0"/>
                <a:cs typeface="Times New Roman" panose="02020603050405020304" pitchFamily="18" charset="0"/>
              </a:rPr>
              <a:t> на </a:t>
            </a:r>
            <a:r>
              <a:rPr lang="ru-RU" sz="1200" b="1" i="1" dirty="0" err="1" smtClean="0">
                <a:latin typeface="Times New Roman" panose="02020603050405020304" pitchFamily="18" charset="0"/>
                <a:cs typeface="Times New Roman" panose="02020603050405020304" pitchFamily="18" charset="0"/>
              </a:rPr>
              <a:t>місці</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розриву</a:t>
            </a:r>
            <a:r>
              <a:rPr lang="ru-RU" sz="1200" b="1" i="1" dirty="0" smtClean="0">
                <a:latin typeface="Times New Roman" panose="02020603050405020304" pitchFamily="18" charset="0"/>
                <a:cs typeface="Times New Roman" panose="02020603050405020304" pitchFamily="18" charset="0"/>
              </a:rPr>
              <a:t> снаряду на </a:t>
            </a:r>
            <a:r>
              <a:rPr lang="ru-RU" sz="1200" b="1" i="1" dirty="0" err="1" smtClean="0">
                <a:latin typeface="Times New Roman" panose="02020603050405020304" pitchFamily="18" charset="0"/>
                <a:cs typeface="Times New Roman" panose="02020603050405020304" pitchFamily="18" charset="0"/>
              </a:rPr>
              <a:t>території</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степового</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заповідника</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Крейдова</a:t>
            </a:r>
            <a:r>
              <a:rPr lang="ru-RU" sz="1200" b="1" i="1" dirty="0" smtClean="0">
                <a:latin typeface="Times New Roman" panose="02020603050405020304" pitchFamily="18" charset="0"/>
                <a:cs typeface="Times New Roman" panose="02020603050405020304" pitchFamily="18" charset="0"/>
              </a:rPr>
              <a:t> флора» у 150 </a:t>
            </a:r>
            <a:r>
              <a:rPr lang="ru-RU" sz="1200" b="1" i="1" dirty="0" err="1" smtClean="0">
                <a:latin typeface="Times New Roman" panose="02020603050405020304" pitchFamily="18" charset="0"/>
                <a:cs typeface="Times New Roman" panose="02020603050405020304" pitchFamily="18" charset="0"/>
              </a:rPr>
              <a:t>разів</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перевищує</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фонові</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концентрації</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цього</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металу</a:t>
            </a:r>
            <a:r>
              <a:rPr lang="ru-RU" sz="1200" b="1" i="1" dirty="0" smtClean="0">
                <a:latin typeface="Times New Roman" panose="02020603050405020304" pitchFamily="18" charset="0"/>
                <a:cs typeface="Times New Roman" panose="02020603050405020304" pitchFamily="18" charset="0"/>
              </a:rPr>
              <a:t>, — </a:t>
            </a:r>
            <a:r>
              <a:rPr lang="ru-RU" sz="1200" b="1" i="1" dirty="0" err="1" smtClean="0">
                <a:latin typeface="Times New Roman" panose="02020603050405020304" pitchFamily="18" charset="0"/>
                <a:cs typeface="Times New Roman" panose="02020603050405020304" pitchFamily="18" charset="0"/>
              </a:rPr>
              <a:t>зазначила</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еколог</a:t>
            </a:r>
            <a:r>
              <a:rPr lang="ru-RU" sz="1200" b="1" i="1" dirty="0" smtClean="0">
                <a:latin typeface="Times New Roman" panose="02020603050405020304" pitchFamily="18" charset="0"/>
                <a:cs typeface="Times New Roman" panose="02020603050405020304" pitchFamily="18" charset="0"/>
              </a:rPr>
              <a:t> ЕПЛ Алла </a:t>
            </a:r>
            <a:r>
              <a:rPr lang="ru-RU" sz="1200" b="1" i="1" dirty="0" err="1" smtClean="0">
                <a:latin typeface="Times New Roman" panose="02020603050405020304" pitchFamily="18" charset="0"/>
                <a:cs typeface="Times New Roman" panose="02020603050405020304" pitchFamily="18" charset="0"/>
              </a:rPr>
              <a:t>Войціховська</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Концентрація</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ванадію</a:t>
            </a:r>
            <a:r>
              <a:rPr lang="ru-RU" sz="1200" b="1" i="1" dirty="0" smtClean="0">
                <a:latin typeface="Times New Roman" panose="02020603050405020304" pitchFamily="18" charset="0"/>
                <a:cs typeface="Times New Roman" panose="02020603050405020304" pitchFamily="18" charset="0"/>
              </a:rPr>
              <a:t> у </a:t>
            </a:r>
            <a:r>
              <a:rPr lang="ru-RU" sz="1200" b="1" i="1" dirty="0" err="1" smtClean="0">
                <a:latin typeface="Times New Roman" panose="02020603050405020304" pitchFamily="18" charset="0"/>
                <a:cs typeface="Times New Roman" panose="02020603050405020304" pitchFamily="18" charset="0"/>
              </a:rPr>
              <a:t>цій</a:t>
            </a:r>
            <a:r>
              <a:rPr lang="ru-RU" sz="1200" b="1" i="1" dirty="0" smtClean="0">
                <a:latin typeface="Times New Roman" panose="02020603050405020304" pitchFamily="18" charset="0"/>
                <a:cs typeface="Times New Roman" panose="02020603050405020304" pitchFamily="18" charset="0"/>
              </a:rPr>
              <a:t> же </a:t>
            </a:r>
            <a:r>
              <a:rPr lang="ru-RU" sz="1200" b="1" i="1" dirty="0" err="1" smtClean="0">
                <a:latin typeface="Times New Roman" panose="02020603050405020304" pitchFamily="18" charset="0"/>
                <a:cs typeface="Times New Roman" panose="02020603050405020304" pitchFamily="18" charset="0"/>
              </a:rPr>
              <a:t>пробі</a:t>
            </a:r>
            <a:r>
              <a:rPr lang="ru-RU" sz="1200" b="1" i="1" dirty="0" smtClean="0">
                <a:latin typeface="Times New Roman" panose="02020603050405020304" pitchFamily="18" charset="0"/>
                <a:cs typeface="Times New Roman" panose="02020603050405020304" pitchFamily="18" charset="0"/>
              </a:rPr>
              <a:t> становить 100 мг/кг, для </a:t>
            </a:r>
            <a:r>
              <a:rPr lang="ru-RU" sz="1200" b="1" i="1" dirty="0" err="1" smtClean="0">
                <a:latin typeface="Times New Roman" panose="02020603050405020304" pitchFamily="18" charset="0"/>
                <a:cs typeface="Times New Roman" panose="02020603050405020304" pitchFamily="18" charset="0"/>
              </a:rPr>
              <a:t>порівняння</a:t>
            </a:r>
            <a:r>
              <a:rPr lang="ru-RU" sz="1200" b="1" i="1" dirty="0" smtClean="0">
                <a:latin typeface="Times New Roman" panose="02020603050405020304" pitchFamily="18" charset="0"/>
                <a:cs typeface="Times New Roman" panose="02020603050405020304" pitchFamily="18" charset="0"/>
              </a:rPr>
              <a:t> у </a:t>
            </a:r>
            <a:r>
              <a:rPr lang="ru-RU" sz="1200" b="1" i="1" dirty="0" err="1" smtClean="0">
                <a:latin typeface="Times New Roman" panose="02020603050405020304" pitchFamily="18" charset="0"/>
                <a:cs typeface="Times New Roman" panose="02020603050405020304" pitchFamily="18" charset="0"/>
              </a:rPr>
              <a:t>чистій</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пробі</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ванадій</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взагалі</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відсутній</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Виявлено</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також</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перевищення</a:t>
            </a:r>
            <a:r>
              <a:rPr lang="ru-RU" sz="1200" b="1" i="1" dirty="0" smtClean="0">
                <a:latin typeface="Times New Roman" panose="02020603050405020304" pitchFamily="18" charset="0"/>
                <a:cs typeface="Times New Roman" panose="02020603050405020304" pitchFamily="18" charset="0"/>
              </a:rPr>
              <a:t> по сульфатах у 2,3 рази, </a:t>
            </a:r>
            <a:r>
              <a:rPr lang="ru-RU" sz="1200" b="1" i="1" dirty="0" err="1" smtClean="0">
                <a:latin typeface="Times New Roman" panose="02020603050405020304" pitchFamily="18" charset="0"/>
                <a:cs typeface="Times New Roman" panose="02020603050405020304" pitchFamily="18" charset="0"/>
              </a:rPr>
              <a:t>рухомих</a:t>
            </a:r>
            <a:r>
              <a:rPr lang="ru-RU" sz="1200" b="1" i="1" dirty="0" smtClean="0">
                <a:latin typeface="Times New Roman" panose="02020603050405020304" pitchFamily="18" charset="0"/>
                <a:cs typeface="Times New Roman" panose="02020603050405020304" pitchFamily="18" charset="0"/>
              </a:rPr>
              <a:t> формах </a:t>
            </a:r>
            <a:r>
              <a:rPr lang="ru-RU" sz="1200" b="1" i="1" dirty="0" err="1" smtClean="0">
                <a:latin typeface="Times New Roman" panose="02020603050405020304" pitchFamily="18" charset="0"/>
                <a:cs typeface="Times New Roman" panose="02020603050405020304" pitchFamily="18" charset="0"/>
              </a:rPr>
              <a:t>важких</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металів</a:t>
            </a:r>
            <a:r>
              <a:rPr lang="ru-RU" sz="1200" b="1" i="1" dirty="0" smtClean="0">
                <a:latin typeface="Times New Roman" panose="02020603050405020304" pitchFamily="18" charset="0"/>
                <a:cs typeface="Times New Roman" panose="02020603050405020304" pitchFamily="18" charset="0"/>
              </a:rPr>
              <a:t>: </a:t>
            </a:r>
            <a:r>
              <a:rPr lang="ru-RU" sz="1200" b="1" i="1" dirty="0" err="1" smtClean="0">
                <a:latin typeface="Times New Roman" panose="02020603050405020304" pitchFamily="18" charset="0"/>
                <a:cs typeface="Times New Roman" panose="02020603050405020304" pitchFamily="18" charset="0"/>
              </a:rPr>
              <a:t>свинцю</a:t>
            </a:r>
            <a:r>
              <a:rPr lang="ru-RU" sz="1200" b="1" i="1" dirty="0" smtClean="0">
                <a:latin typeface="Times New Roman" panose="02020603050405020304" pitchFamily="18" charset="0"/>
                <a:cs typeface="Times New Roman" panose="02020603050405020304" pitchFamily="18" charset="0"/>
              </a:rPr>
              <a:t> – 1,3 рази, </a:t>
            </a:r>
            <a:r>
              <a:rPr lang="ru-RU" sz="1200" b="1" i="1" dirty="0" err="1" smtClean="0">
                <a:latin typeface="Times New Roman" panose="02020603050405020304" pitchFamily="18" charset="0"/>
                <a:cs typeface="Times New Roman" panose="02020603050405020304" pitchFamily="18" charset="0"/>
              </a:rPr>
              <a:t>кадмію</a:t>
            </a:r>
            <a:r>
              <a:rPr lang="ru-RU" sz="1200" b="1" i="1" dirty="0" smtClean="0">
                <a:latin typeface="Times New Roman" panose="02020603050405020304" pitchFamily="18" charset="0"/>
                <a:cs typeface="Times New Roman" panose="02020603050405020304" pitchFamily="18" charset="0"/>
              </a:rPr>
              <a:t> – 1,5 рази.</a:t>
            </a:r>
            <a:endParaRPr lang="ru-RU" sz="1200" b="1" i="1" dirty="0">
              <a:latin typeface="Times New Roman" panose="02020603050405020304" pitchFamily="18" charset="0"/>
              <a:cs typeface="Times New Roman" panose="02020603050405020304" pitchFamily="18" charset="0"/>
            </a:endParaRPr>
          </a:p>
        </p:txBody>
      </p:sp>
      <p:pic>
        <p:nvPicPr>
          <p:cNvPr id="9" name="Рисунок 8" descr="e65a894-10386248-734555189940322-1532721740573791160-n.jpg"/>
          <p:cNvPicPr>
            <a:picLocks noChangeAspect="1"/>
          </p:cNvPicPr>
          <p:nvPr/>
        </p:nvPicPr>
        <p:blipFill>
          <a:blip r:embed="rId4" cstate="print"/>
          <a:stretch>
            <a:fillRect/>
          </a:stretch>
        </p:blipFill>
        <p:spPr>
          <a:xfrm>
            <a:off x="179512" y="3212976"/>
            <a:ext cx="2439509" cy="1635447"/>
          </a:xfrm>
          <a:prstGeom prst="rect">
            <a:avLst/>
          </a:prstGeom>
          <a:ln>
            <a:noFill/>
          </a:ln>
          <a:effectLst>
            <a:softEdge rad="112500"/>
          </a:effectLst>
        </p:spPr>
      </p:pic>
      <p:pic>
        <p:nvPicPr>
          <p:cNvPr id="10" name="Рисунок 9" descr="i.jpg"/>
          <p:cNvPicPr>
            <a:picLocks noChangeAspect="1"/>
          </p:cNvPicPr>
          <p:nvPr/>
        </p:nvPicPr>
        <p:blipFill>
          <a:blip r:embed="rId5" cstate="print"/>
          <a:stretch>
            <a:fillRect/>
          </a:stretch>
        </p:blipFill>
        <p:spPr>
          <a:xfrm>
            <a:off x="251520" y="5013176"/>
            <a:ext cx="2543175" cy="1428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7946" y="297661"/>
            <a:ext cx="3294831" cy="89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971600" y="0"/>
            <a:ext cx="7772400" cy="980728"/>
          </a:xfrm>
        </p:spPr>
        <p:txBody>
          <a:bodyPr>
            <a:normAutofit/>
          </a:bodyPr>
          <a:lstStyle/>
          <a:p>
            <a:pPr algn="ctr"/>
            <a:r>
              <a:rPr lang="uk-UA" sz="2000" b="1" i="1" dirty="0" smtClean="0">
                <a:solidFill>
                  <a:srgbClr val="7030A0"/>
                </a:solidFill>
                <a:latin typeface="Arial Black" panose="020B0A04020102020204" pitchFamily="34" charset="0"/>
              </a:rPr>
              <a:t>Висновки</a:t>
            </a:r>
            <a:endParaRPr lang="ru-RU" sz="2000" b="1" i="1" dirty="0">
              <a:solidFill>
                <a:srgbClr val="7030A0"/>
              </a:solidFill>
              <a:latin typeface="Arial Black" panose="020B0A04020102020204" pitchFamily="34" charset="0"/>
            </a:endParaRPr>
          </a:p>
        </p:txBody>
      </p:sp>
      <p:sp>
        <p:nvSpPr>
          <p:cNvPr id="3" name="Содержимое 2"/>
          <p:cNvSpPr>
            <a:spLocks noGrp="1"/>
          </p:cNvSpPr>
          <p:nvPr>
            <p:ph sz="quarter" idx="1"/>
          </p:nvPr>
        </p:nvSpPr>
        <p:spPr>
          <a:xfrm>
            <a:off x="467544" y="836712"/>
            <a:ext cx="5747530" cy="4896544"/>
          </a:xfrm>
        </p:spPr>
        <p:txBody>
          <a:bodyPr>
            <a:noAutofit/>
          </a:bodyPr>
          <a:lstStyle/>
          <a:p>
            <a:pPr>
              <a:buNone/>
            </a:pPr>
            <a:r>
              <a:rPr lang="uk-UA" sz="1200" dirty="0" smtClean="0"/>
              <a:t> </a:t>
            </a:r>
          </a:p>
          <a:p>
            <a:pPr>
              <a:buNone/>
            </a:pPr>
            <a:r>
              <a:rPr lang="uk-UA" sz="1200" b="1" i="1" dirty="0" smtClean="0">
                <a:latin typeface="Times New Roman" pitchFamily="18" charset="0"/>
                <a:cs typeface="Times New Roman" pitchFamily="18" charset="0"/>
              </a:rPr>
              <a:t>Шкоди, що завдали ці війни, не злічити. Найтяжче те, що виправлення  тих  наслідків було покладено на нашу країну. Уявіть тільки: майже 2 століття поспіль наш народ змушений був тримати оборону перед ворогом та захищати долю не тільки своєї держави, а усього світу. І  йому це вдалося. </a:t>
            </a:r>
          </a:p>
          <a:p>
            <a:pPr>
              <a:buNone/>
            </a:pPr>
            <a:r>
              <a:rPr lang="uk-UA" sz="1200" b="1" i="1" dirty="0" smtClean="0">
                <a:latin typeface="Times New Roman" pitchFamily="18" charset="0"/>
                <a:cs typeface="Times New Roman" pitchFamily="18" charset="0"/>
              </a:rPr>
              <a:t>Завдяки старанням людей, що порахували своїм боргом захищати Батьківщину, світ був визволений від ворога, утвердилися принципи гуманізму та справедливості й, нарешті, запанував мир … Але це лише на півстоліття.</a:t>
            </a:r>
          </a:p>
          <a:p>
            <a:pPr>
              <a:buNone/>
            </a:pPr>
            <a:r>
              <a:rPr lang="uk-UA" sz="1200" b="1" i="1" dirty="0" smtClean="0">
                <a:latin typeface="Times New Roman" pitchFamily="18" charset="0"/>
                <a:cs typeface="Times New Roman" pitchFamily="18" charset="0"/>
              </a:rPr>
              <a:t>У мирний час нашому народові знову довелось відчути всі сторони війни…Українці змушені були знову взяти до рук зброю й стати на захист рідної землі. Вже майже рік точиться ця неоголошена війна, а кінця їй не видно, але за це борються наші вояки. Нам, мирним жителям, залишається тільки сподіватися, вірити у краще, в нашу перемогу. Гадаю, вона буде за нами, адже саме цей рік довів - Україна єдина, а, отже - непереможна!</a:t>
            </a:r>
          </a:p>
          <a:p>
            <a:pPr>
              <a:buNone/>
            </a:pPr>
            <a:r>
              <a:rPr lang="uk-UA" sz="1200" b="1" i="1" dirty="0">
                <a:latin typeface="Times New Roman" pitchFamily="18" charset="0"/>
                <a:cs typeface="Times New Roman" pitchFamily="18" charset="0"/>
              </a:rPr>
              <a:t>Про Велику Вітчизняну війну написано безліч книг, знято сотні фільмів та створено величезну кількість наукових робіт. Про неоголошену війну,що триває нині,теж зроблено чимало досліджень та написано  багато літературних творів. Але новизна моєї роботи в тому, що відтворено перебіг цих подій саме на території </a:t>
            </a:r>
            <a:r>
              <a:rPr lang="uk-UA" sz="1200" b="1" i="1" dirty="0" err="1">
                <a:latin typeface="Times New Roman" pitchFamily="18" charset="0"/>
                <a:cs typeface="Times New Roman" pitchFamily="18" charset="0"/>
              </a:rPr>
              <a:t>Пологівського</a:t>
            </a:r>
            <a:r>
              <a:rPr lang="uk-UA" sz="1200" b="1" i="1" dirty="0">
                <a:latin typeface="Times New Roman" pitchFamily="18" charset="0"/>
                <a:cs typeface="Times New Roman" pitchFamily="18" charset="0"/>
              </a:rPr>
              <a:t> району, показано хід розгортання обох воєн та їх наслідки у житті </a:t>
            </a:r>
            <a:r>
              <a:rPr lang="uk-UA" sz="1200" b="1" i="1" dirty="0" err="1">
                <a:latin typeface="Times New Roman" pitchFamily="18" charset="0"/>
                <a:cs typeface="Times New Roman" pitchFamily="18" charset="0"/>
              </a:rPr>
              <a:t>Пологівщини</a:t>
            </a:r>
            <a:r>
              <a:rPr lang="uk-UA" sz="1200" b="1" i="1" dirty="0">
                <a:latin typeface="Times New Roman" pitchFamily="18" charset="0"/>
                <a:cs typeface="Times New Roman" pitchFamily="18" charset="0"/>
              </a:rPr>
              <a:t>. У дослідженні розповідається про те, як вплинули ці трагедії на життя  </a:t>
            </a:r>
            <a:r>
              <a:rPr lang="uk-UA" sz="1200" b="1" i="1" dirty="0" err="1">
                <a:latin typeface="Times New Roman" pitchFamily="18" charset="0"/>
                <a:cs typeface="Times New Roman" pitchFamily="18" charset="0"/>
              </a:rPr>
              <a:t>пологівців</a:t>
            </a:r>
            <a:r>
              <a:rPr lang="uk-UA" sz="1200" b="1" i="1" dirty="0">
                <a:latin typeface="Times New Roman" pitchFamily="18" charset="0"/>
                <a:cs typeface="Times New Roman" pitchFamily="18" charset="0"/>
              </a:rPr>
              <a:t> та як звичайні мешканці протистояли цьому лиху, виявляючи всю силу й міць патріотичного духу.</a:t>
            </a:r>
            <a:endParaRPr lang="uk-UA" sz="1200" b="1" i="1" dirty="0" smtClean="0">
              <a:latin typeface="Times New Roman" pitchFamily="18" charset="0"/>
              <a:cs typeface="Times New Roman" pitchFamily="18" charset="0"/>
            </a:endParaRPr>
          </a:p>
          <a:p>
            <a:pPr>
              <a:buNone/>
            </a:pPr>
            <a:endParaRPr lang="uk-UA" sz="1200" dirty="0" smtClean="0"/>
          </a:p>
          <a:p>
            <a:pPr>
              <a:buNone/>
            </a:pPr>
            <a:endParaRPr lang="ru-RU" sz="1200" dirty="0"/>
          </a:p>
        </p:txBody>
      </p:sp>
      <p:pic>
        <p:nvPicPr>
          <p:cNvPr id="5" name="Рисунок 4" descr="velikaya-otechestvennaya-voyna-7.jpg"/>
          <p:cNvPicPr>
            <a:picLocks noChangeAspect="1"/>
          </p:cNvPicPr>
          <p:nvPr/>
        </p:nvPicPr>
        <p:blipFill>
          <a:blip r:embed="rId3" cstate="print"/>
          <a:stretch>
            <a:fillRect/>
          </a:stretch>
        </p:blipFill>
        <p:spPr>
          <a:xfrm>
            <a:off x="7130298" y="188640"/>
            <a:ext cx="1632415" cy="2016224"/>
          </a:xfrm>
          <a:prstGeom prst="rect">
            <a:avLst/>
          </a:prstGeom>
          <a:ln>
            <a:noFill/>
          </a:ln>
          <a:effectLst>
            <a:softEdge rad="112500"/>
          </a:effectLst>
        </p:spPr>
      </p:pic>
      <p:pic>
        <p:nvPicPr>
          <p:cNvPr id="6" name="Рисунок 5" descr="PkgA4wgGW3M.jpg"/>
          <p:cNvPicPr>
            <a:picLocks noChangeAspect="1"/>
          </p:cNvPicPr>
          <p:nvPr/>
        </p:nvPicPr>
        <p:blipFill>
          <a:blip r:embed="rId4" cstate="print"/>
          <a:stretch>
            <a:fillRect/>
          </a:stretch>
        </p:blipFill>
        <p:spPr>
          <a:xfrm>
            <a:off x="6635799" y="4006116"/>
            <a:ext cx="1680617" cy="2302205"/>
          </a:xfrm>
          <a:prstGeom prst="rect">
            <a:avLst/>
          </a:prstGeom>
          <a:ln>
            <a:noFill/>
          </a:ln>
          <a:effectLst>
            <a:softEdge rad="112500"/>
          </a:effectLst>
        </p:spPr>
      </p:pic>
      <p:pic>
        <p:nvPicPr>
          <p:cNvPr id="7" name="Рисунок 6" descr="CH8xkLIHVvk.jpg"/>
          <p:cNvPicPr>
            <a:picLocks noChangeAspect="1"/>
          </p:cNvPicPr>
          <p:nvPr/>
        </p:nvPicPr>
        <p:blipFill>
          <a:blip r:embed="rId5" cstate="print"/>
          <a:stretch>
            <a:fillRect/>
          </a:stretch>
        </p:blipFill>
        <p:spPr>
          <a:xfrm>
            <a:off x="6344892" y="2496331"/>
            <a:ext cx="1899515" cy="14246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000" b="1" i="1" dirty="0" smtClean="0">
                <a:solidFill>
                  <a:srgbClr val="7030A0"/>
                </a:solidFill>
                <a:latin typeface="Arial Black" panose="020B0A04020102020204" pitchFamily="34" charset="0"/>
              </a:rPr>
              <a:t>Використана література</a:t>
            </a:r>
            <a:endParaRPr lang="ru-RU" sz="2000" b="1" i="1" dirty="0">
              <a:solidFill>
                <a:srgbClr val="7030A0"/>
              </a:solidFill>
              <a:latin typeface="Arial Black" panose="020B0A04020102020204" pitchFamily="34" charset="0"/>
            </a:endParaRPr>
          </a:p>
        </p:txBody>
      </p:sp>
      <p:sp>
        <p:nvSpPr>
          <p:cNvPr id="3" name="Содержимое 2"/>
          <p:cNvSpPr>
            <a:spLocks noGrp="1"/>
          </p:cNvSpPr>
          <p:nvPr>
            <p:ph sz="quarter" idx="1"/>
          </p:nvPr>
        </p:nvSpPr>
        <p:spPr>
          <a:xfrm>
            <a:off x="914400" y="1447800"/>
            <a:ext cx="7772400" cy="3997424"/>
          </a:xfrm>
        </p:spPr>
        <p:txBody>
          <a:bodyPr>
            <a:normAutofit/>
          </a:bodyPr>
          <a:lstStyle/>
          <a:p>
            <a:pPr marL="514350" indent="-514350">
              <a:buAutoNum type="arabicParenR"/>
            </a:pPr>
            <a:r>
              <a:rPr lang="en-US" sz="2100" b="1" dirty="0" smtClean="0"/>
              <a:t>http://ua-referat.com/</a:t>
            </a:r>
            <a:endParaRPr lang="uk-UA" sz="2100" b="1" dirty="0" smtClean="0"/>
          </a:p>
          <a:p>
            <a:pPr marL="514350" indent="-514350">
              <a:buAutoNum type="arabicParenR"/>
            </a:pPr>
            <a:r>
              <a:rPr lang="uk-UA" sz="2100" b="1" dirty="0" smtClean="0"/>
              <a:t> </a:t>
            </a:r>
            <a:r>
              <a:rPr lang="en-US" sz="2100" b="1" dirty="0" smtClean="0"/>
              <a:t>http://refoteka.ru/</a:t>
            </a:r>
            <a:endParaRPr lang="uk-UA" sz="2100" b="1" dirty="0" smtClean="0"/>
          </a:p>
          <a:p>
            <a:pPr marL="514350" indent="-514350">
              <a:buAutoNum type="arabicParenR"/>
            </a:pPr>
            <a:r>
              <a:rPr lang="en-US" sz="2100" b="1" dirty="0" smtClean="0"/>
              <a:t>https://ru.wikipedia.org</a:t>
            </a:r>
            <a:endParaRPr lang="uk-UA" sz="2100" b="1" dirty="0" smtClean="0"/>
          </a:p>
          <a:p>
            <a:pPr marL="514350" indent="-514350">
              <a:buAutoNum type="arabicParenR"/>
            </a:pPr>
            <a:r>
              <a:rPr lang="en-US" sz="2100" b="1" dirty="0" smtClean="0"/>
              <a:t>https://yandex.ua/images</a:t>
            </a:r>
            <a:endParaRPr lang="uk-UA" sz="2100" b="1" dirty="0" smtClean="0"/>
          </a:p>
          <a:p>
            <a:pPr marL="514350" indent="-514350">
              <a:buAutoNum type="arabicParenR"/>
            </a:pPr>
            <a:r>
              <a:rPr lang="uk-UA" sz="2100" b="1" dirty="0" smtClean="0"/>
              <a:t> </a:t>
            </a:r>
            <a:r>
              <a:rPr lang="en-US" sz="2100" b="1" dirty="0" smtClean="0"/>
              <a:t>http://www.br.com.ua/</a:t>
            </a:r>
            <a:endParaRPr lang="uk-UA" sz="2100" b="1" dirty="0" smtClean="0"/>
          </a:p>
          <a:p>
            <a:pPr marL="514350" indent="-514350">
              <a:buAutoNum type="arabicParenR"/>
            </a:pPr>
            <a:r>
              <a:rPr lang="en-US" sz="2100" b="1" dirty="0" smtClean="0"/>
              <a:t>http://socportal.info/</a:t>
            </a:r>
            <a:r>
              <a:rPr lang="uk-UA" sz="2100" b="1" dirty="0" smtClean="0"/>
              <a:t> </a:t>
            </a:r>
          </a:p>
          <a:p>
            <a:pPr marL="514350" indent="-514350">
              <a:buAutoNum type="arabicParenR"/>
            </a:pPr>
            <a:r>
              <a:rPr lang="uk-UA" sz="1600" b="1" dirty="0"/>
              <a:t>Архів </a:t>
            </a:r>
            <a:r>
              <a:rPr lang="uk-UA" sz="1600" b="1" dirty="0" err="1"/>
              <a:t>Пологівського</a:t>
            </a:r>
            <a:r>
              <a:rPr lang="uk-UA" sz="1600" b="1" dirty="0"/>
              <a:t> краєзнавчого музею</a:t>
            </a:r>
          </a:p>
          <a:p>
            <a:pPr marL="514350" indent="-514350">
              <a:buAutoNum type="arabicParenR"/>
            </a:pPr>
            <a:r>
              <a:rPr lang="ru-RU" sz="1600" b="1" dirty="0"/>
              <a:t>Верига В. </a:t>
            </a:r>
            <a:r>
              <a:rPr lang="ru-RU" sz="1600" b="1" dirty="0" err="1"/>
              <a:t>Нариси</a:t>
            </a:r>
            <a:r>
              <a:rPr lang="ru-RU" sz="1600" b="1" dirty="0"/>
              <a:t> з </a:t>
            </a:r>
            <a:r>
              <a:rPr lang="ru-RU" sz="1600" b="1" dirty="0" err="1"/>
              <a:t>історії</a:t>
            </a:r>
            <a:r>
              <a:rPr lang="ru-RU" sz="1600" b="1" dirty="0"/>
              <a:t> </a:t>
            </a:r>
            <a:r>
              <a:rPr lang="ru-RU" sz="1600" b="1" dirty="0" err="1"/>
              <a:t>України</a:t>
            </a:r>
            <a:r>
              <a:rPr lang="ru-RU" sz="1600" b="1" dirty="0"/>
              <a:t> (</a:t>
            </a:r>
            <a:r>
              <a:rPr lang="ru-RU" sz="1600" b="1" dirty="0" err="1"/>
              <a:t>кінець</a:t>
            </a:r>
            <a:r>
              <a:rPr lang="ru-RU" sz="1600" b="1" dirty="0"/>
              <a:t> XVIII – початок XX ст.). – </a:t>
            </a:r>
            <a:r>
              <a:rPr lang="ru-RU" sz="1600" b="1" dirty="0" err="1"/>
              <a:t>Львів</a:t>
            </a:r>
            <a:r>
              <a:rPr lang="ru-RU" sz="1600" b="1" dirty="0"/>
              <a:t>, </a:t>
            </a:r>
            <a:r>
              <a:rPr lang="ru-RU" sz="1600" b="1" dirty="0" smtClean="0"/>
              <a:t>1996</a:t>
            </a:r>
          </a:p>
          <a:p>
            <a:pPr marL="514350" indent="-514350">
              <a:buAutoNum type="arabicParenR"/>
            </a:pPr>
            <a:r>
              <a:rPr lang="uk-UA" sz="1600" b="1" dirty="0" smtClean="0"/>
              <a:t>О.В.</a:t>
            </a:r>
            <a:r>
              <a:rPr lang="uk-UA" sz="1600" b="1" dirty="0" err="1" smtClean="0"/>
              <a:t>Чудновський</a:t>
            </a:r>
            <a:r>
              <a:rPr lang="uk-UA" sz="1600" b="1" dirty="0" smtClean="0"/>
              <a:t>. Історія </a:t>
            </a:r>
            <a:r>
              <a:rPr lang="uk-UA" sz="1600" b="1" dirty="0" err="1" smtClean="0"/>
              <a:t>Пологівського</a:t>
            </a:r>
            <a:r>
              <a:rPr lang="uk-UA" sz="1600" b="1" dirty="0" smtClean="0"/>
              <a:t> району (1771-2001рр</a:t>
            </a:r>
            <a:endParaRPr lang="uk-UA" sz="1600" b="1" dirty="0"/>
          </a:p>
          <a:p>
            <a:pPr marL="514350" indent="-514350">
              <a:buAutoNum type="arabicParenR"/>
            </a:pPr>
            <a:r>
              <a:rPr lang="uk-UA" sz="1600" b="1" dirty="0" smtClean="0"/>
              <a:t>Свідчення учасників бойових дій (</a:t>
            </a:r>
            <a:r>
              <a:rPr lang="uk-UA" sz="1600" b="1" dirty="0" err="1" smtClean="0"/>
              <a:t>Єфімєнка</a:t>
            </a:r>
            <a:r>
              <a:rPr lang="uk-UA" sz="1600" b="1" dirty="0" smtClean="0"/>
              <a:t> Д.В. та Москаленко В.А)</a:t>
            </a:r>
          </a:p>
          <a:p>
            <a:pPr marL="514350" indent="-514350">
              <a:buNone/>
            </a:pPr>
            <a:endParaRPr lang="ru-RU" b="1" dirty="0"/>
          </a:p>
        </p:txBody>
      </p:sp>
      <p:pic>
        <p:nvPicPr>
          <p:cNvPr id="4" name="Picture 2" descr="F:\фони, анимации\kartinki2_02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5373216"/>
            <a:ext cx="1322064" cy="964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7568" y="332656"/>
            <a:ext cx="6432640" cy="1692771"/>
          </a:xfrm>
          <a:prstGeom prst="rect">
            <a:avLst/>
          </a:prstGeom>
        </p:spPr>
        <p:txBody>
          <a:bodyPr wrap="square">
            <a:spAutoFit/>
          </a:bodyPr>
          <a:lstStyle/>
          <a:p>
            <a:pPr lvl="0" algn="ctr">
              <a:spcBef>
                <a:spcPct val="20000"/>
              </a:spcBef>
              <a:buClr>
                <a:prstClr val="black">
                  <a:shade val="95000"/>
                </a:prstClr>
              </a:buClr>
              <a:buSzPct val="65000"/>
            </a:pP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Мета </a:t>
            </a:r>
            <a:r>
              <a:rPr kumimoji="0" lang="ru-RU" sz="2000" b="1" i="0" u="none" strike="noStrike" kern="0" cap="none" spc="0" normalizeH="0" baseline="0" noProof="0" dirty="0" err="1"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роботи</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a:t>
            </a:r>
          </a:p>
          <a:p>
            <a:pPr marL="171450" lvl="0" indent="-171450">
              <a:spcBef>
                <a:spcPct val="20000"/>
              </a:spcBef>
              <a:buClr>
                <a:prstClr val="black">
                  <a:shade val="95000"/>
                </a:prstClr>
              </a:buClr>
              <a:buSzPct val="65000"/>
              <a:buFont typeface="Wingdings" panose="05000000000000000000" pitchFamily="2" charset="2"/>
              <a:buChar char="q"/>
            </a:pPr>
            <a:r>
              <a:rPr kumimoji="0" lang="ru-RU" sz="1200" b="1" i="0" u="none" strike="noStrike" kern="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Arial"/>
                <a:ea typeface="+mj-ea"/>
                <a:cs typeface="+mj-cs"/>
              </a:rPr>
              <a:t> </a:t>
            </a:r>
            <a:r>
              <a:rPr kumimoji="0" lang="ru-RU" sz="1200" b="1" i="0" u="none" strike="noStrike" kern="0" cap="none" spc="0" normalizeH="0" baseline="0" noProof="0" dirty="0" smtClean="0">
                <a:ln w="6350">
                  <a:noFill/>
                </a:ln>
                <a:solidFill>
                  <a:srgbClr val="7030A0"/>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про</a:t>
            </a:r>
            <a:r>
              <a:rPr kumimoji="0" lang="uk-UA" sz="1200" b="1" i="0" u="none" strike="noStrike" kern="0" cap="none" spc="0" normalizeH="0" baseline="0" noProof="0" dirty="0" smtClean="0">
                <a:ln w="6350">
                  <a:noFill/>
                </a:ln>
                <a:solidFill>
                  <a:srgbClr val="7030A0"/>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rPr>
              <a:t>аналізувати причини та передумови</a:t>
            </a:r>
            <a:r>
              <a:rPr lang="ru-RU" sz="1200" b="1" dirty="0" smtClean="0">
                <a:solidFill>
                  <a:srgbClr val="7030A0"/>
                </a:solidFill>
                <a:latin typeface="Times New Roman" panose="02020603050405020304" pitchFamily="18" charset="0"/>
                <a:cs typeface="Times New Roman" panose="02020603050405020304" pitchFamily="18" charset="0"/>
              </a:rPr>
              <a:t>  </a:t>
            </a:r>
            <a:r>
              <a:rPr lang="ru-RU" sz="1200" b="1" dirty="0" err="1" smtClean="0">
                <a:solidFill>
                  <a:srgbClr val="7030A0"/>
                </a:solidFill>
                <a:latin typeface="Times New Roman" panose="02020603050405020304" pitchFamily="18" charset="0"/>
                <a:cs typeface="Times New Roman" panose="02020603050405020304" pitchFamily="18" charset="0"/>
              </a:rPr>
              <a:t>Великої</a:t>
            </a:r>
            <a:r>
              <a:rPr lang="ru-RU" sz="1200" b="1" dirty="0" smtClean="0">
                <a:solidFill>
                  <a:srgbClr val="7030A0"/>
                </a:solidFill>
                <a:latin typeface="Times New Roman" panose="02020603050405020304" pitchFamily="18" charset="0"/>
                <a:cs typeface="Times New Roman" panose="02020603050405020304" pitchFamily="18" charset="0"/>
              </a:rPr>
              <a:t> </a:t>
            </a:r>
            <a:r>
              <a:rPr lang="ru-RU" sz="1200" b="1" dirty="0" err="1" smtClean="0">
                <a:solidFill>
                  <a:srgbClr val="7030A0"/>
                </a:solidFill>
                <a:latin typeface="Times New Roman" panose="02020603050405020304" pitchFamily="18" charset="0"/>
                <a:cs typeface="Times New Roman" panose="02020603050405020304" pitchFamily="18" charset="0"/>
              </a:rPr>
              <a:t>Вітчизнчної</a:t>
            </a:r>
            <a:r>
              <a:rPr lang="ru-RU" sz="1200" b="1" dirty="0" smtClean="0">
                <a:solidFill>
                  <a:srgbClr val="7030A0"/>
                </a:solidFill>
                <a:latin typeface="Times New Roman" panose="02020603050405020304" pitchFamily="18" charset="0"/>
                <a:cs typeface="Times New Roman" panose="02020603050405020304" pitchFamily="18" charset="0"/>
              </a:rPr>
              <a:t> </a:t>
            </a:r>
            <a:r>
              <a:rPr lang="ru-RU" sz="1200" b="1" dirty="0" err="1" smtClean="0">
                <a:solidFill>
                  <a:srgbClr val="7030A0"/>
                </a:solidFill>
                <a:latin typeface="Times New Roman" panose="02020603050405020304" pitchFamily="18" charset="0"/>
                <a:cs typeface="Times New Roman" panose="02020603050405020304" pitchFamily="18" charset="0"/>
              </a:rPr>
              <a:t>війни</a:t>
            </a:r>
            <a:r>
              <a:rPr lang="ru-RU" sz="1200" b="1" dirty="0" smtClean="0">
                <a:solidFill>
                  <a:srgbClr val="7030A0"/>
                </a:solidFill>
                <a:latin typeface="Times New Roman" panose="02020603050405020304" pitchFamily="18" charset="0"/>
                <a:cs typeface="Times New Roman" panose="02020603050405020304" pitchFamily="18" charset="0"/>
              </a:rPr>
              <a:t> та </a:t>
            </a:r>
            <a:r>
              <a:rPr lang="ru-RU" sz="1200" b="1" dirty="0" err="1" smtClean="0">
                <a:solidFill>
                  <a:srgbClr val="7030A0"/>
                </a:solidFill>
                <a:latin typeface="Times New Roman" panose="02020603050405020304" pitchFamily="18" charset="0"/>
                <a:cs typeface="Times New Roman" panose="02020603050405020304" pitchFamily="18" charset="0"/>
              </a:rPr>
              <a:t>війни</a:t>
            </a:r>
            <a:r>
              <a:rPr lang="ru-RU" sz="1200" b="1" dirty="0" smtClean="0">
                <a:solidFill>
                  <a:srgbClr val="7030A0"/>
                </a:solidFill>
                <a:latin typeface="Times New Roman" panose="02020603050405020304" pitchFamily="18" charset="0"/>
                <a:cs typeface="Times New Roman" panose="02020603050405020304" pitchFamily="18" charset="0"/>
              </a:rPr>
              <a:t> на </a:t>
            </a:r>
            <a:r>
              <a:rPr lang="ru-RU" sz="1200" b="1" dirty="0" err="1" smtClean="0">
                <a:solidFill>
                  <a:srgbClr val="7030A0"/>
                </a:solidFill>
                <a:latin typeface="Times New Roman" panose="02020603050405020304" pitchFamily="18" charset="0"/>
                <a:cs typeface="Times New Roman" panose="02020603050405020304" pitchFamily="18" charset="0"/>
              </a:rPr>
              <a:t>на</a:t>
            </a:r>
            <a:r>
              <a:rPr lang="ru-RU" sz="1200" b="1" dirty="0" smtClean="0">
                <a:solidFill>
                  <a:srgbClr val="7030A0"/>
                </a:solidFill>
                <a:latin typeface="Times New Roman" panose="02020603050405020304" pitchFamily="18" charset="0"/>
                <a:cs typeface="Times New Roman" panose="02020603050405020304" pitchFamily="18" charset="0"/>
              </a:rPr>
              <a:t> </a:t>
            </a:r>
            <a:r>
              <a:rPr lang="ru-RU" sz="1200" b="1" dirty="0" err="1" smtClean="0">
                <a:solidFill>
                  <a:srgbClr val="7030A0"/>
                </a:solidFill>
                <a:latin typeface="Times New Roman" panose="02020603050405020304" pitchFamily="18" charset="0"/>
                <a:cs typeface="Times New Roman" panose="02020603050405020304" pitchFamily="18" charset="0"/>
              </a:rPr>
              <a:t>Сході</a:t>
            </a:r>
            <a:r>
              <a:rPr lang="ru-RU" sz="1200" b="1" dirty="0" smtClean="0">
                <a:solidFill>
                  <a:srgbClr val="7030A0"/>
                </a:solidFill>
                <a:latin typeface="Times New Roman" panose="02020603050405020304" pitchFamily="18" charset="0"/>
                <a:cs typeface="Times New Roman" panose="02020603050405020304" pitchFamily="18" charset="0"/>
              </a:rPr>
              <a:t> </a:t>
            </a:r>
            <a:r>
              <a:rPr lang="ru-RU" sz="1200" b="1" dirty="0" err="1" smtClean="0">
                <a:solidFill>
                  <a:srgbClr val="7030A0"/>
                </a:solidFill>
                <a:latin typeface="Times New Roman" panose="02020603050405020304" pitchFamily="18" charset="0"/>
                <a:cs typeface="Times New Roman" panose="02020603050405020304" pitchFamily="18" charset="0"/>
              </a:rPr>
              <a:t>України</a:t>
            </a:r>
            <a:r>
              <a:rPr lang="ru-RU" sz="1200" b="1" dirty="0" smtClean="0">
                <a:solidFill>
                  <a:srgbClr val="7030A0"/>
                </a:solidFill>
                <a:latin typeface="Times New Roman" panose="02020603050405020304" pitchFamily="18" charset="0"/>
                <a:cs typeface="Times New Roman" panose="02020603050405020304" pitchFamily="18" charset="0"/>
              </a:rPr>
              <a:t> 2014 року;</a:t>
            </a:r>
            <a:endParaRPr lang="ru-RU" sz="1200" b="1" dirty="0">
              <a:solidFill>
                <a:srgbClr val="7030A0"/>
              </a:solidFill>
              <a:latin typeface="Times New Roman"/>
            </a:endParaRPr>
          </a:p>
          <a:p>
            <a:pPr marL="171450" lvl="0" indent="-171450">
              <a:spcBef>
                <a:spcPct val="20000"/>
              </a:spcBef>
              <a:buClr>
                <a:prstClr val="black">
                  <a:shade val="95000"/>
                </a:prstClr>
              </a:buClr>
              <a:buSzPct val="65000"/>
              <a:buFont typeface="Wingdings" panose="05000000000000000000" pitchFamily="2" charset="2"/>
              <a:buChar char="q"/>
            </a:pPr>
            <a:r>
              <a:rPr lang="ru-RU" sz="1200" b="1" dirty="0" err="1" smtClean="0">
                <a:solidFill>
                  <a:srgbClr val="7030A0"/>
                </a:solidFill>
                <a:latin typeface="Times New Roman"/>
              </a:rPr>
              <a:t>співставлення</a:t>
            </a:r>
            <a:r>
              <a:rPr lang="ru-RU" sz="1200" b="1" dirty="0" smtClean="0">
                <a:solidFill>
                  <a:srgbClr val="7030A0"/>
                </a:solidFill>
                <a:latin typeface="Times New Roman"/>
              </a:rPr>
              <a:t> </a:t>
            </a:r>
            <a:r>
              <a:rPr lang="ru-RU" sz="1200" b="1" dirty="0" err="1">
                <a:solidFill>
                  <a:srgbClr val="7030A0"/>
                </a:solidFill>
                <a:latin typeface="Times New Roman"/>
              </a:rPr>
              <a:t>подій</a:t>
            </a:r>
            <a:r>
              <a:rPr lang="ru-RU" sz="1200" b="1" dirty="0">
                <a:solidFill>
                  <a:srgbClr val="7030A0"/>
                </a:solidFill>
                <a:latin typeface="Times New Roman"/>
              </a:rPr>
              <a:t>, </a:t>
            </a:r>
            <a:r>
              <a:rPr lang="ru-RU" sz="1200" b="1" dirty="0" err="1">
                <a:solidFill>
                  <a:srgbClr val="7030A0"/>
                </a:solidFill>
                <a:latin typeface="Times New Roman"/>
              </a:rPr>
              <a:t>які</a:t>
            </a:r>
            <a:r>
              <a:rPr lang="ru-RU" sz="1200" b="1" dirty="0">
                <a:solidFill>
                  <a:srgbClr val="7030A0"/>
                </a:solidFill>
                <a:latin typeface="Times New Roman"/>
              </a:rPr>
              <a:t> </a:t>
            </a:r>
            <a:r>
              <a:rPr lang="ru-RU" sz="1200" b="1" dirty="0" err="1">
                <a:solidFill>
                  <a:srgbClr val="7030A0"/>
                </a:solidFill>
                <a:latin typeface="Times New Roman"/>
              </a:rPr>
              <a:t>відбувалися</a:t>
            </a:r>
            <a:r>
              <a:rPr lang="ru-RU" sz="1200" b="1" dirty="0">
                <a:solidFill>
                  <a:srgbClr val="7030A0"/>
                </a:solidFill>
                <a:latin typeface="Times New Roman"/>
              </a:rPr>
              <a:t>  </a:t>
            </a:r>
            <a:r>
              <a:rPr lang="ru-RU" sz="1200" b="1" dirty="0" smtClean="0">
                <a:solidFill>
                  <a:srgbClr val="7030A0"/>
                </a:solidFill>
                <a:latin typeface="Times New Roman"/>
              </a:rPr>
              <a:t> в 1941 – 1945 роках та 2014 – 2015рр на </a:t>
            </a:r>
            <a:r>
              <a:rPr lang="ru-RU" sz="1200" b="1" dirty="0" err="1" smtClean="0">
                <a:solidFill>
                  <a:srgbClr val="7030A0"/>
                </a:solidFill>
                <a:latin typeface="Times New Roman"/>
              </a:rPr>
              <a:t>Україні</a:t>
            </a:r>
            <a:r>
              <a:rPr lang="ru-RU" sz="1200" b="1" dirty="0" smtClean="0">
                <a:solidFill>
                  <a:srgbClr val="7030A0"/>
                </a:solidFill>
                <a:latin typeface="Times New Roman"/>
              </a:rPr>
              <a:t>; </a:t>
            </a:r>
          </a:p>
          <a:p>
            <a:pPr marL="171450" lvl="0" indent="-171450">
              <a:spcBef>
                <a:spcPct val="20000"/>
              </a:spcBef>
              <a:buClr>
                <a:prstClr val="black">
                  <a:shade val="95000"/>
                </a:prstClr>
              </a:buClr>
              <a:buSzPct val="65000"/>
              <a:buFont typeface="Wingdings" panose="05000000000000000000" pitchFamily="2" charset="2"/>
              <a:buChar char="q"/>
            </a:pPr>
            <a:r>
              <a:rPr lang="ru-RU" sz="1200" b="1" dirty="0" err="1" smtClean="0">
                <a:solidFill>
                  <a:srgbClr val="7030A0"/>
                </a:solidFill>
                <a:latin typeface="Times New Roman"/>
              </a:rPr>
              <a:t>наведення</a:t>
            </a:r>
            <a:r>
              <a:rPr lang="ru-RU" sz="1200" b="1" dirty="0" smtClean="0">
                <a:solidFill>
                  <a:srgbClr val="7030A0"/>
                </a:solidFill>
                <a:latin typeface="Times New Roman"/>
              </a:rPr>
              <a:t> </a:t>
            </a:r>
            <a:r>
              <a:rPr lang="ru-RU" sz="1200" b="1" dirty="0" err="1">
                <a:solidFill>
                  <a:srgbClr val="7030A0"/>
                </a:solidFill>
                <a:latin typeface="Times New Roman"/>
              </a:rPr>
              <a:t>власної</a:t>
            </a:r>
            <a:r>
              <a:rPr lang="ru-RU" sz="1200" b="1" dirty="0">
                <a:solidFill>
                  <a:srgbClr val="7030A0"/>
                </a:solidFill>
                <a:latin typeface="Times New Roman"/>
              </a:rPr>
              <a:t> </a:t>
            </a:r>
            <a:r>
              <a:rPr lang="ru-RU" sz="1200" b="1" dirty="0" err="1" smtClean="0">
                <a:solidFill>
                  <a:srgbClr val="7030A0"/>
                </a:solidFill>
                <a:latin typeface="Times New Roman"/>
              </a:rPr>
              <a:t>оцінки</a:t>
            </a:r>
            <a:r>
              <a:rPr lang="ru-RU" sz="1200" b="1" dirty="0">
                <a:solidFill>
                  <a:srgbClr val="7030A0"/>
                </a:solidFill>
                <a:latin typeface="Times New Roman"/>
              </a:rPr>
              <a:t>;</a:t>
            </a:r>
            <a:r>
              <a:rPr lang="ru-RU" sz="1200" b="1" dirty="0" smtClean="0">
                <a:solidFill>
                  <a:srgbClr val="7030A0"/>
                </a:solidFill>
                <a:latin typeface="Times New Roman"/>
              </a:rPr>
              <a:t> </a:t>
            </a:r>
          </a:p>
          <a:p>
            <a:pPr marL="171450" lvl="0" indent="-171450">
              <a:spcBef>
                <a:spcPct val="20000"/>
              </a:spcBef>
              <a:buClr>
                <a:prstClr val="black">
                  <a:shade val="95000"/>
                </a:prstClr>
              </a:buClr>
              <a:buSzPct val="65000"/>
              <a:buFont typeface="Wingdings" panose="05000000000000000000" pitchFamily="2" charset="2"/>
              <a:buChar char="q"/>
            </a:pPr>
            <a:r>
              <a:rPr kumimoji="0" lang="uk-UA" sz="1200" b="1" i="0" u="none" strike="noStrike" kern="0" cap="none" spc="0" normalizeH="0" noProof="0" dirty="0" smtClean="0">
                <a:ln>
                  <a:noFill/>
                </a:ln>
                <a:solidFill>
                  <a:srgbClr val="7030A0"/>
                </a:solidFill>
                <a:effectLst/>
                <a:uLnTx/>
                <a:uFillTx/>
                <a:latin typeface="Times New Roman"/>
              </a:rPr>
              <a:t> </a:t>
            </a:r>
            <a:r>
              <a:rPr kumimoji="0" lang="uk-UA" sz="1200" b="1" i="0" u="none" strike="noStrike" kern="0" cap="none" spc="0" normalizeH="0" noProof="0" dirty="0" err="1" smtClean="0">
                <a:ln>
                  <a:noFill/>
                </a:ln>
                <a:solidFill>
                  <a:srgbClr val="7030A0"/>
                </a:solidFill>
                <a:effectLst/>
                <a:uLnTx/>
                <a:uFillTx/>
                <a:latin typeface="Times New Roman"/>
              </a:rPr>
              <a:t>Пологівщина</a:t>
            </a:r>
            <a:r>
              <a:rPr kumimoji="0" lang="uk-UA" sz="1200" b="1" i="0" u="none" strike="noStrike" kern="0" cap="none" spc="0" normalizeH="0" noProof="0" dirty="0" smtClean="0">
                <a:ln>
                  <a:noFill/>
                </a:ln>
                <a:solidFill>
                  <a:srgbClr val="7030A0"/>
                </a:solidFill>
                <a:effectLst/>
                <a:uLnTx/>
                <a:uFillTx/>
                <a:latin typeface="Times New Roman"/>
              </a:rPr>
              <a:t> на захисті Батьківщини;</a:t>
            </a:r>
          </a:p>
          <a:p>
            <a:pPr marL="171450" lvl="0" indent="-171450">
              <a:spcBef>
                <a:spcPct val="20000"/>
              </a:spcBef>
              <a:buClr>
                <a:prstClr val="black">
                  <a:shade val="95000"/>
                </a:prstClr>
              </a:buClr>
              <a:buSzPct val="65000"/>
              <a:buFont typeface="Wingdings" panose="05000000000000000000" pitchFamily="2" charset="2"/>
              <a:buChar char="q"/>
            </a:pPr>
            <a:r>
              <a:rPr lang="uk-UA" sz="1200" b="1" kern="0" dirty="0">
                <a:solidFill>
                  <a:srgbClr val="7030A0"/>
                </a:solidFill>
                <a:latin typeface="Times New Roman"/>
              </a:rPr>
              <a:t>с</a:t>
            </a:r>
            <a:r>
              <a:rPr lang="uk-UA" sz="1200" b="1" kern="0" baseline="0" dirty="0" smtClean="0">
                <a:solidFill>
                  <a:srgbClr val="7030A0"/>
                </a:solidFill>
                <a:latin typeface="Times New Roman"/>
              </a:rPr>
              <a:t>истематизувати і дослідити наявні історичні джерела.</a:t>
            </a:r>
            <a:endParaRPr kumimoji="0" lang="ru-RU" sz="1200" b="1" i="0" u="none" strike="noStrike" kern="0" cap="none" spc="0" normalizeH="0" baseline="0" noProof="0" dirty="0" smtClean="0">
              <a:ln>
                <a:noFill/>
              </a:ln>
              <a:solidFill>
                <a:srgbClr val="7030A0"/>
              </a:solidFill>
              <a:effectLst/>
              <a:uLnTx/>
              <a:uFillTx/>
            </a:endParaRPr>
          </a:p>
        </p:txBody>
      </p:sp>
      <p:sp>
        <p:nvSpPr>
          <p:cNvPr id="5" name="Прямоугольник 4"/>
          <p:cNvSpPr/>
          <p:nvPr/>
        </p:nvSpPr>
        <p:spPr>
          <a:xfrm>
            <a:off x="539552" y="2060849"/>
            <a:ext cx="4004982" cy="255454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err="1"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Задачі</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 </a:t>
            </a:r>
            <a:r>
              <a:rPr kumimoji="0" lang="ru-RU" sz="2000" b="1" i="0" u="none" strike="noStrike" kern="0" cap="none" spc="0" normalizeH="0" baseline="0" noProof="0" dirty="0" err="1"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дослідження</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a:t>
            </a:r>
          </a:p>
          <a:p>
            <a:pPr lvl="0"/>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1 Провести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архівні</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smtClean="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дослідження</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a:t>
            </a:r>
          </a:p>
          <a:p>
            <a:pPr lvl="0"/>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2.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Зібрати</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та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проаналізувати</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свідчення</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з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даної</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smtClean="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теми;</a:t>
            </a:r>
            <a:endPar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endParaRPr>
          </a:p>
          <a:p>
            <a:pPr lvl="0"/>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3.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Висвітлення</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невідомих</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фактів</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та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формування</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власних</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висновків</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щодо</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участі</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мешканців</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м.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Поліг</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у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Великій</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Вітчизняній</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війні</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та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війні</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яка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йде</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на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с</a:t>
            </a:r>
            <a:r>
              <a:rPr lang="ru-RU" sz="1200" b="1" kern="0" dirty="0" err="1" smtClean="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ході</a:t>
            </a:r>
            <a:r>
              <a:rPr lang="ru-RU" sz="1200" b="1" kern="0" dirty="0" smtClean="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 </a:t>
            </a:r>
            <a:r>
              <a:rPr lang="ru-RU" sz="1200" b="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Україні</a:t>
            </a:r>
            <a:r>
              <a:rPr lang="ru-RU" sz="1200" b="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ea typeface="+mj-ea"/>
                <a:cs typeface="Times New Roman" panose="02020603050405020304"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Arial"/>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800" b="1" i="0" u="none" strike="noStrike" kern="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Arial"/>
              <a:ea typeface="+mj-ea"/>
              <a:cs typeface="+mj-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w="6350">
                  <a:noFill/>
                </a:ln>
                <a:solidFill>
                  <a:srgbClr val="FF0000"/>
                </a:solidFill>
                <a:effectLst>
                  <a:outerShdw blurRad="114300" dist="101600" dir="2700000" algn="tl" rotWithShape="0">
                    <a:srgbClr val="000000">
                      <a:alpha val="40000"/>
                    </a:srgbClr>
                  </a:outerShdw>
                </a:effectLst>
                <a:uLnTx/>
                <a:uFillTx/>
                <a:latin typeface="Arial"/>
                <a:ea typeface="+mj-ea"/>
                <a:cs typeface="+mj-cs"/>
              </a:rPr>
              <a:t> </a:t>
            </a:r>
            <a:endParaRPr kumimoji="0" lang="ru-RU" sz="2800" b="0" i="0" u="none" strike="noStrike" kern="0" cap="none" spc="0" normalizeH="0" baseline="0" noProof="0" dirty="0" smtClean="0">
              <a:ln>
                <a:noFill/>
              </a:ln>
              <a:solidFill>
                <a:sysClr val="windowText" lastClr="000000"/>
              </a:solidFill>
              <a:effectLst/>
              <a:uLnTx/>
              <a:uFillTx/>
            </a:endParaRPr>
          </a:p>
        </p:txBody>
      </p:sp>
      <p:sp>
        <p:nvSpPr>
          <p:cNvPr id="7" name="Прямоугольник 6"/>
          <p:cNvSpPr/>
          <p:nvPr/>
        </p:nvSpPr>
        <p:spPr>
          <a:xfrm>
            <a:off x="568152" y="3989736"/>
            <a:ext cx="3427784"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err="1"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Методи</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 </a:t>
            </a:r>
            <a:r>
              <a:rPr kumimoji="0" lang="ru-RU" sz="2000" b="1" i="0" u="none" strike="noStrike" kern="0" cap="none" spc="0" normalizeH="0" baseline="0" noProof="0" dirty="0" err="1"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дослідження</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a:t>
            </a:r>
            <a:b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br>
            <a:endParaRPr kumimoji="0" lang="ru-RU" sz="2000" b="0" i="0" u="none" strike="noStrike" kern="0" cap="none" spc="0" normalizeH="0" baseline="0" noProof="0" dirty="0" smtClean="0">
              <a:ln>
                <a:noFill/>
              </a:ln>
              <a:solidFill>
                <a:srgbClr val="0070C0"/>
              </a:solidFill>
              <a:effectLst/>
              <a:uLnTx/>
              <a:uFillTx/>
            </a:endParaRPr>
          </a:p>
        </p:txBody>
      </p:sp>
      <p:sp>
        <p:nvSpPr>
          <p:cNvPr id="8" name="Прямоугольник 7"/>
          <p:cNvSpPr/>
          <p:nvPr/>
        </p:nvSpPr>
        <p:spPr>
          <a:xfrm>
            <a:off x="621904" y="4466789"/>
            <a:ext cx="4464496" cy="1163395"/>
          </a:xfrm>
          <a:prstGeom prst="rect">
            <a:avLst/>
          </a:prstGeom>
        </p:spPr>
        <p:txBody>
          <a:bodyPr wrap="square" numCol="1">
            <a:spAutoFit/>
          </a:bodyPr>
          <a:lstStyle/>
          <a:p>
            <a:pPr marL="171450" lvl="0" indent="-171450" algn="just">
              <a:spcBef>
                <a:spcPct val="20000"/>
              </a:spcBef>
              <a:buClr>
                <a:prstClr val="black">
                  <a:shade val="95000"/>
                </a:prstClr>
              </a:buClr>
              <a:buSzPct val="65000"/>
              <a:buFont typeface="Wingdings" panose="05000000000000000000" pitchFamily="2" charset="2"/>
              <a:buChar char="Ø"/>
            </a:pPr>
            <a:r>
              <a:rPr lang="ru-RU" sz="1200" dirty="0" smtClean="0">
                <a:solidFill>
                  <a:prstClr val="black"/>
                </a:solidFill>
                <a:latin typeface="Times New Roman"/>
              </a:rPr>
              <a:t> </a:t>
            </a:r>
            <a:r>
              <a:rPr lang="ru-RU" sz="1200" b="1" dirty="0" err="1" smtClean="0">
                <a:solidFill>
                  <a:srgbClr val="7030A0"/>
                </a:solidFill>
                <a:latin typeface="Times New Roman"/>
              </a:rPr>
              <a:t>описовий</a:t>
            </a:r>
            <a:r>
              <a:rPr lang="ru-RU" sz="1200" b="1" dirty="0" smtClean="0">
                <a:solidFill>
                  <a:srgbClr val="7030A0"/>
                </a:solidFill>
                <a:latin typeface="Times New Roman"/>
              </a:rPr>
              <a:t>;  </a:t>
            </a:r>
          </a:p>
          <a:p>
            <a:pPr marL="171450" lvl="0" indent="-171450" algn="just">
              <a:spcBef>
                <a:spcPct val="20000"/>
              </a:spcBef>
              <a:buClr>
                <a:prstClr val="black">
                  <a:shade val="95000"/>
                </a:prstClr>
              </a:buClr>
              <a:buSzPct val="65000"/>
              <a:buFont typeface="Wingdings" panose="05000000000000000000" pitchFamily="2" charset="2"/>
              <a:buChar char="Ø"/>
            </a:pPr>
            <a:r>
              <a:rPr lang="ru-RU" sz="1200" b="1" dirty="0" smtClean="0">
                <a:solidFill>
                  <a:srgbClr val="7030A0"/>
                </a:solidFill>
                <a:latin typeface="Times New Roman"/>
              </a:rPr>
              <a:t>  </a:t>
            </a:r>
            <a:r>
              <a:rPr lang="ru-RU" sz="1200" b="1" dirty="0" err="1">
                <a:solidFill>
                  <a:srgbClr val="7030A0"/>
                </a:solidFill>
                <a:latin typeface="Times New Roman"/>
              </a:rPr>
              <a:t>порівняльно</a:t>
            </a:r>
            <a:r>
              <a:rPr lang="ru-RU" sz="1200" b="1" dirty="0">
                <a:solidFill>
                  <a:srgbClr val="7030A0"/>
                </a:solidFill>
                <a:latin typeface="Times New Roman"/>
              </a:rPr>
              <a:t> – </a:t>
            </a:r>
            <a:r>
              <a:rPr lang="ru-RU" sz="1200" b="1" dirty="0" err="1">
                <a:solidFill>
                  <a:srgbClr val="7030A0"/>
                </a:solidFill>
                <a:latin typeface="Times New Roman"/>
              </a:rPr>
              <a:t>історичний</a:t>
            </a:r>
            <a:r>
              <a:rPr lang="ru-RU" sz="1200" b="1" dirty="0">
                <a:solidFill>
                  <a:srgbClr val="7030A0"/>
                </a:solidFill>
                <a:latin typeface="Times New Roman"/>
              </a:rPr>
              <a:t>;</a:t>
            </a:r>
          </a:p>
          <a:p>
            <a:pPr marL="171450" lvl="0" indent="-171450" algn="just">
              <a:spcBef>
                <a:spcPct val="20000"/>
              </a:spcBef>
              <a:buClr>
                <a:prstClr val="black">
                  <a:shade val="95000"/>
                </a:prstClr>
              </a:buClr>
              <a:buSzPct val="65000"/>
              <a:buFont typeface="Wingdings" panose="05000000000000000000" pitchFamily="2" charset="2"/>
              <a:buChar char="Ø"/>
            </a:pPr>
            <a:r>
              <a:rPr lang="ru-RU" sz="1200" b="1" dirty="0" smtClean="0">
                <a:solidFill>
                  <a:srgbClr val="7030A0"/>
                </a:solidFill>
                <a:latin typeface="Times New Roman"/>
              </a:rPr>
              <a:t>  </a:t>
            </a:r>
            <a:r>
              <a:rPr lang="ru-RU" sz="1200" b="1" dirty="0" err="1">
                <a:solidFill>
                  <a:srgbClr val="7030A0"/>
                </a:solidFill>
                <a:latin typeface="Times New Roman"/>
              </a:rPr>
              <a:t>практичний</a:t>
            </a:r>
            <a:r>
              <a:rPr lang="ru-RU" sz="1200" b="1" dirty="0" smtClean="0">
                <a:solidFill>
                  <a:srgbClr val="7030A0"/>
                </a:solidFill>
                <a:latin typeface="Times New Roman"/>
              </a:rPr>
              <a:t>; </a:t>
            </a:r>
          </a:p>
          <a:p>
            <a:pPr marL="171450" lvl="0" indent="-171450" algn="just">
              <a:spcBef>
                <a:spcPct val="20000"/>
              </a:spcBef>
              <a:buClr>
                <a:prstClr val="black">
                  <a:shade val="95000"/>
                </a:prstClr>
              </a:buClr>
              <a:buSzPct val="65000"/>
              <a:buFont typeface="Wingdings" panose="05000000000000000000" pitchFamily="2" charset="2"/>
              <a:buChar char="Ø"/>
            </a:pPr>
            <a:r>
              <a:rPr lang="ru-RU" sz="1200" b="1" dirty="0" smtClean="0">
                <a:solidFill>
                  <a:srgbClr val="7030A0"/>
                </a:solidFill>
                <a:latin typeface="Times New Roman"/>
              </a:rPr>
              <a:t>  </a:t>
            </a:r>
            <a:r>
              <a:rPr lang="ru-RU" sz="1200" b="1" dirty="0" err="1">
                <a:solidFill>
                  <a:srgbClr val="7030A0"/>
                </a:solidFill>
                <a:latin typeface="Times New Roman"/>
              </a:rPr>
              <a:t>історико</a:t>
            </a:r>
            <a:r>
              <a:rPr lang="ru-RU" sz="1200" b="1" dirty="0">
                <a:solidFill>
                  <a:srgbClr val="7030A0"/>
                </a:solidFill>
                <a:latin typeface="Times New Roman"/>
              </a:rPr>
              <a:t> – </a:t>
            </a:r>
            <a:r>
              <a:rPr lang="ru-RU" sz="1200" b="1" dirty="0" err="1">
                <a:solidFill>
                  <a:srgbClr val="7030A0"/>
                </a:solidFill>
                <a:latin typeface="Times New Roman"/>
              </a:rPr>
              <a:t>системний</a:t>
            </a:r>
            <a:r>
              <a:rPr lang="ru-RU" sz="1200" b="1" dirty="0">
                <a:solidFill>
                  <a:srgbClr val="7030A0"/>
                </a:solidFill>
                <a:latin typeface="Times New Roman"/>
              </a:rPr>
              <a:t>;</a:t>
            </a:r>
          </a:p>
          <a:p>
            <a:pPr marL="171450" lvl="0" indent="-171450" algn="just">
              <a:spcBef>
                <a:spcPct val="20000"/>
              </a:spcBef>
              <a:buClr>
                <a:prstClr val="black">
                  <a:shade val="95000"/>
                </a:prstClr>
              </a:buClr>
              <a:buSzPct val="65000"/>
              <a:buFont typeface="Wingdings" panose="05000000000000000000" pitchFamily="2" charset="2"/>
              <a:buChar char="Ø"/>
            </a:pPr>
            <a:r>
              <a:rPr lang="ru-RU" sz="1200" b="1" dirty="0" smtClean="0">
                <a:solidFill>
                  <a:srgbClr val="7030A0"/>
                </a:solidFill>
                <a:latin typeface="Times New Roman"/>
              </a:rPr>
              <a:t> </a:t>
            </a:r>
            <a:r>
              <a:rPr lang="ru-RU" sz="1200" b="1" dirty="0" err="1">
                <a:solidFill>
                  <a:srgbClr val="7030A0"/>
                </a:solidFill>
                <a:latin typeface="Times New Roman"/>
              </a:rPr>
              <a:t>частково-пошуковий</a:t>
            </a:r>
            <a:r>
              <a:rPr lang="ru-RU" sz="1200" b="1" dirty="0">
                <a:solidFill>
                  <a:srgbClr val="7030A0"/>
                </a:solidFill>
                <a:latin typeface="Times New Roman"/>
              </a:rPr>
              <a: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102" y="529468"/>
            <a:ext cx="1261921" cy="1158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4691976" y="1700808"/>
            <a:ext cx="3696448"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err="1"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Практичне</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 </a:t>
            </a:r>
            <a:r>
              <a:rPr kumimoji="0" lang="ru-RU" sz="2000" b="1" i="0" u="none" strike="noStrike" kern="0" cap="none" spc="0" normalizeH="0" baseline="0" noProof="0" dirty="0" err="1"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значення</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a:t>
            </a:r>
            <a:r>
              <a:rPr kumimoji="0" lang="ru-RU" sz="28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 </a:t>
            </a:r>
            <a:r>
              <a:rPr lang="ru-RU" sz="1200" b="1" dirty="0" err="1">
                <a:solidFill>
                  <a:srgbClr val="7030A0"/>
                </a:solidFill>
                <a:latin typeface="Times New Roman"/>
              </a:rPr>
              <a:t>можна</a:t>
            </a:r>
            <a:r>
              <a:rPr lang="ru-RU" sz="1200" b="1" dirty="0">
                <a:solidFill>
                  <a:srgbClr val="7030A0"/>
                </a:solidFill>
                <a:latin typeface="Times New Roman"/>
              </a:rPr>
              <a:t> </a:t>
            </a:r>
            <a:r>
              <a:rPr lang="ru-RU" sz="1200" b="1" dirty="0" err="1">
                <a:solidFill>
                  <a:srgbClr val="7030A0"/>
                </a:solidFill>
                <a:latin typeface="Times New Roman"/>
              </a:rPr>
              <a:t>використовувати</a:t>
            </a:r>
            <a:r>
              <a:rPr lang="ru-RU" sz="1200" b="1" dirty="0">
                <a:solidFill>
                  <a:srgbClr val="7030A0"/>
                </a:solidFill>
                <a:latin typeface="Times New Roman"/>
              </a:rPr>
              <a:t> на уроках </a:t>
            </a:r>
            <a:r>
              <a:rPr lang="ru-RU" sz="1200" b="1" dirty="0" err="1">
                <a:solidFill>
                  <a:srgbClr val="7030A0"/>
                </a:solidFill>
                <a:latin typeface="Times New Roman"/>
              </a:rPr>
              <a:t>історії</a:t>
            </a:r>
            <a:r>
              <a:rPr lang="ru-RU" sz="1200" b="1" dirty="0">
                <a:solidFill>
                  <a:srgbClr val="7030A0"/>
                </a:solidFill>
                <a:latin typeface="Times New Roman"/>
              </a:rPr>
              <a:t> </a:t>
            </a:r>
            <a:r>
              <a:rPr lang="ru-RU" sz="1200" b="1" dirty="0" err="1">
                <a:solidFill>
                  <a:srgbClr val="7030A0"/>
                </a:solidFill>
                <a:latin typeface="Times New Roman"/>
              </a:rPr>
              <a:t>України</a:t>
            </a:r>
            <a:r>
              <a:rPr lang="ru-RU" sz="1200" b="1" dirty="0">
                <a:solidFill>
                  <a:srgbClr val="7030A0"/>
                </a:solidFill>
                <a:latin typeface="Times New Roman"/>
              </a:rPr>
              <a:t> та </a:t>
            </a:r>
            <a:r>
              <a:rPr lang="ru-RU" sz="1200" b="1" dirty="0" err="1">
                <a:solidFill>
                  <a:srgbClr val="7030A0"/>
                </a:solidFill>
                <a:latin typeface="Times New Roman"/>
              </a:rPr>
              <a:t>української</a:t>
            </a:r>
            <a:r>
              <a:rPr lang="ru-RU" sz="1200" b="1" dirty="0">
                <a:solidFill>
                  <a:srgbClr val="7030A0"/>
                </a:solidFill>
                <a:latin typeface="Times New Roman"/>
              </a:rPr>
              <a:t> </a:t>
            </a:r>
            <a:r>
              <a:rPr lang="ru-RU" sz="1200" b="1" dirty="0" err="1">
                <a:solidFill>
                  <a:srgbClr val="7030A0"/>
                </a:solidFill>
                <a:latin typeface="Times New Roman"/>
              </a:rPr>
              <a:t>літератури</a:t>
            </a:r>
            <a:endParaRPr lang="ru-RU" sz="1200" b="1" dirty="0">
              <a:solidFill>
                <a:srgbClr val="7030A0"/>
              </a:solidFill>
              <a:latin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ru-RU" sz="2800" b="0" i="0" u="none" strike="noStrike" kern="0" cap="none" spc="0" normalizeH="0" baseline="0" noProof="0" dirty="0" smtClean="0">
              <a:ln>
                <a:noFill/>
              </a:ln>
              <a:solidFill>
                <a:sysClr val="windowText" lastClr="000000"/>
              </a:solidFill>
              <a:effectLst/>
              <a:uLnTx/>
              <a:uFillTx/>
            </a:endParaRPr>
          </a:p>
        </p:txBody>
      </p:sp>
      <p:sp>
        <p:nvSpPr>
          <p:cNvPr id="11" name="Прямоугольник 10"/>
          <p:cNvSpPr/>
          <p:nvPr/>
        </p:nvSpPr>
        <p:spPr>
          <a:xfrm>
            <a:off x="4544534" y="4293096"/>
            <a:ext cx="3987906" cy="1077218"/>
          </a:xfrm>
          <a:prstGeom prst="rect">
            <a:avLst/>
          </a:prstGeom>
        </p:spPr>
        <p:txBody>
          <a:bodyPr wrap="square">
            <a:spAutoFit/>
          </a:bodyPr>
          <a:lstStyle/>
          <a:p>
            <a:pPr marL="137160" lvl="0">
              <a:spcBef>
                <a:spcPct val="20000"/>
              </a:spcBef>
              <a:buClr>
                <a:prstClr val="black">
                  <a:shade val="95000"/>
                </a:prstClr>
              </a:buClr>
              <a:buSzPct val="65000"/>
            </a:pPr>
            <a:r>
              <a:rPr kumimoji="0" lang="ru-RU" sz="2000" b="1" i="0" u="none" strike="noStrike" kern="0" cap="none" spc="0" normalizeH="0" baseline="0" noProof="0" dirty="0" err="1"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Наукова</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 </a:t>
            </a:r>
            <a:r>
              <a:rPr kumimoji="0" lang="ru-RU" sz="2000" b="1" i="1"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новизна</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 </a:t>
            </a:r>
            <a:r>
              <a:rPr kumimoji="0" lang="ru-RU" sz="2000" b="1" i="0" u="none" strike="noStrike" kern="0" cap="none" spc="0" normalizeH="0" baseline="0" noProof="0" dirty="0" err="1"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роботи</a:t>
            </a:r>
            <a:r>
              <a:rPr kumimoji="0" lang="ru-RU" sz="20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a:t>
            </a:r>
            <a:r>
              <a:rPr kumimoji="0" lang="ru-RU" sz="2800" b="1" i="0" u="none" strike="noStrike" kern="0" cap="none" spc="0" normalizeH="0" baseline="0" noProof="0" dirty="0" smtClean="0">
                <a:ln w="6350">
                  <a:noFill/>
                </a:ln>
                <a:solidFill>
                  <a:srgbClr val="0070C0"/>
                </a:solidFill>
                <a:effectLst>
                  <a:outerShdw blurRad="114300" dist="101600" dir="2700000" algn="tl" rotWithShape="0">
                    <a:srgbClr val="000000">
                      <a:alpha val="40000"/>
                    </a:srgbClr>
                  </a:outerShdw>
                </a:effectLst>
                <a:uLnTx/>
                <a:uFillTx/>
                <a:latin typeface="Arial"/>
                <a:ea typeface="+mj-ea"/>
                <a:cs typeface="+mj-cs"/>
              </a:rPr>
              <a:t> </a:t>
            </a:r>
            <a:r>
              <a:rPr lang="ru-RU" sz="1200" b="1" dirty="0" err="1">
                <a:solidFill>
                  <a:srgbClr val="7030A0"/>
                </a:solidFill>
                <a:latin typeface="Times New Roman"/>
              </a:rPr>
              <a:t>зроблено</a:t>
            </a:r>
            <a:r>
              <a:rPr lang="ru-RU" sz="1200" b="1" dirty="0">
                <a:solidFill>
                  <a:srgbClr val="7030A0"/>
                </a:solidFill>
                <a:latin typeface="Times New Roman"/>
              </a:rPr>
              <a:t> </a:t>
            </a:r>
            <a:r>
              <a:rPr lang="ru-RU" sz="1200" b="1" dirty="0" err="1">
                <a:solidFill>
                  <a:srgbClr val="7030A0"/>
                </a:solidFill>
                <a:latin typeface="Times New Roman"/>
              </a:rPr>
              <a:t>спробу</a:t>
            </a:r>
            <a:r>
              <a:rPr lang="ru-RU" sz="1200" b="1" dirty="0">
                <a:solidFill>
                  <a:srgbClr val="7030A0"/>
                </a:solidFill>
                <a:latin typeface="Times New Roman"/>
              </a:rPr>
              <a:t> комплексного </a:t>
            </a:r>
            <a:r>
              <a:rPr lang="ru-RU" sz="1200" b="1" dirty="0" err="1" smtClean="0">
                <a:solidFill>
                  <a:srgbClr val="7030A0"/>
                </a:solidFill>
                <a:latin typeface="Times New Roman"/>
              </a:rPr>
              <a:t>дослідження</a:t>
            </a:r>
            <a:r>
              <a:rPr lang="ru-RU" sz="1200" b="1" dirty="0" smtClean="0">
                <a:solidFill>
                  <a:srgbClr val="7030A0"/>
                </a:solidFill>
                <a:latin typeface="Times New Roman"/>
              </a:rPr>
              <a:t> та </a:t>
            </a:r>
            <a:r>
              <a:rPr lang="ru-RU" sz="1200" b="1" dirty="0" err="1" smtClean="0">
                <a:solidFill>
                  <a:srgbClr val="7030A0"/>
                </a:solidFill>
                <a:latin typeface="Times New Roman"/>
              </a:rPr>
              <a:t>порівняння</a:t>
            </a:r>
            <a:r>
              <a:rPr lang="ru-RU" sz="1200" b="1" dirty="0" smtClean="0">
                <a:solidFill>
                  <a:srgbClr val="7030A0"/>
                </a:solidFill>
                <a:latin typeface="Times New Roman"/>
              </a:rPr>
              <a:t> </a:t>
            </a:r>
            <a:r>
              <a:rPr lang="ru-RU" sz="1200" b="1" dirty="0" err="1" smtClean="0">
                <a:solidFill>
                  <a:srgbClr val="7030A0"/>
                </a:solidFill>
                <a:latin typeface="Times New Roman"/>
              </a:rPr>
              <a:t>двох</a:t>
            </a:r>
            <a:r>
              <a:rPr lang="ru-RU" sz="1200" b="1" dirty="0" smtClean="0">
                <a:solidFill>
                  <a:srgbClr val="7030A0"/>
                </a:solidFill>
                <a:latin typeface="Times New Roman"/>
              </a:rPr>
              <a:t> </a:t>
            </a:r>
            <a:r>
              <a:rPr lang="ru-RU" sz="1200" b="1" dirty="0" err="1" smtClean="0">
                <a:solidFill>
                  <a:srgbClr val="7030A0"/>
                </a:solidFill>
                <a:latin typeface="Times New Roman"/>
              </a:rPr>
              <a:t>воєн</a:t>
            </a:r>
            <a:r>
              <a:rPr lang="ru-RU" sz="1200" b="1" dirty="0" smtClean="0">
                <a:solidFill>
                  <a:srgbClr val="7030A0"/>
                </a:solidFill>
                <a:latin typeface="Times New Roman"/>
              </a:rPr>
              <a:t>, </a:t>
            </a:r>
            <a:r>
              <a:rPr lang="ru-RU" sz="1200" b="1" dirty="0" err="1" smtClean="0">
                <a:solidFill>
                  <a:srgbClr val="7030A0"/>
                </a:solidFill>
                <a:latin typeface="Times New Roman"/>
              </a:rPr>
              <a:t>стосовно</a:t>
            </a:r>
            <a:r>
              <a:rPr lang="ru-RU" sz="1200" b="1" dirty="0" smtClean="0">
                <a:solidFill>
                  <a:srgbClr val="7030A0"/>
                </a:solidFill>
                <a:latin typeface="Times New Roman"/>
              </a:rPr>
              <a:t> </a:t>
            </a:r>
            <a:r>
              <a:rPr lang="ru-RU" sz="1200" b="1" dirty="0" err="1" smtClean="0">
                <a:solidFill>
                  <a:srgbClr val="7030A0"/>
                </a:solidFill>
                <a:latin typeface="Times New Roman"/>
              </a:rPr>
              <a:t>України</a:t>
            </a:r>
            <a:r>
              <a:rPr lang="ru-RU" sz="1200" b="1" dirty="0">
                <a:solidFill>
                  <a:srgbClr val="7030A0"/>
                </a:solidFill>
                <a:latin typeface="Times New Roman"/>
              </a:rPr>
              <a:t> </a:t>
            </a:r>
            <a:r>
              <a:rPr lang="ru-RU" sz="1200" b="1" dirty="0" smtClean="0">
                <a:solidFill>
                  <a:srgbClr val="7030A0"/>
                </a:solidFill>
                <a:latin typeface="Times New Roman"/>
              </a:rPr>
              <a:t>та </a:t>
            </a:r>
            <a:r>
              <a:rPr lang="ru-RU" sz="1200" b="1" dirty="0" err="1" smtClean="0">
                <a:solidFill>
                  <a:srgbClr val="7030A0"/>
                </a:solidFill>
                <a:latin typeface="Times New Roman"/>
              </a:rPr>
              <a:t>Пологівського</a:t>
            </a:r>
            <a:r>
              <a:rPr lang="ru-RU" sz="1200" b="1" dirty="0" smtClean="0">
                <a:solidFill>
                  <a:srgbClr val="7030A0"/>
                </a:solidFill>
                <a:latin typeface="Times New Roman"/>
              </a:rPr>
              <a:t> краю.</a:t>
            </a:r>
            <a:endParaRPr kumimoji="0" lang="ru-RU" sz="2800" b="1" i="0" u="none" strike="noStrike" kern="0" cap="none" spc="0" normalizeH="0" baseline="0" noProof="0" dirty="0" smtClean="0">
              <a:ln>
                <a:noFill/>
              </a:ln>
              <a:solidFill>
                <a:srgbClr val="7030A0"/>
              </a:solidFill>
              <a:effectLst/>
              <a:uLnTx/>
              <a:uFillTx/>
            </a:endParaRPr>
          </a:p>
        </p:txBody>
      </p:sp>
      <p:sp>
        <p:nvSpPr>
          <p:cNvPr id="12" name="Прямоугольник 11"/>
          <p:cNvSpPr/>
          <p:nvPr/>
        </p:nvSpPr>
        <p:spPr>
          <a:xfrm>
            <a:off x="304220" y="5805264"/>
            <a:ext cx="8302016" cy="1261884"/>
          </a:xfrm>
          <a:prstGeom prst="rect">
            <a:avLst/>
          </a:prstGeom>
        </p:spPr>
        <p:txBody>
          <a:bodyPr wrap="none">
            <a:spAutoFit/>
          </a:bodyPr>
          <a:lstStyle/>
          <a:p>
            <a:r>
              <a:rPr kumimoji="0" lang="ru-RU" sz="2000" b="1" i="0" u="none" strike="noStrike" kern="0" cap="none" spc="0" normalizeH="0" baseline="0" noProof="0" dirty="0" err="1" smtClean="0">
                <a:ln w="6350">
                  <a:noFill/>
                </a:ln>
                <a:solidFill>
                  <a:srgbClr val="0070C0"/>
                </a:solidFill>
                <a:effectLst>
                  <a:outerShdw blurRad="38100" dist="38100" dir="2700000" algn="tl">
                    <a:srgbClr val="000000">
                      <a:alpha val="43137"/>
                    </a:srgbClr>
                  </a:outerShdw>
                </a:effectLst>
                <a:uLnTx/>
                <a:uFillTx/>
                <a:latin typeface="Arial"/>
                <a:ea typeface="+mj-ea"/>
                <a:cs typeface="+mj-cs"/>
              </a:rPr>
              <a:t>Гіпотеза</a:t>
            </a:r>
            <a:r>
              <a:rPr kumimoji="0" lang="ru-RU" sz="2000" b="1" i="0" u="none" strike="noStrike" kern="0" cap="none" spc="0" normalizeH="0" baseline="0" noProof="0" dirty="0" smtClean="0">
                <a:ln w="6350">
                  <a:noFill/>
                </a:ln>
                <a:solidFill>
                  <a:srgbClr val="0070C0"/>
                </a:solidFill>
                <a:effectLst>
                  <a:outerShdw blurRad="38100" dist="38100" dir="2700000" algn="tl">
                    <a:srgbClr val="000000">
                      <a:alpha val="43137"/>
                    </a:srgbClr>
                  </a:outerShdw>
                </a:effectLst>
                <a:uLnTx/>
                <a:uFillTx/>
                <a:latin typeface="Arial"/>
                <a:ea typeface="+mj-ea"/>
                <a:cs typeface="+mj-cs"/>
              </a:rPr>
              <a:t> </a:t>
            </a:r>
            <a:r>
              <a:rPr kumimoji="0" lang="ru-RU" sz="2000" b="1" i="0" u="none" strike="noStrike" kern="0" cap="none" spc="0" normalizeH="0" baseline="0" noProof="0" dirty="0" err="1" smtClean="0">
                <a:ln w="6350">
                  <a:noFill/>
                </a:ln>
                <a:solidFill>
                  <a:srgbClr val="0070C0"/>
                </a:solidFill>
                <a:effectLst>
                  <a:outerShdw blurRad="38100" dist="38100" dir="2700000" algn="tl">
                    <a:srgbClr val="000000">
                      <a:alpha val="43137"/>
                    </a:srgbClr>
                  </a:outerShdw>
                </a:effectLst>
                <a:uLnTx/>
                <a:uFillTx/>
                <a:latin typeface="Arial"/>
                <a:ea typeface="+mj-ea"/>
                <a:cs typeface="+mj-cs"/>
              </a:rPr>
              <a:t>роботи</a:t>
            </a:r>
            <a:r>
              <a:rPr kumimoji="0" lang="ru-RU" sz="2000" b="1" i="0" u="none" strike="noStrike" kern="0" cap="none" spc="0" normalizeH="0" baseline="0" noProof="0" dirty="0" smtClean="0">
                <a:ln w="6350">
                  <a:noFill/>
                </a:ln>
                <a:solidFill>
                  <a:srgbClr val="0070C0"/>
                </a:solidFill>
                <a:effectLst>
                  <a:outerShdw blurRad="38100" dist="38100" dir="2700000" algn="tl">
                    <a:srgbClr val="000000">
                      <a:alpha val="43137"/>
                    </a:srgbClr>
                  </a:outerShdw>
                </a:effectLst>
                <a:uLnTx/>
                <a:uFillTx/>
                <a:latin typeface="Arial"/>
                <a:ea typeface="+mj-ea"/>
                <a:cs typeface="+mj-cs"/>
              </a:rPr>
              <a:t>: </a:t>
            </a:r>
            <a:r>
              <a:rPr lang="ru-RU" sz="1200" b="1" dirty="0" err="1">
                <a:solidFill>
                  <a:srgbClr val="7030A0"/>
                </a:solidFill>
                <a:latin typeface="Times New Roman" panose="02020603050405020304" pitchFamily="18" charset="0"/>
                <a:cs typeface="Times New Roman" panose="02020603050405020304" pitchFamily="18" charset="0"/>
              </a:rPr>
              <a:t>дані</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дослідження</a:t>
            </a:r>
            <a:r>
              <a:rPr lang="ru-RU" sz="1200" b="1" dirty="0">
                <a:solidFill>
                  <a:srgbClr val="7030A0"/>
                </a:solidFill>
                <a:latin typeface="Times New Roman" panose="02020603050405020304" pitchFamily="18" charset="0"/>
                <a:cs typeface="Times New Roman" panose="02020603050405020304" pitchFamily="18" charset="0"/>
              </a:rPr>
              <a:t> теми </a:t>
            </a:r>
            <a:r>
              <a:rPr lang="ru-RU" sz="1200" b="1" dirty="0" err="1">
                <a:solidFill>
                  <a:srgbClr val="7030A0"/>
                </a:solidFill>
                <a:latin typeface="Times New Roman" panose="02020603050405020304" pitchFamily="18" charset="0"/>
                <a:cs typeface="Times New Roman" panose="02020603050405020304" pitchFamily="18" charset="0"/>
              </a:rPr>
              <a:t>дають</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змогу</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краще</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оволодіти</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знаннями</a:t>
            </a:r>
            <a:r>
              <a:rPr lang="ru-RU" sz="1200" b="1" dirty="0">
                <a:solidFill>
                  <a:srgbClr val="7030A0"/>
                </a:solidFill>
                <a:latin typeface="Times New Roman" panose="02020603050405020304" pitchFamily="18" charset="0"/>
                <a:cs typeface="Times New Roman" panose="02020603050405020304" pitchFamily="18" charset="0"/>
              </a:rPr>
              <a:t> з </a:t>
            </a:r>
            <a:r>
              <a:rPr lang="ru-RU" sz="1200" b="1" dirty="0" err="1">
                <a:solidFill>
                  <a:srgbClr val="7030A0"/>
                </a:solidFill>
                <a:latin typeface="Times New Roman" panose="02020603050405020304" pitchFamily="18" charset="0"/>
                <a:cs typeface="Times New Roman" panose="02020603050405020304" pitchFamily="18" charset="0"/>
              </a:rPr>
              <a:t>історії</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smtClean="0">
                <a:solidFill>
                  <a:srgbClr val="7030A0"/>
                </a:solidFill>
                <a:latin typeface="Times New Roman" panose="02020603050405020304" pitchFamily="18" charset="0"/>
                <a:cs typeface="Times New Roman" panose="02020603050405020304" pitchFamily="18" charset="0"/>
              </a:rPr>
              <a:t>України</a:t>
            </a:r>
            <a:r>
              <a:rPr lang="ru-RU" sz="1200" b="1" dirty="0" smtClean="0">
                <a:solidFill>
                  <a:srgbClr val="7030A0"/>
                </a:solidFill>
                <a:latin typeface="Times New Roman" panose="02020603050405020304" pitchFamily="18" charset="0"/>
                <a:cs typeface="Times New Roman" panose="02020603050405020304" pitchFamily="18" charset="0"/>
              </a:rPr>
              <a:t>,</a:t>
            </a:r>
          </a:p>
          <a:p>
            <a:r>
              <a:rPr lang="ru-RU" sz="1200" b="1" dirty="0" smtClean="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розширюють</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кругозір</a:t>
            </a:r>
            <a:r>
              <a:rPr lang="ru-RU" sz="1200" b="1" dirty="0" smtClean="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сприяють</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прищепленню</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патріотизму</a:t>
            </a:r>
            <a:r>
              <a:rPr lang="ru-RU" sz="1200" b="1" dirty="0">
                <a:solidFill>
                  <a:srgbClr val="7030A0"/>
                </a:solidFill>
                <a:latin typeface="Times New Roman" panose="02020603050405020304" pitchFamily="18" charset="0"/>
                <a:cs typeface="Times New Roman" panose="02020603050405020304" pitchFamily="18" charset="0"/>
              </a:rPr>
              <a:t> та </a:t>
            </a:r>
            <a:r>
              <a:rPr lang="ru-RU" sz="1200" b="1" dirty="0" err="1">
                <a:solidFill>
                  <a:srgbClr val="7030A0"/>
                </a:solidFill>
                <a:latin typeface="Times New Roman" panose="02020603050405020304" pitchFamily="18" charset="0"/>
                <a:cs typeface="Times New Roman" panose="02020603050405020304" pitchFamily="18" charset="0"/>
              </a:rPr>
              <a:t>гордості</a:t>
            </a:r>
            <a:r>
              <a:rPr lang="ru-RU" sz="1200" b="1" dirty="0">
                <a:solidFill>
                  <a:srgbClr val="7030A0"/>
                </a:solidFill>
                <a:latin typeface="Times New Roman" panose="02020603050405020304" pitchFamily="18" charset="0"/>
                <a:cs typeface="Times New Roman" panose="02020603050405020304" pitchFamily="18" charset="0"/>
              </a:rPr>
              <a:t> за свою </a:t>
            </a:r>
            <a:r>
              <a:rPr lang="ru-RU" sz="1200" b="1" dirty="0" err="1">
                <a:solidFill>
                  <a:srgbClr val="7030A0"/>
                </a:solidFill>
                <a:latin typeface="Times New Roman" panose="02020603050405020304" pitchFamily="18" charset="0"/>
                <a:cs typeface="Times New Roman" panose="02020603050405020304" pitchFamily="18" charset="0"/>
              </a:rPr>
              <a:t>культурну</a:t>
            </a:r>
            <a:r>
              <a:rPr lang="ru-RU" sz="1200" b="1" dirty="0">
                <a:solidFill>
                  <a:srgbClr val="7030A0"/>
                </a:solidFill>
                <a:latin typeface="Times New Roman" panose="02020603050405020304" pitchFamily="18" charset="0"/>
                <a:cs typeface="Times New Roman" panose="02020603050405020304" pitchFamily="18" charset="0"/>
              </a:rPr>
              <a:t> та </a:t>
            </a:r>
            <a:r>
              <a:rPr lang="ru-RU" sz="1200" b="1" dirty="0" err="1">
                <a:solidFill>
                  <a:srgbClr val="7030A0"/>
                </a:solidFill>
                <a:latin typeface="Times New Roman" panose="02020603050405020304" pitchFamily="18" charset="0"/>
                <a:cs typeface="Times New Roman" panose="02020603050405020304" pitchFamily="18" charset="0"/>
              </a:rPr>
              <a:t>історичну</a:t>
            </a:r>
            <a:r>
              <a:rPr lang="ru-RU" sz="1200" b="1" dirty="0">
                <a:solidFill>
                  <a:srgbClr val="7030A0"/>
                </a:solidFill>
                <a:latin typeface="Times New Roman" panose="02020603050405020304" pitchFamily="18" charset="0"/>
                <a:cs typeface="Times New Roman" panose="02020603050405020304" pitchFamily="18" charset="0"/>
              </a:rPr>
              <a:t> </a:t>
            </a:r>
            <a:r>
              <a:rPr lang="ru-RU" sz="1200" b="1" dirty="0" err="1">
                <a:solidFill>
                  <a:srgbClr val="7030A0"/>
                </a:solidFill>
                <a:latin typeface="Times New Roman" panose="02020603050405020304" pitchFamily="18" charset="0"/>
                <a:cs typeface="Times New Roman" panose="02020603050405020304" pitchFamily="18" charset="0"/>
              </a:rPr>
              <a:t>спадщину</a:t>
            </a:r>
            <a:r>
              <a:rPr lang="ru-RU" sz="2800" b="1" dirty="0">
                <a:solidFill>
                  <a:srgbClr val="7030A0"/>
                </a:solidFill>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w="6350">
                  <a:noFill/>
                </a:ln>
                <a:solidFill>
                  <a:srgbClr val="FF0000"/>
                </a:solidFill>
                <a:effectLst>
                  <a:outerShdw blurRad="38100" dist="38100" dir="2700000" algn="tl">
                    <a:srgbClr val="000000">
                      <a:alpha val="43137"/>
                    </a:srgbClr>
                  </a:outerShdw>
                </a:effectLst>
                <a:uLnTx/>
                <a:uFillTx/>
                <a:latin typeface="Arial"/>
                <a:ea typeface="+mj-ea"/>
                <a:cs typeface="+mj-cs"/>
              </a:rPr>
              <a:t> </a:t>
            </a:r>
            <a:endParaRPr kumimoji="0" lang="ru-RU" sz="2800" b="0" i="0" u="none" strike="noStrike" kern="0" cap="none" spc="0" normalizeH="0" baseline="0" noProof="0" dirty="0" smtClean="0">
              <a:ln>
                <a:noFill/>
              </a:ln>
              <a:solidFill>
                <a:sysClr val="windowText" lastClr="000000"/>
              </a:solidFill>
              <a:effectLst/>
              <a:uLnTx/>
              <a:uFillTx/>
            </a:endParaRPr>
          </a:p>
        </p:txBody>
      </p:sp>
      <p:sp>
        <p:nvSpPr>
          <p:cNvPr id="13" name="Прямоугольник 12"/>
          <p:cNvSpPr/>
          <p:nvPr/>
        </p:nvSpPr>
        <p:spPr>
          <a:xfrm>
            <a:off x="4788025" y="2762637"/>
            <a:ext cx="4104455" cy="1692771"/>
          </a:xfrm>
          <a:prstGeom prst="rect">
            <a:avLst/>
          </a:prstGeom>
        </p:spPr>
        <p:txBody>
          <a:bodyPr wrap="square">
            <a:spAutoFit/>
          </a:bodyPr>
          <a:lstStyle/>
          <a:p>
            <a:pPr marL="274320" lvl="0" indent="-274320">
              <a:spcBef>
                <a:spcPts val="580"/>
              </a:spcBef>
              <a:buClr>
                <a:srgbClr val="D34817"/>
              </a:buClr>
              <a:buSzPct val="85000"/>
            </a:pPr>
            <a:r>
              <a:rPr lang="ru-RU" sz="2000" b="1" kern="0" dirty="0" err="1" smtClean="0">
                <a:ln w="6350">
                  <a:noFill/>
                </a:ln>
                <a:solidFill>
                  <a:srgbClr val="0070C0"/>
                </a:solidFill>
                <a:effectLst>
                  <a:outerShdw blurRad="114300" dist="101600" dir="2700000" algn="tl" rotWithShape="0">
                    <a:srgbClr val="000000">
                      <a:alpha val="40000"/>
                    </a:srgbClr>
                  </a:outerShdw>
                </a:effectLst>
                <a:latin typeface="Arial"/>
              </a:rPr>
              <a:t>Актуальність</a:t>
            </a:r>
            <a:r>
              <a:rPr lang="ru-RU" sz="2000" b="1" kern="0" dirty="0" smtClean="0">
                <a:ln w="6350">
                  <a:noFill/>
                </a:ln>
                <a:solidFill>
                  <a:srgbClr val="0070C0"/>
                </a:solidFill>
                <a:effectLst>
                  <a:outerShdw blurRad="114300" dist="101600" dir="2700000" algn="tl" rotWithShape="0">
                    <a:srgbClr val="000000">
                      <a:alpha val="40000"/>
                    </a:srgbClr>
                  </a:outerShdw>
                </a:effectLst>
                <a:latin typeface="Arial"/>
              </a:rPr>
              <a:t> </a:t>
            </a:r>
            <a:r>
              <a:rPr lang="ru-RU" sz="2000" b="1" kern="0" dirty="0" err="1" smtClean="0">
                <a:ln w="6350">
                  <a:noFill/>
                </a:ln>
                <a:solidFill>
                  <a:srgbClr val="0070C0"/>
                </a:solidFill>
                <a:effectLst>
                  <a:outerShdw blurRad="114300" dist="101600" dir="2700000" algn="tl" rotWithShape="0">
                    <a:srgbClr val="000000">
                      <a:alpha val="40000"/>
                    </a:srgbClr>
                  </a:outerShdw>
                </a:effectLst>
                <a:latin typeface="Arial"/>
              </a:rPr>
              <a:t>роботи</a:t>
            </a:r>
            <a:r>
              <a:rPr lang="ru-RU" sz="2000" b="1" kern="0" dirty="0" smtClean="0">
                <a:ln w="6350">
                  <a:noFill/>
                </a:ln>
                <a:solidFill>
                  <a:srgbClr val="0070C0"/>
                </a:solidFill>
                <a:effectLst>
                  <a:outerShdw blurRad="114300" dist="101600" dir="2700000" algn="tl" rotWithShape="0">
                    <a:srgbClr val="000000">
                      <a:alpha val="40000"/>
                    </a:srgbClr>
                  </a:outerShdw>
                </a:effectLst>
                <a:latin typeface="Arial"/>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важливе</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місце</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у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розвитку</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підростаючого</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покоління</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займає</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знання</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історії</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України</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У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роботі</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було</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проаналізовано</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воєнні</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дії</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минулих</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років</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(Велика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Вітчизняна</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війна</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  і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зроблена</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спроба</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узагальнити</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історичні</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події</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сьогодення</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війна</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на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Сході</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України</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2014р.) У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презентації</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подано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аналіз</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даних</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подій</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що</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дасть</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змогу</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краще</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1200" b="1" i="1" kern="0" dirty="0" err="1">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орієнтуватись</a:t>
            </a:r>
            <a:r>
              <a:rPr lang="ru-RU" sz="1200" b="1" i="1" kern="0" dirty="0">
                <a:ln w="6350">
                  <a:noFill/>
                </a:ln>
                <a:solidFill>
                  <a:srgbClr val="7030A0"/>
                </a:solidFill>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у них . </a:t>
            </a:r>
            <a:endParaRPr lang="ru-RU" sz="1200" b="1" i="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031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476672"/>
            <a:ext cx="7772400" cy="1368152"/>
          </a:xfrm>
        </p:spPr>
        <p:txBody>
          <a:bodyPr>
            <a:normAutofit fontScale="47500" lnSpcReduction="20000"/>
          </a:bodyPr>
          <a:lstStyle/>
          <a:p>
            <a:pPr algn="ctr">
              <a:lnSpc>
                <a:spcPct val="120000"/>
              </a:lnSpc>
              <a:buNone/>
            </a:pPr>
            <a:r>
              <a:rPr lang="uk-UA" dirty="0" smtClean="0"/>
              <a:t>		</a:t>
            </a:r>
            <a:r>
              <a:rPr lang="uk-UA" sz="2500" b="1" i="1" dirty="0" smtClean="0">
                <a:solidFill>
                  <a:srgbClr val="7030A0"/>
                </a:solidFill>
                <a:latin typeface="Times New Roman" panose="02020603050405020304" pitchFamily="18" charset="0"/>
                <a:cs typeface="Times New Roman" panose="02020603050405020304" pitchFamily="18" charset="0"/>
              </a:rPr>
              <a:t> Велика Вітчизняна війна</a:t>
            </a:r>
            <a:r>
              <a:rPr lang="en-US" sz="2500" b="1" i="1" dirty="0" smtClean="0">
                <a:solidFill>
                  <a:srgbClr val="7030A0"/>
                </a:solidFill>
                <a:latin typeface="Times New Roman" panose="02020603050405020304" pitchFamily="18" charset="0"/>
                <a:cs typeface="Times New Roman" panose="02020603050405020304" pitchFamily="18" charset="0"/>
              </a:rPr>
              <a:t> </a:t>
            </a:r>
            <a:r>
              <a:rPr lang="uk-UA" sz="2500" b="1" i="1" dirty="0" smtClean="0">
                <a:solidFill>
                  <a:srgbClr val="7030A0"/>
                </a:solidFill>
                <a:latin typeface="Times New Roman" panose="02020603050405020304" pitchFamily="18" charset="0"/>
                <a:cs typeface="Times New Roman" panose="02020603050405020304" pitchFamily="18" charset="0"/>
              </a:rPr>
              <a:t>та війна на Сході України…  20 та 21 століття.</a:t>
            </a:r>
          </a:p>
          <a:p>
            <a:pPr>
              <a:lnSpc>
                <a:spcPct val="120000"/>
              </a:lnSpc>
              <a:buNone/>
            </a:pPr>
            <a:r>
              <a:rPr lang="uk-UA" sz="2500" b="1" dirty="0" smtClean="0">
                <a:latin typeface="Times New Roman" panose="02020603050405020304" pitchFamily="18" charset="0"/>
                <a:cs typeface="Times New Roman" panose="02020603050405020304" pitchFamily="18" charset="0"/>
              </a:rPr>
              <a:t>      	Війни, що принесли з собою лише горе, так і не виправдавши загарбницьких планів своїх керівників, здійснили величезний вплив на формування подальшої долі цілого континенту. Вивчати їх зараз - необхідність, адже кожен учень мусить знати історію та мати змогу спрогнозувати майбутнє світу, врахувавши наслідки  двох чи не найбільших війн за всю історію людства…</a:t>
            </a:r>
          </a:p>
          <a:p>
            <a:pPr>
              <a:lnSpc>
                <a:spcPct val="120000"/>
              </a:lnSpc>
              <a:buNone/>
            </a:pPr>
            <a:r>
              <a:rPr lang="uk-UA" sz="2500" b="1" dirty="0" smtClean="0">
                <a:latin typeface="Times New Roman" panose="02020603050405020304" pitchFamily="18" charset="0"/>
                <a:cs typeface="Times New Roman" panose="02020603050405020304" pitchFamily="18" charset="0"/>
              </a:rPr>
              <a:t>  </a:t>
            </a:r>
          </a:p>
          <a:p>
            <a:pPr>
              <a:buNone/>
            </a:pPr>
            <a:endParaRPr lang="ru-RU" sz="2200" b="1" dirty="0" smtClean="0"/>
          </a:p>
          <a:p>
            <a:pPr algn="ctr">
              <a:buNone/>
            </a:pPr>
            <a:endParaRPr lang="ru-RU" sz="1400" dirty="0"/>
          </a:p>
        </p:txBody>
      </p:sp>
      <p:pic>
        <p:nvPicPr>
          <p:cNvPr id="7" name="Рисунок 6" descr="3442618.jpg"/>
          <p:cNvPicPr>
            <a:picLocks noChangeAspect="1"/>
          </p:cNvPicPr>
          <p:nvPr/>
        </p:nvPicPr>
        <p:blipFill>
          <a:blip r:embed="rId2" cstate="print"/>
          <a:stretch>
            <a:fillRect/>
          </a:stretch>
        </p:blipFill>
        <p:spPr>
          <a:xfrm>
            <a:off x="467545" y="2291551"/>
            <a:ext cx="2016224" cy="16791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descr="1941-1945.jpg"/>
          <p:cNvPicPr>
            <a:picLocks noChangeAspect="1"/>
          </p:cNvPicPr>
          <p:nvPr/>
        </p:nvPicPr>
        <p:blipFill>
          <a:blip r:embed="rId3" cstate="print"/>
          <a:stretch>
            <a:fillRect/>
          </a:stretch>
        </p:blipFill>
        <p:spPr>
          <a:xfrm>
            <a:off x="6228184" y="2276872"/>
            <a:ext cx="2508626" cy="169381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9" name="Рисунок 8" descr="1944_1.gif"/>
          <p:cNvPicPr>
            <a:picLocks noChangeAspect="1"/>
          </p:cNvPicPr>
          <p:nvPr/>
        </p:nvPicPr>
        <p:blipFill>
          <a:blip r:embed="rId4" cstate="print"/>
          <a:stretch>
            <a:fillRect/>
          </a:stretch>
        </p:blipFill>
        <p:spPr>
          <a:xfrm>
            <a:off x="611560" y="4205830"/>
            <a:ext cx="2448272" cy="20875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5144" y="4418924"/>
            <a:ext cx="2492033" cy="166135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028" name="Picture 4" descr="http://go2.imgsmail.ru/imgpreview?key=5881215c1006a616&amp;mb=imgdb_preview_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1988840"/>
            <a:ext cx="2611077" cy="15863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go2.imgsmail.ru/imgpreview?key=11132b8b5a05436d&amp;mb=imgdb_preview_1130"/>
          <p:cNvPicPr>
            <a:picLocks noChangeAspect="1" noChangeArrowheads="1"/>
          </p:cNvPicPr>
          <p:nvPr/>
        </p:nvPicPr>
        <p:blipFill rotWithShape="1">
          <a:blip r:embed="rId7">
            <a:extLst>
              <a:ext uri="{28A0092B-C50C-407E-A947-70E740481C1C}">
                <a14:useLocalDpi xmlns:a14="http://schemas.microsoft.com/office/drawing/2010/main" val="0"/>
              </a:ext>
            </a:extLst>
          </a:blip>
          <a:srcRect b="8778"/>
          <a:stretch/>
        </p:blipFill>
        <p:spPr bwMode="auto">
          <a:xfrm>
            <a:off x="3563888" y="3829739"/>
            <a:ext cx="2030418" cy="2330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2915816" y="307504"/>
            <a:ext cx="338437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827584" y="0"/>
            <a:ext cx="7772400" cy="1143000"/>
          </a:xfrm>
        </p:spPr>
        <p:txBody>
          <a:bodyPr/>
          <a:lstStyle/>
          <a:p>
            <a:pPr algn="ctr"/>
            <a:r>
              <a:rPr lang="uk-UA" b="1" i="1" dirty="0" smtClean="0">
                <a:solidFill>
                  <a:srgbClr val="7030A0"/>
                </a:solidFill>
              </a:rPr>
              <a:t>Передумови</a:t>
            </a:r>
            <a:endParaRPr lang="ru-RU" b="1" i="1" dirty="0">
              <a:solidFill>
                <a:srgbClr val="7030A0"/>
              </a:solidFill>
            </a:endParaRPr>
          </a:p>
        </p:txBody>
      </p:sp>
      <p:graphicFrame>
        <p:nvGraphicFramePr>
          <p:cNvPr id="6" name="Содержимое 5"/>
          <p:cNvGraphicFramePr>
            <a:graphicFrameLocks noGrp="1"/>
          </p:cNvGraphicFramePr>
          <p:nvPr>
            <p:ph sz="quarter" idx="1"/>
            <p:extLst>
              <p:ext uri="{D42A27DB-BD31-4B8C-83A1-F6EECF244321}">
                <p14:modId xmlns:p14="http://schemas.microsoft.com/office/powerpoint/2010/main" val="458027655"/>
              </p:ext>
            </p:extLst>
          </p:nvPr>
        </p:nvGraphicFramePr>
        <p:xfrm>
          <a:off x="827584" y="1412776"/>
          <a:ext cx="7772400" cy="4754880"/>
        </p:xfrm>
        <a:graphic>
          <a:graphicData uri="http://schemas.openxmlformats.org/drawingml/2006/table">
            <a:tbl>
              <a:tblPr firstRow="1" bandRow="1">
                <a:tableStyleId>{5C22544A-7EE6-4342-B048-85BDC9FD1C3A}</a:tableStyleId>
              </a:tblPr>
              <a:tblGrid>
                <a:gridCol w="3886200"/>
                <a:gridCol w="3886200"/>
              </a:tblGrid>
              <a:tr h="370840">
                <a:tc>
                  <a:txBody>
                    <a:bodyPr/>
                    <a:lstStyle/>
                    <a:p>
                      <a:pPr algn="ctr"/>
                      <a:r>
                        <a:rPr lang="uk-UA" dirty="0" smtClean="0"/>
                        <a:t>Війна на </a:t>
                      </a:r>
                      <a:r>
                        <a:rPr lang="uk-UA" baseline="0" dirty="0" smtClean="0"/>
                        <a:t> Сході </a:t>
                      </a:r>
                    </a:p>
                    <a:p>
                      <a:pPr algn="ctr"/>
                      <a:r>
                        <a:rPr lang="uk-UA" baseline="0" dirty="0" smtClean="0"/>
                        <a:t>України</a:t>
                      </a:r>
                      <a:r>
                        <a:rPr lang="en-US" baseline="0" dirty="0" smtClean="0"/>
                        <a:t> 2014 </a:t>
                      </a:r>
                      <a:r>
                        <a:rPr lang="uk-UA" baseline="0" dirty="0" smtClean="0"/>
                        <a:t>року</a:t>
                      </a:r>
                      <a:endParaRPr lang="ru-RU" dirty="0"/>
                    </a:p>
                  </a:txBody>
                  <a:tcPr/>
                </a:tc>
                <a:tc>
                  <a:txBody>
                    <a:bodyPr/>
                    <a:lstStyle/>
                    <a:p>
                      <a:pPr algn="ctr"/>
                      <a:r>
                        <a:rPr lang="uk-UA" dirty="0" smtClean="0"/>
                        <a:t>Велика Вітчизняна війна </a:t>
                      </a:r>
                    </a:p>
                    <a:p>
                      <a:pPr algn="ctr"/>
                      <a:r>
                        <a:rPr lang="uk-UA" dirty="0" smtClean="0"/>
                        <a:t>1941-1945 рр.</a:t>
                      </a:r>
                      <a:endParaRPr lang="ru-RU" dirty="0"/>
                    </a:p>
                  </a:txBody>
                  <a:tcPr/>
                </a:tc>
              </a:tr>
              <a:tr h="370840">
                <a:tc>
                  <a:txBody>
                    <a:bodyPr/>
                    <a:lstStyle/>
                    <a:p>
                      <a:pPr>
                        <a:buFont typeface="Wingdings" pitchFamily="2" charset="2"/>
                        <a:buNone/>
                      </a:pPr>
                      <a:r>
                        <a:rPr lang="uk-UA" sz="1200" dirty="0" smtClean="0">
                          <a:latin typeface="Times New Roman" pitchFamily="18" charset="0"/>
                          <a:cs typeface="Times New Roman" pitchFamily="18" charset="0"/>
                        </a:rPr>
                        <a:t>1.Рішення</a:t>
                      </a:r>
                      <a:r>
                        <a:rPr lang="uk-UA" sz="1200" baseline="0" dirty="0" smtClean="0">
                          <a:latin typeface="Times New Roman" pitchFamily="18" charset="0"/>
                          <a:cs typeface="Times New Roman" pitchFamily="18" charset="0"/>
                        </a:rPr>
                        <a:t> України щодо євроінтеграції.</a:t>
                      </a:r>
                    </a:p>
                    <a:p>
                      <a:r>
                        <a:rPr lang="uk-UA" sz="1200" baseline="0" dirty="0" smtClean="0">
                          <a:latin typeface="Times New Roman" pitchFamily="18" charset="0"/>
                          <a:cs typeface="Times New Roman" pitchFamily="18" charset="0"/>
                        </a:rPr>
                        <a:t>2.Виникнення </a:t>
                      </a:r>
                      <a:r>
                        <a:rPr lang="uk-UA" sz="1200" baseline="0" dirty="0" err="1" smtClean="0">
                          <a:latin typeface="Times New Roman" pitchFamily="18" charset="0"/>
                          <a:cs typeface="Times New Roman" pitchFamily="18" charset="0"/>
                        </a:rPr>
                        <a:t>Євромайдану</a:t>
                      </a:r>
                      <a:r>
                        <a:rPr lang="uk-UA" sz="1200" baseline="0" dirty="0" smtClean="0">
                          <a:latin typeface="Times New Roman" pitchFamily="18" charset="0"/>
                          <a:cs typeface="Times New Roman" pitchFamily="18" charset="0"/>
                        </a:rPr>
                        <a:t>.</a:t>
                      </a:r>
                    </a:p>
                    <a:p>
                      <a:r>
                        <a:rPr lang="uk-UA" sz="1200" baseline="0" dirty="0" smtClean="0">
                          <a:latin typeface="Times New Roman" pitchFamily="18" charset="0"/>
                          <a:cs typeface="Times New Roman" pitchFamily="18" charset="0"/>
                        </a:rPr>
                        <a:t>3.Бажання олігархів Донецької та </a:t>
                      </a:r>
                      <a:r>
                        <a:rPr lang="uk-UA" sz="1200" baseline="0" dirty="0" err="1" smtClean="0">
                          <a:latin typeface="Times New Roman" pitchFamily="18" charset="0"/>
                          <a:cs typeface="Times New Roman" pitchFamily="18" charset="0"/>
                        </a:rPr>
                        <a:t>Ліганської</a:t>
                      </a:r>
                      <a:r>
                        <a:rPr lang="uk-UA" sz="1200" baseline="0" dirty="0" smtClean="0">
                          <a:latin typeface="Times New Roman" pitchFamily="18" charset="0"/>
                          <a:cs typeface="Times New Roman" pitchFamily="18" charset="0"/>
                        </a:rPr>
                        <a:t> областей, які розділили цей регіон на свої “князівства” і не бажали перерозподілу  своєї власності новою владою, що призвело до сепаратистських настроїв.</a:t>
                      </a:r>
                    </a:p>
                    <a:p>
                      <a:r>
                        <a:rPr lang="uk-UA" sz="1200" baseline="0" dirty="0" smtClean="0">
                          <a:latin typeface="Times New Roman" pitchFamily="18" charset="0"/>
                          <a:cs typeface="Times New Roman" pitchFamily="18" charset="0"/>
                        </a:rPr>
                        <a:t>4.Настрої східних олігархів співпали з політикою Росії щодо України.</a:t>
                      </a:r>
                    </a:p>
                    <a:p>
                      <a:r>
                        <a:rPr lang="uk-UA" sz="1200" baseline="0" dirty="0" smtClean="0">
                          <a:latin typeface="Times New Roman" pitchFamily="18" charset="0"/>
                          <a:cs typeface="Times New Roman" pitchFamily="18" charset="0"/>
                        </a:rPr>
                        <a:t>5.Інформаційна війна Росії.</a:t>
                      </a:r>
                      <a:endParaRPr lang="ru-RU" sz="1200" dirty="0">
                        <a:latin typeface="Times New Roman" pitchFamily="18" charset="0"/>
                        <a:cs typeface="Times New Roman" pitchFamily="18" charset="0"/>
                      </a:endParaRPr>
                    </a:p>
                  </a:txBody>
                  <a:tcPr/>
                </a:tc>
                <a:tc>
                  <a:txBody>
                    <a:bodyPr/>
                    <a:lstStyle/>
                    <a:p>
                      <a:r>
                        <a:rPr kumimoji="0" lang="uk-UA" sz="1200" b="0" i="0" u="none" strike="noStrike" kern="1200" baseline="0" dirty="0" smtClean="0">
                          <a:solidFill>
                            <a:schemeClr val="tx1"/>
                          </a:solidFill>
                          <a:latin typeface="Times New Roman" pitchFamily="18" charset="0"/>
                          <a:ea typeface="+mn-ea"/>
                          <a:cs typeface="Times New Roman" pitchFamily="18" charset="0"/>
                        </a:rPr>
                        <a:t>1.Прагнення Німеччини переглянути наслідки Версальської системи і встановити світове панування.</a:t>
                      </a:r>
                    </a:p>
                    <a:p>
                      <a:r>
                        <a:rPr kumimoji="0" lang="uk-UA" sz="1200" b="0" i="0" u="none" strike="noStrike" kern="1200" baseline="0" dirty="0" smtClean="0">
                          <a:solidFill>
                            <a:schemeClr val="tx1"/>
                          </a:solidFill>
                          <a:latin typeface="Times New Roman" pitchFamily="18" charset="0"/>
                          <a:ea typeface="+mn-ea"/>
                          <a:cs typeface="Times New Roman" pitchFamily="18" charset="0"/>
                        </a:rPr>
                        <a:t>2.</a:t>
                      </a:r>
                      <a:r>
                        <a:rPr lang="uk-UA" sz="1200" dirty="0" smtClean="0">
                          <a:latin typeface="Times New Roman" pitchFamily="18" charset="0"/>
                          <a:cs typeface="Times New Roman" pitchFamily="18" charset="0"/>
                        </a:rPr>
                        <a:t> Ігнорування Німеччиною усіх</a:t>
                      </a:r>
                      <a:r>
                        <a:rPr lang="uk-UA" sz="1200" baseline="0" dirty="0" smtClean="0">
                          <a:latin typeface="Times New Roman" pitchFamily="18" charset="0"/>
                          <a:cs typeface="Times New Roman" pitchFamily="18" charset="0"/>
                        </a:rPr>
                        <a:t> обмежень Версальського договору після приходу </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u="none" strike="noStrike" kern="1200" dirty="0" err="1" smtClean="0">
                          <a:solidFill>
                            <a:schemeClr val="dk1"/>
                          </a:solidFill>
                          <a:latin typeface="Times New Roman" pitchFamily="18" charset="0"/>
                          <a:ea typeface="+mn-ea"/>
                          <a:cs typeface="Times New Roman" pitchFamily="18" charset="0"/>
                        </a:rPr>
                        <a:t>Націонал</a:t>
                      </a:r>
                      <a:r>
                        <a:rPr kumimoji="0" lang="ru-RU" sz="1200" b="0" i="0" u="none" strike="noStrike" kern="1200" dirty="0" smtClean="0">
                          <a:solidFill>
                            <a:schemeClr val="dk1"/>
                          </a:solidFill>
                          <a:latin typeface="Times New Roman" pitchFamily="18" charset="0"/>
                          <a:ea typeface="+mn-ea"/>
                          <a:cs typeface="Times New Roman" pitchFamily="18" charset="0"/>
                        </a:rPr>
                        <a:t> -</a:t>
                      </a:r>
                      <a:r>
                        <a:rPr kumimoji="0" lang="ru-RU" sz="1200" b="0" i="0" u="none" strike="noStrike" kern="1200" dirty="0" err="1" smtClean="0">
                          <a:solidFill>
                            <a:schemeClr val="dk1"/>
                          </a:solidFill>
                          <a:latin typeface="Times New Roman" pitchFamily="18" charset="0"/>
                          <a:ea typeface="+mn-ea"/>
                          <a:cs typeface="Times New Roman" pitchFamily="18" charset="0"/>
                        </a:rPr>
                        <a:t>соціалістичної</a:t>
                      </a:r>
                      <a:r>
                        <a:rPr kumimoji="0" lang="ru-RU" sz="1200" b="0" i="0" u="none" strike="noStrike" kern="1200" dirty="0" smtClean="0">
                          <a:solidFill>
                            <a:schemeClr val="dk1"/>
                          </a:solidFill>
                          <a:latin typeface="Times New Roman" pitchFamily="18" charset="0"/>
                          <a:ea typeface="+mn-ea"/>
                          <a:cs typeface="Times New Roman" pitchFamily="18" charset="0"/>
                        </a:rPr>
                        <a:t> </a:t>
                      </a:r>
                      <a:r>
                        <a:rPr kumimoji="0" lang="ru-RU" sz="1200" b="0" i="0" u="none" strike="noStrike" kern="1200" dirty="0" err="1" smtClean="0">
                          <a:solidFill>
                            <a:schemeClr val="dk1"/>
                          </a:solidFill>
                          <a:latin typeface="Times New Roman" pitchFamily="18" charset="0"/>
                          <a:ea typeface="+mn-ea"/>
                          <a:cs typeface="Times New Roman" pitchFamily="18" charset="0"/>
                        </a:rPr>
                        <a:t>робочої</a:t>
                      </a:r>
                      <a:r>
                        <a:rPr kumimoji="0" lang="ru-RU" sz="1200" b="0" i="0" u="none" strike="noStrike" kern="1200" dirty="0" smtClean="0">
                          <a:solidFill>
                            <a:schemeClr val="dk1"/>
                          </a:solidFill>
                          <a:latin typeface="Times New Roman" pitchFamily="18" charset="0"/>
                          <a:ea typeface="+mn-ea"/>
                          <a:cs typeface="Times New Roman" pitchFamily="18" charset="0"/>
                        </a:rPr>
                        <a:t> </a:t>
                      </a:r>
                      <a:r>
                        <a:rPr kumimoji="0" lang="ru-RU" sz="1200" b="0" i="0" u="none" strike="noStrike" kern="1200" dirty="0" err="1" smtClean="0">
                          <a:solidFill>
                            <a:schemeClr val="dk1"/>
                          </a:solidFill>
                          <a:latin typeface="Times New Roman" pitchFamily="18" charset="0"/>
                          <a:ea typeface="+mn-ea"/>
                          <a:cs typeface="Times New Roman" pitchFamily="18" charset="0"/>
                        </a:rPr>
                        <a:t>партії</a:t>
                      </a:r>
                      <a:r>
                        <a:rPr kumimoji="0" lang="ru-RU" sz="1200" b="0" i="0" kern="1200" dirty="0" smtClean="0">
                          <a:solidFill>
                            <a:schemeClr val="dk1"/>
                          </a:solidFill>
                          <a:latin typeface="Times New Roman" pitchFamily="18" charset="0"/>
                          <a:ea typeface="+mn-ea"/>
                          <a:cs typeface="Times New Roman" pitchFamily="18" charset="0"/>
                        </a:rPr>
                        <a:t> на </a:t>
                      </a:r>
                      <a:r>
                        <a:rPr kumimoji="0" lang="ru-RU" sz="1200" b="0" i="0" kern="1200" dirty="0" err="1" smtClean="0">
                          <a:solidFill>
                            <a:schemeClr val="dk1"/>
                          </a:solidFill>
                          <a:latin typeface="Times New Roman" pitchFamily="18" charset="0"/>
                          <a:ea typeface="+mn-ea"/>
                          <a:cs typeface="Times New Roman" pitchFamily="18" charset="0"/>
                        </a:rPr>
                        <a:t>чолі</a:t>
                      </a:r>
                      <a:r>
                        <a:rPr kumimoji="0" lang="ru-RU" sz="1200" b="0" i="0" kern="1200" dirty="0" smtClean="0">
                          <a:solidFill>
                            <a:schemeClr val="dk1"/>
                          </a:solidFill>
                          <a:latin typeface="Times New Roman" pitchFamily="18" charset="0"/>
                          <a:ea typeface="+mn-ea"/>
                          <a:cs typeface="Times New Roman" pitchFamily="18" charset="0"/>
                        </a:rPr>
                        <a:t> з </a:t>
                      </a:r>
                      <a:r>
                        <a:rPr kumimoji="0" lang="ru-RU" sz="1200" b="0" i="0" u="none" strike="noStrike" kern="1200" dirty="0" smtClean="0">
                          <a:solidFill>
                            <a:schemeClr val="dk1"/>
                          </a:solidFill>
                          <a:latin typeface="Times New Roman" pitchFamily="18" charset="0"/>
                          <a:ea typeface="+mn-ea"/>
                          <a:cs typeface="Times New Roman" pitchFamily="18" charset="0"/>
                        </a:rPr>
                        <a:t>Адольфом </a:t>
                      </a:r>
                      <a:r>
                        <a:rPr kumimoji="0" lang="ru-RU" sz="1200" b="0" i="0" u="none" strike="noStrike" kern="1200" dirty="0" err="1" smtClean="0">
                          <a:solidFill>
                            <a:schemeClr val="dk1"/>
                          </a:solidFill>
                          <a:latin typeface="Times New Roman" pitchFamily="18" charset="0"/>
                          <a:ea typeface="+mn-ea"/>
                          <a:cs typeface="Times New Roman" pitchFamily="18" charset="0"/>
                        </a:rPr>
                        <a:t>Гітлером</a:t>
                      </a:r>
                      <a:r>
                        <a:rPr kumimoji="0" lang="ru-RU" sz="1200" b="0" i="0" u="none" strike="noStrike" kern="1200" dirty="0" smtClean="0">
                          <a:solidFill>
                            <a:schemeClr val="dk1"/>
                          </a:solidFill>
                          <a:latin typeface="Times New Roman" pitchFamily="18" charset="0"/>
                          <a:ea typeface="+mn-ea"/>
                          <a:cs typeface="Times New Roman" pitchFamily="18" charset="0"/>
                        </a:rPr>
                        <a:t>,</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kern="1200" dirty="0" err="1" smtClean="0">
                          <a:solidFill>
                            <a:schemeClr val="dk1"/>
                          </a:solidFill>
                          <a:latin typeface="Times New Roman" pitchFamily="18" charset="0"/>
                          <a:ea typeface="+mn-ea"/>
                          <a:cs typeface="Times New Roman" pitchFamily="18" charset="0"/>
                        </a:rPr>
                        <a:t>нарощування</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kern="1200" dirty="0" err="1" smtClean="0">
                          <a:solidFill>
                            <a:schemeClr val="dk1"/>
                          </a:solidFill>
                          <a:latin typeface="Times New Roman" pitchFamily="18" charset="0"/>
                          <a:ea typeface="+mn-ea"/>
                          <a:cs typeface="Times New Roman" pitchFamily="18" charset="0"/>
                        </a:rPr>
                        <a:t>виробництва</a:t>
                      </a:r>
                      <a:r>
                        <a:rPr kumimoji="0" lang="ru-RU" sz="1200" b="0" i="0" kern="1200" baseline="0" dirty="0" smtClean="0">
                          <a:solidFill>
                            <a:schemeClr val="dk1"/>
                          </a:solidFill>
                          <a:latin typeface="Times New Roman" pitchFamily="18" charset="0"/>
                          <a:ea typeface="+mn-ea"/>
                          <a:cs typeface="Times New Roman" pitchFamily="18" charset="0"/>
                        </a:rPr>
                        <a:t> </a:t>
                      </a:r>
                      <a:r>
                        <a:rPr kumimoji="0" lang="ru-RU" sz="1200" b="0" i="0" kern="1200" dirty="0" err="1" smtClean="0">
                          <a:solidFill>
                            <a:schemeClr val="dk1"/>
                          </a:solidFill>
                          <a:latin typeface="Times New Roman" pitchFamily="18" charset="0"/>
                          <a:ea typeface="+mn-ea"/>
                          <a:cs typeface="Times New Roman" pitchFamily="18" charset="0"/>
                        </a:rPr>
                        <a:t>озброєнь</a:t>
                      </a:r>
                      <a:r>
                        <a:rPr kumimoji="0" lang="ru-RU" sz="1200" b="0" i="0" kern="1200" dirty="0" smtClean="0">
                          <a:solidFill>
                            <a:schemeClr val="dk1"/>
                          </a:solidFill>
                          <a:latin typeface="Times New Roman" pitchFamily="18" charset="0"/>
                          <a:ea typeface="+mn-ea"/>
                          <a:cs typeface="Times New Roman" pitchFamily="18" charset="0"/>
                        </a:rPr>
                        <a:t> і </a:t>
                      </a:r>
                      <a:r>
                        <a:rPr kumimoji="0" lang="ru-RU" sz="1200" b="0" i="0" kern="1200" dirty="0" err="1" smtClean="0">
                          <a:solidFill>
                            <a:schemeClr val="dk1"/>
                          </a:solidFill>
                          <a:latin typeface="Times New Roman" pitchFamily="18" charset="0"/>
                          <a:ea typeface="+mn-ea"/>
                          <a:cs typeface="Times New Roman" pitchFamily="18" charset="0"/>
                        </a:rPr>
                        <a:t>військової</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kern="1200" dirty="0" err="1" smtClean="0">
                          <a:solidFill>
                            <a:schemeClr val="dk1"/>
                          </a:solidFill>
                          <a:latin typeface="Times New Roman" pitchFamily="18" charset="0"/>
                          <a:ea typeface="+mn-ea"/>
                          <a:cs typeface="Times New Roman" pitchFamily="18" charset="0"/>
                        </a:rPr>
                        <a:t>техніки</a:t>
                      </a:r>
                      <a:r>
                        <a:rPr kumimoji="0" lang="ru-RU" sz="1200" b="0" i="0" kern="1200" dirty="0" smtClean="0">
                          <a:solidFill>
                            <a:schemeClr val="dk1"/>
                          </a:solidFill>
                          <a:latin typeface="Times New Roman" pitchFamily="18" charset="0"/>
                          <a:ea typeface="+mn-ea"/>
                          <a:cs typeface="Times New Roman" pitchFamily="18" charset="0"/>
                        </a:rPr>
                        <a:t>, призови до </a:t>
                      </a:r>
                      <a:r>
                        <a:rPr kumimoji="0" lang="ru-RU" sz="1200" b="0" i="0" kern="1200" dirty="0" err="1" smtClean="0">
                          <a:solidFill>
                            <a:schemeClr val="dk1"/>
                          </a:solidFill>
                          <a:latin typeface="Times New Roman" pitchFamily="18" charset="0"/>
                          <a:ea typeface="+mn-ea"/>
                          <a:cs typeface="Times New Roman" pitchFamily="18" charset="0"/>
                        </a:rPr>
                        <a:t>армії</a:t>
                      </a:r>
                      <a:r>
                        <a:rPr kumimoji="0" lang="ru-RU" sz="1200" b="0" i="0" kern="1200" dirty="0" smtClean="0">
                          <a:solidFill>
                            <a:schemeClr val="dk1"/>
                          </a:solidFill>
                          <a:latin typeface="Times New Roman" pitchFamily="18" charset="0"/>
                          <a:ea typeface="+mn-ea"/>
                          <a:cs typeface="Times New Roman" pitchFamily="18" charset="0"/>
                        </a:rPr>
                        <a:t>.</a:t>
                      </a:r>
                      <a:endParaRPr kumimoji="0" lang="uk-UA" sz="1200" b="0" i="0" u="none" strike="noStrike" kern="1200" baseline="0" dirty="0" smtClean="0">
                        <a:solidFill>
                          <a:schemeClr val="tx1"/>
                        </a:solidFill>
                        <a:latin typeface="Times New Roman" pitchFamily="18" charset="0"/>
                        <a:ea typeface="+mn-ea"/>
                        <a:cs typeface="Times New Roman" pitchFamily="18" charset="0"/>
                      </a:endParaRPr>
                    </a:p>
                    <a:p>
                      <a:r>
                        <a:rPr kumimoji="0" lang="uk-UA" sz="1200" b="0" i="0" u="none" strike="noStrike" kern="1200" baseline="0" dirty="0" smtClean="0">
                          <a:solidFill>
                            <a:schemeClr val="tx1"/>
                          </a:solidFill>
                          <a:latin typeface="Times New Roman" pitchFamily="18" charset="0"/>
                          <a:ea typeface="+mn-ea"/>
                          <a:cs typeface="Times New Roman" pitchFamily="18" charset="0"/>
                        </a:rPr>
                        <a:t>3.Підписання секретних домовленостей між Німеччиною та СРСР, </a:t>
                      </a:r>
                      <a:r>
                        <a:rPr kumimoji="0" lang="ru-RU" sz="1200" b="0" i="0" kern="1200" dirty="0" err="1" smtClean="0">
                          <a:solidFill>
                            <a:schemeClr val="dk1"/>
                          </a:solidFill>
                          <a:latin typeface="Times New Roman" pitchFamily="18" charset="0"/>
                          <a:ea typeface="+mn-ea"/>
                          <a:cs typeface="Times New Roman" pitchFamily="18" charset="0"/>
                        </a:rPr>
                        <a:t>згідно</a:t>
                      </a:r>
                      <a:r>
                        <a:rPr kumimoji="0" lang="ru-RU" sz="1200" b="0" i="0" kern="1200" dirty="0" smtClean="0">
                          <a:solidFill>
                            <a:schemeClr val="dk1"/>
                          </a:solidFill>
                          <a:latin typeface="Times New Roman" pitchFamily="18" charset="0"/>
                          <a:ea typeface="+mn-ea"/>
                          <a:cs typeface="Times New Roman" pitchFamily="18" charset="0"/>
                        </a:rPr>
                        <a:t> з </a:t>
                      </a:r>
                      <a:r>
                        <a:rPr kumimoji="0" lang="ru-RU" sz="1200" b="0" i="0" kern="1200" dirty="0" err="1" smtClean="0">
                          <a:solidFill>
                            <a:schemeClr val="dk1"/>
                          </a:solidFill>
                          <a:latin typeface="Times New Roman" pitchFamily="18" charset="0"/>
                          <a:ea typeface="+mn-ea"/>
                          <a:cs typeface="Times New Roman" pitchFamily="18" charset="0"/>
                        </a:rPr>
                        <a:t>якими</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kern="1200" dirty="0" err="1" smtClean="0">
                          <a:solidFill>
                            <a:schemeClr val="dk1"/>
                          </a:solidFill>
                          <a:latin typeface="Times New Roman" pitchFamily="18" charset="0"/>
                          <a:ea typeface="+mn-ea"/>
                          <a:cs typeface="Times New Roman" pitchFamily="18" charset="0"/>
                        </a:rPr>
                        <a:t>Радянський</a:t>
                      </a:r>
                      <a:r>
                        <a:rPr kumimoji="0" lang="ru-RU" sz="1200" b="0" i="0" kern="1200" baseline="0" dirty="0" smtClean="0">
                          <a:solidFill>
                            <a:schemeClr val="dk1"/>
                          </a:solidFill>
                          <a:latin typeface="Times New Roman" pitchFamily="18" charset="0"/>
                          <a:ea typeface="+mn-ea"/>
                          <a:cs typeface="Times New Roman" pitchFamily="18" charset="0"/>
                        </a:rPr>
                        <a:t> Союз </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kern="1200" dirty="0" err="1" smtClean="0">
                          <a:solidFill>
                            <a:schemeClr val="dk1"/>
                          </a:solidFill>
                          <a:latin typeface="Times New Roman" pitchFamily="18" charset="0"/>
                          <a:ea typeface="+mn-ea"/>
                          <a:cs typeface="Times New Roman" pitchFamily="18" charset="0"/>
                        </a:rPr>
                        <a:t>гарантував</a:t>
                      </a:r>
                      <a:r>
                        <a:rPr kumimoji="0" lang="ru-RU" sz="1200" b="0" i="0" kern="1200" baseline="0" dirty="0" smtClean="0">
                          <a:solidFill>
                            <a:schemeClr val="dk1"/>
                          </a:solidFill>
                          <a:latin typeface="Times New Roman" pitchFamily="18" charset="0"/>
                          <a:ea typeface="+mn-ea"/>
                          <a:cs typeface="Times New Roman" pitchFamily="18" charset="0"/>
                        </a:rPr>
                        <a:t> </a:t>
                      </a:r>
                      <a:r>
                        <a:rPr kumimoji="0" lang="ru-RU" sz="1200" b="0" i="0" kern="1200" dirty="0" smtClean="0">
                          <a:solidFill>
                            <a:schemeClr val="dk1"/>
                          </a:solidFill>
                          <a:latin typeface="Times New Roman" pitchFamily="18" charset="0"/>
                          <a:ea typeface="+mn-ea"/>
                          <a:cs typeface="Times New Roman" pitchFamily="18" charset="0"/>
                        </a:rPr>
                        <a:t>поставку до </a:t>
                      </a:r>
                      <a:r>
                        <a:rPr kumimoji="0" lang="ru-RU" sz="1200" b="0" i="0" kern="1200" dirty="0" err="1" smtClean="0">
                          <a:solidFill>
                            <a:schemeClr val="dk1"/>
                          </a:solidFill>
                          <a:latin typeface="Times New Roman" pitchFamily="18" charset="0"/>
                          <a:ea typeface="+mn-ea"/>
                          <a:cs typeface="Times New Roman" pitchFamily="18" charset="0"/>
                        </a:rPr>
                        <a:t>Німеччини</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kern="1200" dirty="0" err="1" smtClean="0">
                          <a:solidFill>
                            <a:schemeClr val="dk1"/>
                          </a:solidFill>
                          <a:latin typeface="Times New Roman" pitchFamily="18" charset="0"/>
                          <a:ea typeface="+mn-ea"/>
                          <a:cs typeface="Times New Roman" pitchFamily="18" charset="0"/>
                        </a:rPr>
                        <a:t>стратегічних</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kern="1200" dirty="0" err="1" smtClean="0">
                          <a:solidFill>
                            <a:schemeClr val="dk1"/>
                          </a:solidFill>
                          <a:latin typeface="Times New Roman" pitchFamily="18" charset="0"/>
                          <a:ea typeface="+mn-ea"/>
                          <a:cs typeface="Times New Roman" pitchFamily="18" charset="0"/>
                        </a:rPr>
                        <a:t>матеріалів</a:t>
                      </a:r>
                      <a:r>
                        <a:rPr kumimoji="0" lang="ru-RU" sz="1200" b="0" i="0" kern="1200" dirty="0" smtClean="0">
                          <a:solidFill>
                            <a:schemeClr val="dk1"/>
                          </a:solidFill>
                          <a:latin typeface="Times New Roman" pitchFamily="18" charset="0"/>
                          <a:ea typeface="+mn-ea"/>
                          <a:cs typeface="Times New Roman" pitchFamily="18" charset="0"/>
                        </a:rPr>
                        <a:t> та надавав </a:t>
                      </a:r>
                      <a:r>
                        <a:rPr kumimoji="0" lang="ru-RU" sz="1200" b="0" i="0" kern="1200" dirty="0" err="1" smtClean="0">
                          <a:solidFill>
                            <a:schemeClr val="dk1"/>
                          </a:solidFill>
                          <a:latin typeface="Times New Roman" pitchFamily="18" charset="0"/>
                          <a:ea typeface="+mn-ea"/>
                          <a:cs typeface="Times New Roman" pitchFamily="18" charset="0"/>
                        </a:rPr>
                        <a:t>територію</a:t>
                      </a:r>
                      <a:r>
                        <a:rPr kumimoji="0" lang="ru-RU" sz="1200" b="0" i="0" kern="1200" dirty="0" smtClean="0">
                          <a:solidFill>
                            <a:schemeClr val="dk1"/>
                          </a:solidFill>
                          <a:latin typeface="Times New Roman" pitchFamily="18" charset="0"/>
                          <a:ea typeface="+mn-ea"/>
                          <a:cs typeface="Times New Roman" pitchFamily="18" charset="0"/>
                        </a:rPr>
                        <a:t> для </a:t>
                      </a:r>
                      <a:r>
                        <a:rPr kumimoji="0" lang="ru-RU" sz="1200" b="0" i="0" kern="1200" dirty="0" err="1" smtClean="0">
                          <a:solidFill>
                            <a:schemeClr val="dk1"/>
                          </a:solidFill>
                          <a:latin typeface="Times New Roman" pitchFamily="18" charset="0"/>
                          <a:ea typeface="+mn-ea"/>
                          <a:cs typeface="Times New Roman" pitchFamily="18" charset="0"/>
                        </a:rPr>
                        <a:t>випробування</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kern="1200" dirty="0" err="1" smtClean="0">
                          <a:solidFill>
                            <a:schemeClr val="dk1"/>
                          </a:solidFill>
                          <a:latin typeface="Times New Roman" pitchFamily="18" charset="0"/>
                          <a:ea typeface="+mn-ea"/>
                          <a:cs typeface="Times New Roman" pitchFamily="18" charset="0"/>
                        </a:rPr>
                        <a:t>бойової</a:t>
                      </a:r>
                      <a:r>
                        <a:rPr kumimoji="0" lang="ru-RU" sz="1200" b="0" i="0" kern="1200" baseline="0" dirty="0" smtClean="0">
                          <a:solidFill>
                            <a:schemeClr val="dk1"/>
                          </a:solidFill>
                          <a:latin typeface="Times New Roman" pitchFamily="18" charset="0"/>
                          <a:ea typeface="+mn-ea"/>
                          <a:cs typeface="Times New Roman" pitchFamily="18" charset="0"/>
                        </a:rPr>
                        <a:t> </a:t>
                      </a:r>
                      <a:r>
                        <a:rPr kumimoji="0" lang="ru-RU" sz="1200" b="0" i="0" kern="1200" baseline="0" dirty="0" err="1" smtClean="0">
                          <a:solidFill>
                            <a:schemeClr val="dk1"/>
                          </a:solidFill>
                          <a:latin typeface="Times New Roman" pitchFamily="18" charset="0"/>
                          <a:ea typeface="+mn-ea"/>
                          <a:cs typeface="Times New Roman" pitchFamily="18" charset="0"/>
                        </a:rPr>
                        <a:t>техніки</a:t>
                      </a:r>
                      <a:r>
                        <a:rPr kumimoji="0" lang="ru-RU" sz="1200" b="0" i="0" kern="1200" baseline="0" dirty="0" smtClean="0">
                          <a:solidFill>
                            <a:schemeClr val="dk1"/>
                          </a:solidFill>
                          <a:latin typeface="Times New Roman" pitchFamily="18" charset="0"/>
                          <a:ea typeface="+mn-ea"/>
                          <a:cs typeface="Times New Roman" pitchFamily="18" charset="0"/>
                        </a:rPr>
                        <a:t> і </a:t>
                      </a:r>
                      <a:r>
                        <a:rPr kumimoji="0" lang="ru-RU" sz="1200" b="0" i="0" kern="1200" baseline="0" dirty="0" err="1" smtClean="0">
                          <a:solidFill>
                            <a:schemeClr val="dk1"/>
                          </a:solidFill>
                          <a:latin typeface="Times New Roman" pitchFamily="18" charset="0"/>
                          <a:ea typeface="+mn-ea"/>
                          <a:cs typeface="Times New Roman" pitchFamily="18" charset="0"/>
                        </a:rPr>
                        <a:t>йшов</a:t>
                      </a:r>
                      <a:r>
                        <a:rPr kumimoji="0" lang="ru-RU" sz="1200" b="0" i="0" kern="1200" baseline="0" dirty="0" smtClean="0">
                          <a:solidFill>
                            <a:schemeClr val="dk1"/>
                          </a:solidFill>
                          <a:latin typeface="Times New Roman" pitchFamily="18" charset="0"/>
                          <a:ea typeface="+mn-ea"/>
                          <a:cs typeface="Times New Roman" pitchFamily="18" charset="0"/>
                        </a:rPr>
                        <a:t> </a:t>
                      </a:r>
                      <a:r>
                        <a:rPr kumimoji="0" lang="ru-RU" sz="1200" b="0" i="0" kern="1200" baseline="0" dirty="0" err="1" smtClean="0">
                          <a:solidFill>
                            <a:schemeClr val="dk1"/>
                          </a:solidFill>
                          <a:latin typeface="Times New Roman" pitchFamily="18" charset="0"/>
                          <a:ea typeface="+mn-ea"/>
                          <a:cs typeface="Times New Roman" pitchFamily="18" charset="0"/>
                        </a:rPr>
                        <a:t>взаємний</a:t>
                      </a:r>
                      <a:r>
                        <a:rPr kumimoji="0" lang="ru-RU" sz="1200" b="0" i="0" kern="1200" baseline="0" dirty="0" smtClean="0">
                          <a:solidFill>
                            <a:schemeClr val="dk1"/>
                          </a:solidFill>
                          <a:latin typeface="Times New Roman" pitchFamily="18" charset="0"/>
                          <a:ea typeface="+mn-ea"/>
                          <a:cs typeface="Times New Roman" pitchFamily="18" charset="0"/>
                        </a:rPr>
                        <a:t> </a:t>
                      </a:r>
                      <a:r>
                        <a:rPr kumimoji="0" lang="ru-RU" sz="1200" b="0" i="0" kern="1200" baseline="0" dirty="0" err="1" smtClean="0">
                          <a:solidFill>
                            <a:schemeClr val="dk1"/>
                          </a:solidFill>
                          <a:latin typeface="Times New Roman" pitchFamily="18" charset="0"/>
                          <a:ea typeface="+mn-ea"/>
                          <a:cs typeface="Times New Roman" pitchFamily="18" charset="0"/>
                        </a:rPr>
                        <a:t>обмін</a:t>
                      </a:r>
                      <a:r>
                        <a:rPr kumimoji="0" lang="ru-RU" sz="1200" b="0" i="0" kern="1200" baseline="0" dirty="0" smtClean="0">
                          <a:solidFill>
                            <a:schemeClr val="dk1"/>
                          </a:solidFill>
                          <a:latin typeface="Times New Roman" pitchFamily="18" charset="0"/>
                          <a:ea typeface="+mn-ea"/>
                          <a:cs typeface="Times New Roman" pitchFamily="18" charset="0"/>
                        </a:rPr>
                        <a:t> </a:t>
                      </a:r>
                      <a:r>
                        <a:rPr kumimoji="0" lang="ru-RU" sz="1200" b="0" i="0" kern="1200" baseline="0" dirty="0" err="1" smtClean="0">
                          <a:solidFill>
                            <a:schemeClr val="dk1"/>
                          </a:solidFill>
                          <a:latin typeface="Times New Roman" pitchFamily="18" charset="0"/>
                          <a:ea typeface="+mn-ea"/>
                          <a:cs typeface="Times New Roman" pitchFamily="18" charset="0"/>
                        </a:rPr>
                        <a:t>військового</a:t>
                      </a:r>
                      <a:r>
                        <a:rPr kumimoji="0" lang="ru-RU" sz="1200" b="0" i="0" kern="1200" baseline="0" dirty="0" smtClean="0">
                          <a:solidFill>
                            <a:schemeClr val="dk1"/>
                          </a:solidFill>
                          <a:latin typeface="Times New Roman" pitchFamily="18" charset="0"/>
                          <a:ea typeface="+mn-ea"/>
                          <a:cs typeface="Times New Roman" pitchFamily="18" charset="0"/>
                        </a:rPr>
                        <a:t> </a:t>
                      </a:r>
                      <a:r>
                        <a:rPr kumimoji="0" lang="ru-RU" sz="1200" b="0" i="0" kern="1200" baseline="0" dirty="0" err="1" smtClean="0">
                          <a:solidFill>
                            <a:schemeClr val="dk1"/>
                          </a:solidFill>
                          <a:latin typeface="Times New Roman" pitchFamily="18" charset="0"/>
                          <a:ea typeface="+mn-ea"/>
                          <a:cs typeface="Times New Roman" pitchFamily="18" charset="0"/>
                        </a:rPr>
                        <a:t>досвіду</a:t>
                      </a:r>
                      <a:r>
                        <a:rPr kumimoji="0" lang="ru-RU" sz="1200" b="0" i="0" kern="1200" baseline="0" dirty="0" smtClean="0">
                          <a:solidFill>
                            <a:schemeClr val="dk1"/>
                          </a:solidFill>
                          <a:latin typeface="Times New Roman" pitchFamily="18" charset="0"/>
                          <a:ea typeface="+mn-ea"/>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0" lang="uk-UA" sz="1200" b="0" i="0" u="none" strike="noStrike" kern="1200" dirty="0" smtClean="0">
                          <a:solidFill>
                            <a:schemeClr val="dk1"/>
                          </a:solidFill>
                          <a:latin typeface="Times New Roman" pitchFamily="18" charset="0"/>
                          <a:ea typeface="+mn-ea"/>
                          <a:cs typeface="Times New Roman" pitchFamily="18" charset="0"/>
                        </a:rPr>
                        <a:t>4.Вихід Німеччини</a:t>
                      </a:r>
                      <a:r>
                        <a:rPr kumimoji="0" lang="uk-UA" sz="1200" b="0" i="0" u="none" strike="noStrike" kern="1200" baseline="0" dirty="0" smtClean="0">
                          <a:solidFill>
                            <a:schemeClr val="dk1"/>
                          </a:solidFill>
                          <a:latin typeface="Times New Roman" pitchFamily="18" charset="0"/>
                          <a:ea typeface="+mn-ea"/>
                          <a:cs typeface="Times New Roman" pitchFamily="18" charset="0"/>
                        </a:rPr>
                        <a:t> із Ліги Націй </a:t>
                      </a:r>
                      <a:r>
                        <a:rPr kumimoji="0" lang="ru-RU" sz="1200" b="0" i="0" kern="1200" dirty="0" smtClean="0">
                          <a:solidFill>
                            <a:schemeClr val="dk1"/>
                          </a:solidFill>
                          <a:latin typeface="Times New Roman" pitchFamily="18" charset="0"/>
                          <a:ea typeface="+mn-ea"/>
                          <a:cs typeface="Times New Roman" pitchFamily="18" charset="0"/>
                        </a:rPr>
                        <a:t>14 </a:t>
                      </a:r>
                      <a:r>
                        <a:rPr kumimoji="0" lang="ru-RU" sz="1200" b="0" i="0" kern="1200" dirty="0" err="1" smtClean="0">
                          <a:solidFill>
                            <a:schemeClr val="dk1"/>
                          </a:solidFill>
                          <a:latin typeface="Times New Roman" pitchFamily="18" charset="0"/>
                          <a:ea typeface="+mn-ea"/>
                          <a:cs typeface="Times New Roman" pitchFamily="18" charset="0"/>
                        </a:rPr>
                        <a:t>жовтня</a:t>
                      </a:r>
                      <a:r>
                        <a:rPr kumimoji="0" lang="ru-RU" sz="1200" b="0" i="0" kern="1200" dirty="0" smtClean="0">
                          <a:solidFill>
                            <a:schemeClr val="dk1"/>
                          </a:solidFill>
                          <a:latin typeface="Times New Roman" pitchFamily="18" charset="0"/>
                          <a:ea typeface="+mn-ea"/>
                          <a:cs typeface="Times New Roman" pitchFamily="18" charset="0"/>
                        </a:rPr>
                        <a:t> 1933 року.</a:t>
                      </a:r>
                    </a:p>
                    <a:p>
                      <a:r>
                        <a:rPr lang="uk-UA" sz="1200" baseline="0" dirty="0" smtClean="0">
                          <a:latin typeface="Times New Roman" pitchFamily="18" charset="0"/>
                          <a:cs typeface="Times New Roman" pitchFamily="18" charset="0"/>
                        </a:rPr>
                        <a:t>5.Ухвалення угоди про спільну боротьбу з комунізмом між Німеччиною та Японією </a:t>
                      </a:r>
                      <a:r>
                        <a:rPr kumimoji="0" lang="ru-RU" sz="1200" b="0" i="0" kern="1200" dirty="0" smtClean="0">
                          <a:solidFill>
                            <a:schemeClr val="dk1"/>
                          </a:solidFill>
                          <a:latin typeface="Times New Roman" pitchFamily="18" charset="0"/>
                          <a:ea typeface="+mn-ea"/>
                          <a:cs typeface="Times New Roman" pitchFamily="18" charset="0"/>
                        </a:rPr>
                        <a:t>25 листопада 1936 року. 6 листопада 1937 року до пакту </a:t>
                      </a:r>
                      <a:r>
                        <a:rPr kumimoji="0" lang="ru-RU" sz="1200" b="0" i="0" kern="1200" dirty="0" err="1" smtClean="0">
                          <a:solidFill>
                            <a:schemeClr val="dk1"/>
                          </a:solidFill>
                          <a:latin typeface="Times New Roman" pitchFamily="18" charset="0"/>
                          <a:ea typeface="+mn-ea"/>
                          <a:cs typeface="Times New Roman" pitchFamily="18" charset="0"/>
                        </a:rPr>
                        <a:t>приєдналась</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0" i="0" u="none" strike="noStrike" kern="1200" dirty="0" err="1" smtClean="0">
                          <a:solidFill>
                            <a:schemeClr val="dk1"/>
                          </a:solidFill>
                          <a:latin typeface="Times New Roman" pitchFamily="18" charset="0"/>
                          <a:ea typeface="+mn-ea"/>
                          <a:cs typeface="Times New Roman" pitchFamily="18" charset="0"/>
                        </a:rPr>
                        <a:t>Італія</a:t>
                      </a:r>
                      <a:r>
                        <a:rPr kumimoji="0" lang="ru-RU" sz="1200" b="0" i="0" u="none" strike="noStrike" kern="1200" dirty="0" smtClean="0">
                          <a:solidFill>
                            <a:schemeClr val="dk1"/>
                          </a:solidFill>
                          <a:latin typeface="Times New Roman" pitchFamily="18" charset="0"/>
                          <a:ea typeface="+mn-ea"/>
                          <a:cs typeface="Times New Roman" pitchFamily="18" charset="0"/>
                        </a:rPr>
                        <a:t>.</a:t>
                      </a:r>
                    </a:p>
                    <a:p>
                      <a:r>
                        <a:rPr kumimoji="0" lang="uk-UA" sz="1200" b="0" i="0" u="none" strike="noStrike" kern="1200" dirty="0" smtClean="0">
                          <a:solidFill>
                            <a:schemeClr val="dk1"/>
                          </a:solidFill>
                          <a:latin typeface="Times New Roman" pitchFamily="18" charset="0"/>
                          <a:ea typeface="+mn-ea"/>
                          <a:cs typeface="Times New Roman" pitchFamily="18" charset="0"/>
                        </a:rPr>
                        <a:t>6.З іншого боку СРСР як лідер</a:t>
                      </a:r>
                      <a:r>
                        <a:rPr kumimoji="0" lang="uk-UA" sz="1200" b="0" i="0" u="none" strike="noStrike" kern="1200" baseline="0" dirty="0" smtClean="0">
                          <a:solidFill>
                            <a:schemeClr val="dk1"/>
                          </a:solidFill>
                          <a:latin typeface="Times New Roman" pitchFamily="18" charset="0"/>
                          <a:ea typeface="+mn-ea"/>
                          <a:cs typeface="Times New Roman" pitchFamily="18" charset="0"/>
                        </a:rPr>
                        <a:t> світового комунізму не залишав ідею перманентної соціалістичної революції і використання війни як передумови до неї.</a:t>
                      </a:r>
                      <a:endParaRPr kumimoji="0" lang="ru-RU" sz="1200" b="0" i="0" u="none" strike="noStrike" kern="1200" dirty="0" smtClean="0">
                        <a:solidFill>
                          <a:schemeClr val="dk1"/>
                        </a:solidFill>
                        <a:latin typeface="Times New Roman" pitchFamily="18" charset="0"/>
                        <a:ea typeface="+mn-ea"/>
                        <a:cs typeface="Times New Roman" pitchFamily="18" charset="0"/>
                      </a:endParaRPr>
                    </a:p>
                    <a:p>
                      <a:r>
                        <a:rPr kumimoji="0" lang="uk-UA" sz="1200" b="0" i="0" kern="1200" dirty="0" smtClean="0">
                          <a:solidFill>
                            <a:schemeClr val="dk1"/>
                          </a:solidFill>
                          <a:latin typeface="Times New Roman" pitchFamily="18" charset="0"/>
                          <a:ea typeface="+mn-ea"/>
                          <a:cs typeface="Times New Roman" pitchFamily="18" charset="0"/>
                        </a:rPr>
                        <a:t>7.Посилення військового</a:t>
                      </a:r>
                      <a:r>
                        <a:rPr kumimoji="0" lang="uk-UA" sz="1200" b="0" i="0" kern="1200" baseline="0" dirty="0" smtClean="0">
                          <a:solidFill>
                            <a:schemeClr val="dk1"/>
                          </a:solidFill>
                          <a:latin typeface="Times New Roman" pitchFamily="18" charset="0"/>
                          <a:ea typeface="+mn-ea"/>
                          <a:cs typeface="Times New Roman" pitchFamily="18" charset="0"/>
                        </a:rPr>
                        <a:t> потенціалу </a:t>
                      </a:r>
                      <a:r>
                        <a:rPr kumimoji="0" lang="uk-UA" sz="1200" b="0" i="0" kern="1200" dirty="0" smtClean="0">
                          <a:solidFill>
                            <a:schemeClr val="dk1"/>
                          </a:solidFill>
                          <a:latin typeface="Times New Roman" pitchFamily="18" charset="0"/>
                          <a:ea typeface="+mn-ea"/>
                          <a:cs typeface="Times New Roman" pitchFamily="18" charset="0"/>
                        </a:rPr>
                        <a:t> СРСР</a:t>
                      </a:r>
                      <a:r>
                        <a:rPr kumimoji="0" lang="uk-UA" sz="1200" b="0" i="0" kern="1200" baseline="0" dirty="0" smtClean="0">
                          <a:solidFill>
                            <a:schemeClr val="dk1"/>
                          </a:solidFill>
                          <a:latin typeface="Times New Roman" pitchFamily="18" charset="0"/>
                          <a:ea typeface="+mn-ea"/>
                          <a:cs typeface="Times New Roman" pitchFamily="18" charset="0"/>
                        </a:rPr>
                        <a:t> та негайне переозброєння  армії.</a:t>
                      </a:r>
                      <a:endParaRPr kumimoji="0" lang="ru-RU" sz="1200" b="0" i="0" kern="1200" baseline="0" dirty="0" smtClean="0">
                        <a:solidFill>
                          <a:schemeClr val="dk1"/>
                        </a:solidFill>
                        <a:latin typeface="Times New Roman" pitchFamily="18" charset="0"/>
                        <a:ea typeface="+mn-ea"/>
                        <a:cs typeface="Times New Roman" pitchFamily="18" charset="0"/>
                      </a:endParaRPr>
                    </a:p>
                  </a:txBody>
                  <a:tcPr/>
                </a:tc>
              </a:tr>
            </a:tbl>
          </a:graphicData>
        </a:graphic>
      </p:graphicFrame>
      <p:pic>
        <p:nvPicPr>
          <p:cNvPr id="2050" name="Picture 2" descr="http://topwar.ru/uploads/posts/2012-11/1353434220_Ukraine_KIIS-Regional-division.pn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616" y="4298454"/>
            <a:ext cx="2304256" cy="16096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s313531.vk.me/v313531687/4222/fGxHTEt9h5U.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19488" y="187856"/>
            <a:ext cx="1368936" cy="13689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76672"/>
            <a:ext cx="3395663"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pPr algn="ctr"/>
            <a:r>
              <a:rPr lang="uk-UA" b="1" i="1" dirty="0" smtClean="0">
                <a:solidFill>
                  <a:srgbClr val="7030A0"/>
                </a:solidFill>
              </a:rPr>
              <a:t>Причини</a:t>
            </a:r>
            <a:endParaRPr lang="ru-RU" b="1" i="1" dirty="0">
              <a:solidFill>
                <a:srgbClr val="7030A0"/>
              </a:solidFill>
            </a:endParaRPr>
          </a:p>
        </p:txBody>
      </p:sp>
      <p:graphicFrame>
        <p:nvGraphicFramePr>
          <p:cNvPr id="4" name="Содержимое 3"/>
          <p:cNvGraphicFramePr>
            <a:graphicFrameLocks noGrp="1"/>
          </p:cNvGraphicFramePr>
          <p:nvPr>
            <p:ph sz="quarter" idx="1"/>
            <p:extLst>
              <p:ext uri="{D42A27DB-BD31-4B8C-83A1-F6EECF244321}">
                <p14:modId xmlns:p14="http://schemas.microsoft.com/office/powerpoint/2010/main" val="12211028"/>
              </p:ext>
            </p:extLst>
          </p:nvPr>
        </p:nvGraphicFramePr>
        <p:xfrm>
          <a:off x="799455" y="1844824"/>
          <a:ext cx="7772400" cy="2848352"/>
        </p:xfrm>
        <a:graphic>
          <a:graphicData uri="http://schemas.openxmlformats.org/drawingml/2006/table">
            <a:tbl>
              <a:tblPr firstRow="1" bandRow="1">
                <a:tableStyleId>{5C22544A-7EE6-4342-B048-85BDC9FD1C3A}</a:tableStyleId>
              </a:tblPr>
              <a:tblGrid>
                <a:gridCol w="3886200"/>
                <a:gridCol w="3886200"/>
              </a:tblGrid>
              <a:tr h="12024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dirty="0" smtClean="0"/>
                        <a:t>Війна на </a:t>
                      </a:r>
                      <a:r>
                        <a:rPr lang="uk-UA" baseline="0" dirty="0" smtClean="0"/>
                        <a:t> Сході </a:t>
                      </a:r>
                    </a:p>
                    <a:p>
                      <a:pPr algn="ctr"/>
                      <a:r>
                        <a:rPr lang="uk-UA" dirty="0" smtClean="0"/>
                        <a:t>України</a:t>
                      </a: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dirty="0" smtClean="0"/>
                        <a:t>Велика Вітчизняна війна </a:t>
                      </a:r>
                    </a:p>
                    <a:p>
                      <a:pPr marL="0" marR="0" indent="0" algn="ctr" defTabSz="914400" rtl="0" eaLnBrk="1" fontAlgn="auto" latinLnBrk="0" hangingPunct="1">
                        <a:lnSpc>
                          <a:spcPct val="100000"/>
                        </a:lnSpc>
                        <a:spcBef>
                          <a:spcPts val="0"/>
                        </a:spcBef>
                        <a:spcAft>
                          <a:spcPts val="0"/>
                        </a:spcAft>
                        <a:buClrTx/>
                        <a:buSzTx/>
                        <a:buFontTx/>
                        <a:buNone/>
                        <a:tabLst/>
                        <a:defRPr/>
                      </a:pPr>
                      <a:r>
                        <a:rPr lang="uk-UA" dirty="0" smtClean="0"/>
                        <a:t>1941-1945 рр.</a:t>
                      </a:r>
                      <a:endParaRPr lang="ru-RU" dirty="0" smtClean="0"/>
                    </a:p>
                    <a:p>
                      <a:endParaRPr lang="ru-RU" dirty="0"/>
                    </a:p>
                  </a:txBody>
                  <a:tcPr/>
                </a:tc>
              </a:tr>
              <a:tr h="370840">
                <a:tc>
                  <a:txBody>
                    <a:bodyPr/>
                    <a:lstStyle/>
                    <a:p>
                      <a:r>
                        <a:rPr kumimoji="0" lang="uk-UA" sz="1200" b="1" i="1" kern="1200" baseline="0" dirty="0" smtClean="0">
                          <a:solidFill>
                            <a:schemeClr val="dk1"/>
                          </a:solidFill>
                          <a:latin typeface="Times New Roman" pitchFamily="18" charset="0"/>
                          <a:ea typeface="+mn-ea"/>
                          <a:cs typeface="Times New Roman" pitchFamily="18" charset="0"/>
                        </a:rPr>
                        <a:t>1.Підписання Україною асоціації про євроінтеграцію.</a:t>
                      </a:r>
                    </a:p>
                    <a:p>
                      <a:r>
                        <a:rPr kumimoji="0" lang="uk-UA" sz="1200" b="1" i="1" kern="1200" baseline="0" dirty="0" smtClean="0">
                          <a:solidFill>
                            <a:schemeClr val="dk1"/>
                          </a:solidFill>
                          <a:latin typeface="Times New Roman" pitchFamily="18" charset="0"/>
                          <a:ea typeface="+mn-ea"/>
                          <a:cs typeface="Times New Roman" pitchFamily="18" charset="0"/>
                        </a:rPr>
                        <a:t>2.Відмова влади України у питанні  федералізації.</a:t>
                      </a:r>
                    </a:p>
                    <a:p>
                      <a:r>
                        <a:rPr kumimoji="0" lang="uk-UA" sz="1200" b="1" i="1" kern="1200" baseline="0" dirty="0" smtClean="0">
                          <a:solidFill>
                            <a:schemeClr val="dk1"/>
                          </a:solidFill>
                          <a:latin typeface="Times New Roman" pitchFamily="18" charset="0"/>
                          <a:ea typeface="+mn-ea"/>
                          <a:cs typeface="Times New Roman" pitchFamily="18" charset="0"/>
                        </a:rPr>
                        <a:t>3.Анексія Криму Росією.</a:t>
                      </a:r>
                    </a:p>
                    <a:p>
                      <a:r>
                        <a:rPr kumimoji="0" lang="uk-UA" sz="1200" b="1" i="1" kern="1200" baseline="0" dirty="0" smtClean="0">
                          <a:solidFill>
                            <a:schemeClr val="dk1"/>
                          </a:solidFill>
                          <a:latin typeface="Times New Roman" pitchFamily="18" charset="0"/>
                          <a:ea typeface="+mn-ea"/>
                          <a:cs typeface="Times New Roman" pitchFamily="18" charset="0"/>
                        </a:rPr>
                        <a:t>4.Прагнення Росії реалізувати свої імперські прагнення.</a:t>
                      </a:r>
                      <a:endParaRPr kumimoji="0" lang="ru-RU" sz="1200" b="1" i="1" kern="1200" baseline="0" dirty="0" smtClean="0">
                        <a:solidFill>
                          <a:schemeClr val="dk1"/>
                        </a:solidFill>
                        <a:latin typeface="Times New Roman" pitchFamily="18" charset="0"/>
                        <a:ea typeface="+mn-ea"/>
                        <a:cs typeface="Times New Roman" pitchFamily="18" charset="0"/>
                      </a:endParaRPr>
                    </a:p>
                  </a:txBody>
                  <a:tcPr/>
                </a:tc>
                <a:tc>
                  <a:txBody>
                    <a:bodyPr/>
                    <a:lstStyle/>
                    <a:p>
                      <a:r>
                        <a:rPr lang="uk-UA" sz="1200" dirty="0" smtClean="0">
                          <a:latin typeface="Times New Roman" pitchFamily="18" charset="0"/>
                          <a:cs typeface="Times New Roman" pitchFamily="18" charset="0"/>
                        </a:rPr>
                        <a:t>1.</a:t>
                      </a:r>
                      <a:r>
                        <a:rPr kumimoji="0" lang="ru-RU" sz="1200" b="0" i="0"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Намагання</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Німеччини</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встановити</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світове</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панування</a:t>
                      </a:r>
                      <a:r>
                        <a:rPr kumimoji="0" lang="ru-RU" sz="1200" b="1" i="1" kern="1200" dirty="0" smtClean="0">
                          <a:solidFill>
                            <a:schemeClr val="dk1"/>
                          </a:solidFill>
                          <a:latin typeface="Times New Roman" pitchFamily="18" charset="0"/>
                          <a:ea typeface="+mn-ea"/>
                          <a:cs typeface="Times New Roman" pitchFamily="18" charset="0"/>
                        </a:rPr>
                        <a:t>.</a:t>
                      </a:r>
                    </a:p>
                    <a:p>
                      <a:r>
                        <a:rPr kumimoji="0" lang="uk-UA" sz="1200" b="1" i="1" kern="1200" dirty="0" smtClean="0">
                          <a:solidFill>
                            <a:schemeClr val="dk1"/>
                          </a:solidFill>
                          <a:latin typeface="Times New Roman" pitchFamily="18" charset="0"/>
                          <a:ea typeface="+mn-ea"/>
                          <a:cs typeface="Times New Roman" pitchFamily="18" charset="0"/>
                        </a:rPr>
                        <a:t>2.</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Захоплення</a:t>
                      </a:r>
                      <a:r>
                        <a:rPr kumimoji="0" lang="ru-RU" sz="1200" b="1" i="1" kern="1200" dirty="0" smtClean="0">
                          <a:solidFill>
                            <a:schemeClr val="dk1"/>
                          </a:solidFill>
                          <a:latin typeface="Times New Roman" pitchFamily="18" charset="0"/>
                          <a:ea typeface="+mn-ea"/>
                          <a:cs typeface="Times New Roman" pitchFamily="18" charset="0"/>
                        </a:rPr>
                        <a:t> СРСР для </a:t>
                      </a:r>
                      <a:r>
                        <a:rPr kumimoji="0" lang="ru-RU" sz="1200" b="1" i="1" kern="1200" dirty="0" err="1" smtClean="0">
                          <a:solidFill>
                            <a:schemeClr val="dk1"/>
                          </a:solidFill>
                          <a:latin typeface="Times New Roman" pitchFamily="18" charset="0"/>
                          <a:ea typeface="+mn-ea"/>
                          <a:cs typeface="Times New Roman" pitchFamily="18" charset="0"/>
                        </a:rPr>
                        <a:t>Німеччини</a:t>
                      </a:r>
                      <a:r>
                        <a:rPr kumimoji="0" lang="ru-RU" sz="1200" b="1" i="1" kern="1200" dirty="0" smtClean="0">
                          <a:solidFill>
                            <a:schemeClr val="dk1"/>
                          </a:solidFill>
                          <a:latin typeface="Times New Roman" pitchFamily="18" charset="0"/>
                          <a:ea typeface="+mn-ea"/>
                          <a:cs typeface="Times New Roman" pitchFamily="18" charset="0"/>
                        </a:rPr>
                        <a:t> – </a:t>
                      </a:r>
                      <a:r>
                        <a:rPr kumimoji="0" lang="ru-RU" sz="1200" b="1" i="1" kern="1200" dirty="0" err="1" smtClean="0">
                          <a:solidFill>
                            <a:schemeClr val="dk1"/>
                          </a:solidFill>
                          <a:latin typeface="Times New Roman" pitchFamily="18" charset="0"/>
                          <a:ea typeface="+mn-ea"/>
                          <a:cs typeface="Times New Roman" pitchFamily="18" charset="0"/>
                        </a:rPr>
                        <a:t>це</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економічний</a:t>
                      </a:r>
                      <a:r>
                        <a:rPr kumimoji="0" lang="ru-RU" sz="1200" b="1" i="1" kern="1200" dirty="0" smtClean="0">
                          <a:solidFill>
                            <a:schemeClr val="dk1"/>
                          </a:solidFill>
                          <a:latin typeface="Times New Roman" pitchFamily="18" charset="0"/>
                          <a:ea typeface="+mn-ea"/>
                          <a:cs typeface="Times New Roman" pitchFamily="18" charset="0"/>
                        </a:rPr>
                        <a:t> плацдарм для </a:t>
                      </a:r>
                      <a:r>
                        <a:rPr kumimoji="0" lang="ru-RU" sz="1200" b="1" i="1" kern="1200" dirty="0" err="1" smtClean="0">
                          <a:solidFill>
                            <a:schemeClr val="dk1"/>
                          </a:solidFill>
                          <a:latin typeface="Times New Roman" pitchFamily="18" charset="0"/>
                          <a:ea typeface="+mn-ea"/>
                          <a:cs typeface="Times New Roman" pitchFamily="18" charset="0"/>
                        </a:rPr>
                        <a:t>продовження</a:t>
                      </a:r>
                      <a:r>
                        <a:rPr kumimoji="0" lang="ru-RU" sz="1200" b="1" i="1" kern="1200" baseline="0" dirty="0" smtClean="0">
                          <a:solidFill>
                            <a:schemeClr val="dk1"/>
                          </a:solidFill>
                          <a:latin typeface="Times New Roman" pitchFamily="18" charset="0"/>
                          <a:ea typeface="+mn-ea"/>
                          <a:cs typeface="Times New Roman" pitchFamily="18" charset="0"/>
                        </a:rPr>
                        <a:t> </a:t>
                      </a:r>
                      <a:r>
                        <a:rPr kumimoji="0" lang="ru-RU" sz="1200" b="1" i="1" kern="1200" baseline="0" dirty="0" err="1" smtClean="0">
                          <a:solidFill>
                            <a:schemeClr val="dk1"/>
                          </a:solidFill>
                          <a:latin typeface="Times New Roman" pitchFamily="18" charset="0"/>
                          <a:ea typeface="+mn-ea"/>
                          <a:cs typeface="Times New Roman" pitchFamily="18" charset="0"/>
                        </a:rPr>
                        <a:t>війни</a:t>
                      </a:r>
                      <a:r>
                        <a:rPr kumimoji="0" lang="ru-RU" sz="1200" b="1" i="1" kern="1200" baseline="0" dirty="0" smtClean="0">
                          <a:solidFill>
                            <a:schemeClr val="dk1"/>
                          </a:solidFill>
                          <a:latin typeface="Times New Roman" pitchFamily="18" charset="0"/>
                          <a:ea typeface="+mn-ea"/>
                          <a:cs typeface="Times New Roman" pitchFamily="18" charset="0"/>
                        </a:rPr>
                        <a:t> за </a:t>
                      </a:r>
                      <a:r>
                        <a:rPr kumimoji="0" lang="ru-RU" sz="1200" b="1" i="1" kern="1200" baseline="0" dirty="0" err="1" smtClean="0">
                          <a:solidFill>
                            <a:schemeClr val="dk1"/>
                          </a:solidFill>
                          <a:latin typeface="Times New Roman" pitchFamily="18" charset="0"/>
                          <a:ea typeface="+mn-ea"/>
                          <a:cs typeface="Times New Roman" pitchFamily="18" charset="0"/>
                        </a:rPr>
                        <a:t>світове</a:t>
                      </a:r>
                      <a:r>
                        <a:rPr kumimoji="0" lang="ru-RU" sz="1200" b="1" i="1" kern="1200" baseline="0" dirty="0" smtClean="0">
                          <a:solidFill>
                            <a:schemeClr val="dk1"/>
                          </a:solidFill>
                          <a:latin typeface="Times New Roman" pitchFamily="18" charset="0"/>
                          <a:ea typeface="+mn-ea"/>
                          <a:cs typeface="Times New Roman" pitchFamily="18" charset="0"/>
                        </a:rPr>
                        <a:t> </a:t>
                      </a:r>
                      <a:r>
                        <a:rPr kumimoji="0" lang="ru-RU" sz="1200" b="1" i="1" kern="1200" baseline="0" dirty="0" err="1" smtClean="0">
                          <a:solidFill>
                            <a:schemeClr val="dk1"/>
                          </a:solidFill>
                          <a:latin typeface="Times New Roman" pitchFamily="18" charset="0"/>
                          <a:ea typeface="+mn-ea"/>
                          <a:cs typeface="Times New Roman" pitchFamily="18" charset="0"/>
                        </a:rPr>
                        <a:t>панування</a:t>
                      </a:r>
                      <a:r>
                        <a:rPr kumimoji="0" lang="ru-RU" sz="1200" b="1" i="1" kern="1200" dirty="0" smtClean="0">
                          <a:solidFill>
                            <a:schemeClr val="dk1"/>
                          </a:solidFill>
                          <a:latin typeface="Times New Roman" pitchFamily="18" charset="0"/>
                          <a:ea typeface="+mn-ea"/>
                          <a:cs typeface="Times New Roman" pitchFamily="18" charset="0"/>
                        </a:rPr>
                        <a:t>, для </a:t>
                      </a:r>
                      <a:r>
                        <a:rPr kumimoji="0" lang="ru-RU" sz="1200" b="1" i="1" kern="1200" dirty="0" err="1" smtClean="0">
                          <a:solidFill>
                            <a:schemeClr val="dk1"/>
                          </a:solidFill>
                          <a:latin typeface="Times New Roman" pitchFamily="18" charset="0"/>
                          <a:ea typeface="+mn-ea"/>
                          <a:cs typeface="Times New Roman" pitchFamily="18" charset="0"/>
                        </a:rPr>
                        <a:t>захоплення</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стратегічних</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джерел</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сировини</a:t>
                      </a:r>
                      <a:r>
                        <a:rPr kumimoji="0" lang="ru-RU" sz="1200" b="1" i="1" kern="1200" dirty="0" smtClean="0">
                          <a:solidFill>
                            <a:schemeClr val="dk1"/>
                          </a:solidFill>
                          <a:latin typeface="Times New Roman" pitchFamily="18" charset="0"/>
                          <a:ea typeface="+mn-ea"/>
                          <a:cs typeface="Times New Roman" pitchFamily="18" charset="0"/>
                        </a:rPr>
                        <a:t> та </a:t>
                      </a:r>
                      <a:r>
                        <a:rPr kumimoji="0" lang="ru-RU" sz="1200" b="1" i="1" kern="1200" dirty="0" err="1" smtClean="0">
                          <a:solidFill>
                            <a:schemeClr val="dk1"/>
                          </a:solidFill>
                          <a:latin typeface="Times New Roman" pitchFamily="18" charset="0"/>
                          <a:ea typeface="+mn-ea"/>
                          <a:cs typeface="Times New Roman" pitchFamily="18" charset="0"/>
                        </a:rPr>
                        <a:t>родючих</a:t>
                      </a:r>
                      <a:r>
                        <a:rPr kumimoji="0" lang="ru-RU" sz="1200" b="1" i="1" kern="1200" dirty="0" smtClean="0">
                          <a:solidFill>
                            <a:schemeClr val="dk1"/>
                          </a:solidFill>
                          <a:latin typeface="Times New Roman" pitchFamily="18" charset="0"/>
                          <a:ea typeface="+mn-ea"/>
                          <a:cs typeface="Times New Roman" pitchFamily="18" charset="0"/>
                        </a:rPr>
                        <a:t> земель </a:t>
                      </a:r>
                      <a:r>
                        <a:rPr kumimoji="0" lang="ru-RU" sz="1200" b="1" i="1" kern="1200" dirty="0" err="1" smtClean="0">
                          <a:solidFill>
                            <a:schemeClr val="dk1"/>
                          </a:solidFill>
                          <a:latin typeface="Times New Roman" pitchFamily="18" charset="0"/>
                          <a:ea typeface="+mn-ea"/>
                          <a:cs typeface="Times New Roman" pitchFamily="18" charset="0"/>
                        </a:rPr>
                        <a:t>України</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Кубані</a:t>
                      </a:r>
                      <a:r>
                        <a:rPr kumimoji="0" lang="ru-RU" sz="1200" b="1" i="1" kern="1200" dirty="0" smtClean="0">
                          <a:solidFill>
                            <a:schemeClr val="dk1"/>
                          </a:solidFill>
                          <a:latin typeface="Times New Roman" pitchFamily="18" charset="0"/>
                          <a:ea typeface="+mn-ea"/>
                          <a:cs typeface="Times New Roman" pitchFamily="18" charset="0"/>
                        </a:rPr>
                        <a:t>, Дону.</a:t>
                      </a:r>
                    </a:p>
                    <a:p>
                      <a:r>
                        <a:rPr kumimoji="0" lang="uk-UA" sz="1200" b="1" i="1" kern="1200" dirty="0" smtClean="0">
                          <a:solidFill>
                            <a:schemeClr val="dk1"/>
                          </a:solidFill>
                          <a:latin typeface="Times New Roman" pitchFamily="18" charset="0"/>
                          <a:ea typeface="+mn-ea"/>
                          <a:cs typeface="Times New Roman" pitchFamily="18" charset="0"/>
                        </a:rPr>
                        <a:t>3)</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Знищити</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соціалістичну</a:t>
                      </a:r>
                      <a:r>
                        <a:rPr kumimoji="0" lang="ru-RU" sz="1200" b="1" i="1" kern="1200" dirty="0" smtClean="0">
                          <a:solidFill>
                            <a:schemeClr val="dk1"/>
                          </a:solidFill>
                          <a:latin typeface="Times New Roman" pitchFamily="18" charset="0"/>
                          <a:ea typeface="+mn-ea"/>
                          <a:cs typeface="Times New Roman" pitchFamily="18" charset="0"/>
                        </a:rPr>
                        <a:t> державу для того, </a:t>
                      </a:r>
                      <a:r>
                        <a:rPr kumimoji="0" lang="ru-RU" sz="1200" b="1" i="1" kern="1200" dirty="0" err="1" smtClean="0">
                          <a:solidFill>
                            <a:schemeClr val="dk1"/>
                          </a:solidFill>
                          <a:latin typeface="Times New Roman" pitchFamily="18" charset="0"/>
                          <a:ea typeface="+mn-ea"/>
                          <a:cs typeface="Times New Roman" pitchFamily="18" charset="0"/>
                        </a:rPr>
                        <a:t>щоб</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підірвати</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комуністичний</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рух</a:t>
                      </a:r>
                      <a:r>
                        <a:rPr kumimoji="0" lang="ru-RU" sz="1200" b="1" i="1" kern="1200" dirty="0" smtClean="0">
                          <a:solidFill>
                            <a:schemeClr val="dk1"/>
                          </a:solidFill>
                          <a:latin typeface="Times New Roman" pitchFamily="18" charset="0"/>
                          <a:ea typeface="+mn-ea"/>
                          <a:cs typeface="Times New Roman" pitchFamily="18" charset="0"/>
                        </a:rPr>
                        <a:t> у </a:t>
                      </a:r>
                      <a:r>
                        <a:rPr kumimoji="0" lang="ru-RU" sz="1200" b="1" i="1" kern="1200" dirty="0" err="1" smtClean="0">
                          <a:solidFill>
                            <a:schemeClr val="dk1"/>
                          </a:solidFill>
                          <a:latin typeface="Times New Roman" pitchFamily="18" charset="0"/>
                          <a:ea typeface="+mn-ea"/>
                          <a:cs typeface="Times New Roman" pitchFamily="18" charset="0"/>
                        </a:rPr>
                        <a:t>всьому</a:t>
                      </a:r>
                      <a:r>
                        <a:rPr kumimoji="0" lang="ru-RU" sz="1200" b="1" i="1" kern="1200" dirty="0" smtClean="0">
                          <a:solidFill>
                            <a:schemeClr val="dk1"/>
                          </a:solidFill>
                          <a:latin typeface="Times New Roman" pitchFamily="18" charset="0"/>
                          <a:ea typeface="+mn-ea"/>
                          <a:cs typeface="Times New Roman" pitchFamily="18" charset="0"/>
                        </a:rPr>
                        <a:t> </a:t>
                      </a:r>
                      <a:r>
                        <a:rPr kumimoji="0" lang="ru-RU" sz="1200" b="1" i="1" kern="1200" dirty="0" err="1" smtClean="0">
                          <a:solidFill>
                            <a:schemeClr val="dk1"/>
                          </a:solidFill>
                          <a:latin typeface="Times New Roman" pitchFamily="18" charset="0"/>
                          <a:ea typeface="+mn-ea"/>
                          <a:cs typeface="Times New Roman" pitchFamily="18" charset="0"/>
                        </a:rPr>
                        <a:t>світі</a:t>
                      </a:r>
                      <a:r>
                        <a:rPr kumimoji="0" lang="ru-RU" b="1" i="1" kern="1200" dirty="0" smtClean="0">
                          <a:solidFill>
                            <a:schemeClr val="dk1"/>
                          </a:solidFill>
                          <a:latin typeface="+mn-lt"/>
                          <a:ea typeface="+mn-ea"/>
                          <a:cs typeface="+mn-cs"/>
                        </a:rPr>
                        <a:t>.</a:t>
                      </a:r>
                    </a:p>
                  </a:txBody>
                  <a:tcPr/>
                </a:tc>
              </a:tr>
            </a:tbl>
          </a:graphicData>
        </a:graphic>
      </p:graphicFrame>
      <p:pic>
        <p:nvPicPr>
          <p:cNvPr id="3076" name="Picture 4" descr="http://go1.imgsmail.ru/imgpreview?key=221366309980a8f3&amp;mb=imgdb_preview_15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850447"/>
            <a:ext cx="2343150" cy="1543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80" name="Picture 8" descr="http://espreso.tv/uploads/article/59794/images/im578x383-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797152"/>
            <a:ext cx="2409106" cy="15963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3729038" cy="1143000"/>
          </a:xfrm>
        </p:spPr>
        <p:txBody>
          <a:bodyPr>
            <a:normAutofit/>
          </a:bodyPr>
          <a:lstStyle/>
          <a:p>
            <a:pPr algn="ctr"/>
            <a:r>
              <a:rPr lang="uk-UA" sz="2000" i="1" dirty="0" smtClean="0">
                <a:solidFill>
                  <a:srgbClr val="7030A0"/>
                </a:solidFill>
                <a:latin typeface="Arial Black" panose="020B0A04020102020204" pitchFamily="34" charset="0"/>
              </a:rPr>
              <a:t>Плани щодо України.</a:t>
            </a:r>
            <a:br>
              <a:rPr lang="uk-UA" sz="2000" i="1" dirty="0" smtClean="0">
                <a:solidFill>
                  <a:srgbClr val="7030A0"/>
                </a:solidFill>
                <a:latin typeface="Arial Black" panose="020B0A04020102020204" pitchFamily="34" charset="0"/>
              </a:rPr>
            </a:br>
            <a:r>
              <a:rPr lang="uk-UA" sz="2000" i="1" dirty="0" smtClean="0">
                <a:solidFill>
                  <a:srgbClr val="7030A0"/>
                </a:solidFill>
                <a:latin typeface="Arial Black" panose="020B0A04020102020204" pitchFamily="34" charset="0"/>
              </a:rPr>
              <a:t>Війна 1941-1945 рр.</a:t>
            </a:r>
            <a:endParaRPr lang="ru-RU" sz="2000" i="1" dirty="0">
              <a:solidFill>
                <a:srgbClr val="7030A0"/>
              </a:solidFill>
              <a:latin typeface="Arial Black" panose="020B0A04020102020204" pitchFamily="34" charset="0"/>
            </a:endParaRPr>
          </a:p>
        </p:txBody>
      </p:sp>
      <p:sp>
        <p:nvSpPr>
          <p:cNvPr id="3" name="Содержимое 2"/>
          <p:cNvSpPr>
            <a:spLocks noGrp="1"/>
          </p:cNvSpPr>
          <p:nvPr>
            <p:ph sz="quarter" idx="1"/>
          </p:nvPr>
        </p:nvSpPr>
        <p:spPr>
          <a:xfrm>
            <a:off x="323528" y="1412776"/>
            <a:ext cx="4176464" cy="3230670"/>
          </a:xfrm>
        </p:spPr>
        <p:txBody>
          <a:bodyPr>
            <a:normAutofit/>
          </a:bodyPr>
          <a:lstStyle/>
          <a:p>
            <a:pPr>
              <a:buNone/>
            </a:pPr>
            <a:r>
              <a:rPr lang="ru-RU" sz="1800" dirty="0" smtClean="0"/>
              <a:t>		</a:t>
            </a:r>
            <a:r>
              <a:rPr lang="ru-RU" sz="1200" b="1" i="1" dirty="0" smtClean="0">
                <a:latin typeface="Times New Roman" pitchFamily="18" charset="0"/>
                <a:cs typeface="Times New Roman" pitchFamily="18" charset="0"/>
              </a:rPr>
              <a:t>У </a:t>
            </a:r>
            <a:r>
              <a:rPr lang="ru-RU" sz="1200" b="1" i="1" dirty="0" err="1" smtClean="0">
                <a:latin typeface="Times New Roman" pitchFamily="18" charset="0"/>
                <a:cs typeface="Times New Roman" pitchFamily="18" charset="0"/>
              </a:rPr>
              <a:t>довоєнний</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період</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планувалося</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утворення</a:t>
            </a:r>
            <a:r>
              <a:rPr lang="ru-RU" sz="1200" b="1" i="1" dirty="0" smtClean="0">
                <a:latin typeface="Times New Roman" pitchFamily="18" charset="0"/>
                <a:cs typeface="Times New Roman" pitchFamily="18" charset="0"/>
              </a:rPr>
              <a:t> бодай </a:t>
            </a:r>
            <a:r>
              <a:rPr lang="ru-RU" sz="1200" b="1" i="1" dirty="0" err="1" smtClean="0">
                <a:latin typeface="Times New Roman" pitchFamily="18" charset="0"/>
                <a:cs typeface="Times New Roman" pitchFamily="18" charset="0"/>
              </a:rPr>
              <a:t>маріонеткової</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держави</a:t>
            </a:r>
            <a:r>
              <a:rPr lang="ru-RU" sz="1200" b="1" i="1" dirty="0" smtClean="0">
                <a:latin typeface="Times New Roman" pitchFamily="18" charset="0"/>
                <a:cs typeface="Times New Roman" pitchFamily="18" charset="0"/>
              </a:rPr>
              <a:t> — "</a:t>
            </a:r>
            <a:r>
              <a:rPr lang="ru-RU" sz="1200" b="1" i="1" dirty="0" err="1" smtClean="0">
                <a:latin typeface="Times New Roman" pitchFamily="18" charset="0"/>
                <a:cs typeface="Times New Roman" pitchFamily="18" charset="0"/>
              </a:rPr>
              <a:t>Великої</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України</a:t>
            </a:r>
            <a:r>
              <a:rPr lang="ru-RU" sz="1200" b="1" i="1" dirty="0" smtClean="0">
                <a:latin typeface="Times New Roman" pitchFamily="18" charset="0"/>
                <a:cs typeface="Times New Roman" pitchFamily="18" charset="0"/>
              </a:rPr>
              <a:t>", але  на початку </a:t>
            </a:r>
            <a:r>
              <a:rPr lang="ru-RU" sz="1200" b="1" i="1" dirty="0" err="1" smtClean="0">
                <a:latin typeface="Times New Roman" pitchFamily="18" charset="0"/>
                <a:cs typeface="Times New Roman" pitchFamily="18" charset="0"/>
              </a:rPr>
              <a:t>агресії</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проти</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Радянського</a:t>
            </a:r>
            <a:r>
              <a:rPr lang="ru-RU" sz="1200" b="1" i="1" dirty="0" smtClean="0">
                <a:latin typeface="Times New Roman" pitchFamily="18" charset="0"/>
                <a:cs typeface="Times New Roman" pitchFamily="18" charset="0"/>
              </a:rPr>
              <a:t> Союзу, </a:t>
            </a:r>
            <a:r>
              <a:rPr lang="ru-RU" sz="1200" b="1" i="1" dirty="0" err="1" smtClean="0">
                <a:latin typeface="Times New Roman" pitchFamily="18" charset="0"/>
                <a:cs typeface="Times New Roman" pitchFamily="18" charset="0"/>
              </a:rPr>
              <a:t>українські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землі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розглядалися</a:t>
            </a:r>
            <a:r>
              <a:rPr lang="ru-RU" sz="1200" b="1" i="1" dirty="0" smtClean="0">
                <a:latin typeface="Times New Roman" pitchFamily="18" charset="0"/>
                <a:cs typeface="Times New Roman" pitchFamily="18" charset="0"/>
              </a:rPr>
              <a:t> як </a:t>
            </a:r>
            <a:r>
              <a:rPr lang="ru-RU" sz="1200" b="1" i="1" dirty="0" err="1" smtClean="0">
                <a:latin typeface="Times New Roman" pitchFamily="18" charset="0"/>
                <a:cs typeface="Times New Roman" pitchFamily="18" charset="0"/>
              </a:rPr>
              <a:t>бездержавний</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сировинний</a:t>
            </a:r>
            <a:r>
              <a:rPr lang="ru-RU" sz="1200" b="1" i="1" dirty="0" smtClean="0">
                <a:latin typeface="Times New Roman" pitchFamily="18" charset="0"/>
                <a:cs typeface="Times New Roman" pitchFamily="18" charset="0"/>
              </a:rPr>
              <a:t> придаток, </a:t>
            </a:r>
            <a:r>
              <a:rPr lang="ru-RU" sz="1200" b="1" i="1" dirty="0" err="1" smtClean="0">
                <a:latin typeface="Times New Roman" pitchFamily="18" charset="0"/>
                <a:cs typeface="Times New Roman" pitchFamily="18" charset="0"/>
              </a:rPr>
              <a:t>джерело</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продовольства</a:t>
            </a:r>
            <a:r>
              <a:rPr lang="ru-RU" sz="1200" b="1" i="1" dirty="0" smtClean="0">
                <a:latin typeface="Times New Roman" pitchFamily="18" charset="0"/>
                <a:cs typeface="Times New Roman" pitchFamily="18" charset="0"/>
              </a:rPr>
              <a:t> і </a:t>
            </a:r>
            <a:r>
              <a:rPr lang="ru-RU" sz="1200" b="1" i="1" dirty="0" err="1" smtClean="0">
                <a:latin typeface="Times New Roman" pitchFamily="18" charset="0"/>
                <a:cs typeface="Times New Roman" pitchFamily="18" charset="0"/>
              </a:rPr>
              <a:t>робочої</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сили</a:t>
            </a:r>
            <a:r>
              <a:rPr lang="ru-RU" sz="1200" b="1" i="1" dirty="0" smtClean="0">
                <a:latin typeface="Times New Roman" pitchFamily="18" charset="0"/>
                <a:cs typeface="Times New Roman" pitchFamily="18" charset="0"/>
              </a:rPr>
              <a:t>, з перспективою </a:t>
            </a:r>
            <a:r>
              <a:rPr lang="ru-RU" sz="1200" b="1" i="1" dirty="0" err="1" smtClean="0">
                <a:latin typeface="Times New Roman" pitchFamily="18" charset="0"/>
                <a:cs typeface="Times New Roman" pitchFamily="18" charset="0"/>
              </a:rPr>
              <a:t>після</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знищення</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значної</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частини</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населення</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онімечення</a:t>
            </a:r>
            <a:r>
              <a:rPr lang="ru-RU" sz="1200" b="1" i="1" dirty="0" smtClean="0">
                <a:latin typeface="Times New Roman" pitchFamily="18" charset="0"/>
                <a:cs typeface="Times New Roman" pitchFamily="18" charset="0"/>
              </a:rPr>
              <a:t> та </a:t>
            </a:r>
            <a:r>
              <a:rPr lang="ru-RU" sz="1200" b="1" i="1" dirty="0" err="1" smtClean="0">
                <a:latin typeface="Times New Roman" pitchFamily="18" charset="0"/>
                <a:cs typeface="Times New Roman" pitchFamily="18" charset="0"/>
              </a:rPr>
              <a:t>колонізації</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Ця</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трансформація</a:t>
            </a:r>
            <a:r>
              <a:rPr lang="ru-RU" sz="1200" b="1" i="1" dirty="0" smtClean="0">
                <a:latin typeface="Times New Roman" pitchFamily="18" charset="0"/>
                <a:cs typeface="Times New Roman" pitchFamily="18" charset="0"/>
              </a:rPr>
              <a:t> не </a:t>
            </a:r>
            <a:r>
              <a:rPr lang="ru-RU" sz="1200" b="1" i="1" dirty="0" err="1" smtClean="0">
                <a:latin typeface="Times New Roman" pitchFamily="18" charset="0"/>
                <a:cs typeface="Times New Roman" pitchFamily="18" charset="0"/>
              </a:rPr>
              <a:t>випадкова</a:t>
            </a:r>
            <a:r>
              <a:rPr lang="ru-RU" sz="1200" b="1" i="1" dirty="0" smtClean="0">
                <a:latin typeface="Times New Roman" pitchFamily="18" charset="0"/>
                <a:cs typeface="Times New Roman" pitchFamily="18" charset="0"/>
              </a:rPr>
              <a:t>, вона </a:t>
            </a:r>
            <a:r>
              <a:rPr lang="ru-RU" sz="1200" b="1" i="1" dirty="0" err="1" smtClean="0">
                <a:latin typeface="Times New Roman" pitchFamily="18" charset="0"/>
                <a:cs typeface="Times New Roman" pitchFamily="18" charset="0"/>
              </a:rPr>
              <a:t>пояснюється</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гранично</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утилітарним</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прагматичним</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підходом</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німецьких</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політиків</a:t>
            </a:r>
            <a:r>
              <a:rPr lang="ru-RU" sz="1200" b="1" i="1" dirty="0" smtClean="0">
                <a:latin typeface="Times New Roman" pitchFamily="18" charset="0"/>
                <a:cs typeface="Times New Roman" pitchFamily="18" charset="0"/>
              </a:rPr>
              <a:t> до </a:t>
            </a:r>
            <a:r>
              <a:rPr lang="ru-RU" sz="1200" b="1" i="1" dirty="0" err="1" smtClean="0">
                <a:latin typeface="Times New Roman" pitchFamily="18" charset="0"/>
                <a:cs typeface="Times New Roman" pitchFamily="18" charset="0"/>
              </a:rPr>
              <a:t>долі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українських</a:t>
            </a:r>
            <a:r>
              <a:rPr lang="ru-RU" sz="1200" b="1" i="1" dirty="0" smtClean="0">
                <a:latin typeface="Times New Roman" pitchFamily="18" charset="0"/>
                <a:cs typeface="Times New Roman" pitchFamily="18" charset="0"/>
              </a:rPr>
              <a:t> земель. </a:t>
            </a:r>
            <a:r>
              <a:rPr lang="ru-RU" sz="1200" b="1" i="1" dirty="0" err="1" smtClean="0">
                <a:latin typeface="Times New Roman" pitchFamily="18" charset="0"/>
                <a:cs typeface="Times New Roman" pitchFamily="18" charset="0"/>
              </a:rPr>
              <a:t>Саме</a:t>
            </a:r>
            <a:r>
              <a:rPr lang="ru-RU" sz="1200" b="1" i="1" dirty="0" smtClean="0">
                <a:latin typeface="Times New Roman" pitchFamily="18" charset="0"/>
                <a:cs typeface="Times New Roman" pitchFamily="18" charset="0"/>
              </a:rPr>
              <a:t> тому в планах </a:t>
            </a:r>
            <a:r>
              <a:rPr lang="ru-RU" sz="1200" b="1" i="1" dirty="0" err="1" smtClean="0">
                <a:latin typeface="Times New Roman" pitchFamily="18" charset="0"/>
                <a:cs typeface="Times New Roman" pitchFamily="18" charset="0"/>
              </a:rPr>
              <a:t>фашистів</a:t>
            </a:r>
            <a:r>
              <a:rPr lang="ru-RU" sz="1200" b="1" i="1" dirty="0" smtClean="0">
                <a:latin typeface="Times New Roman" pitchFamily="18" charset="0"/>
                <a:cs typeface="Times New Roman" pitchFamily="18" charset="0"/>
              </a:rPr>
              <a:t> у </a:t>
            </a:r>
            <a:r>
              <a:rPr lang="ru-RU" sz="1200" b="1" i="1" dirty="0" err="1" smtClean="0">
                <a:latin typeface="Times New Roman" pitchFamily="18" charset="0"/>
                <a:cs typeface="Times New Roman" pitchFamily="18" charset="0"/>
              </a:rPr>
              <a:t>довоєнний</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період</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ці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землі</a:t>
            </a:r>
            <a:r>
              <a:rPr lang="ru-RU" sz="1200" b="1" i="1" dirty="0" smtClean="0">
                <a:latin typeface="Times New Roman" pitchFamily="18" charset="0"/>
                <a:cs typeface="Times New Roman" pitchFamily="18" charset="0"/>
              </a:rPr>
              <a:t> — </a:t>
            </a:r>
            <a:r>
              <a:rPr lang="ru-RU" sz="1200" b="1" i="1" dirty="0" err="1" smtClean="0">
                <a:latin typeface="Times New Roman" pitchFamily="18" charset="0"/>
                <a:cs typeface="Times New Roman" pitchFamily="18" charset="0"/>
              </a:rPr>
              <a:t>козир</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у</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дипломатичній</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грі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у</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воєнний</a:t>
            </a:r>
            <a:r>
              <a:rPr lang="ru-RU" sz="1200" b="1" i="1" dirty="0" smtClean="0">
                <a:latin typeface="Times New Roman" pitchFamily="18" charset="0"/>
                <a:cs typeface="Times New Roman" pitchFamily="18" charset="0"/>
              </a:rPr>
              <a:t> — </a:t>
            </a:r>
            <a:r>
              <a:rPr lang="ru-RU" sz="1200" b="1" i="1" dirty="0" err="1" smtClean="0">
                <a:latin typeface="Times New Roman" pitchFamily="18" charset="0"/>
                <a:cs typeface="Times New Roman" pitchFamily="18" charset="0"/>
              </a:rPr>
              <a:t>матеріальна</a:t>
            </a:r>
            <a:r>
              <a:rPr lang="ru-RU" sz="1200" b="1" i="1" dirty="0" smtClean="0">
                <a:latin typeface="Times New Roman" pitchFamily="18" charset="0"/>
                <a:cs typeface="Times New Roman" pitchFamily="18" charset="0"/>
              </a:rPr>
              <a:t> база </a:t>
            </a:r>
            <a:r>
              <a:rPr lang="ru-RU" sz="1200" b="1" i="1" dirty="0" err="1" smtClean="0">
                <a:latin typeface="Times New Roman" pitchFamily="18" charset="0"/>
                <a:cs typeface="Times New Roman" pitchFamily="18" charset="0"/>
              </a:rPr>
              <a:t>і</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зручний</a:t>
            </a:r>
            <a:r>
              <a:rPr lang="ru-RU" sz="1200" b="1" i="1" dirty="0" smtClean="0">
                <a:latin typeface="Times New Roman" pitchFamily="18" charset="0"/>
                <a:cs typeface="Times New Roman" pitchFamily="18" charset="0"/>
              </a:rPr>
              <a:t> плацдарм для </a:t>
            </a:r>
            <a:r>
              <a:rPr lang="ru-RU" sz="1200" b="1" i="1" dirty="0" err="1" smtClean="0">
                <a:latin typeface="Times New Roman" pitchFamily="18" charset="0"/>
                <a:cs typeface="Times New Roman" pitchFamily="18" charset="0"/>
              </a:rPr>
              <a:t>ведення</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бойових</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дій</a:t>
            </a:r>
            <a:r>
              <a:rPr lang="ru-RU" sz="1200" b="1" i="1" dirty="0" smtClean="0">
                <a:latin typeface="Times New Roman" pitchFamily="18" charset="0"/>
                <a:cs typeface="Times New Roman" pitchFamily="18" charset="0"/>
              </a:rPr>
              <a:t>; у </a:t>
            </a:r>
            <a:r>
              <a:rPr lang="ru-RU" sz="1200" b="1" i="1" dirty="0" err="1" smtClean="0">
                <a:latin typeface="Times New Roman" pitchFamily="18" charset="0"/>
                <a:cs typeface="Times New Roman" pitchFamily="18" charset="0"/>
              </a:rPr>
              <a:t>повоєнний</a:t>
            </a:r>
            <a:r>
              <a:rPr lang="ru-RU" sz="1200" b="1" i="1" dirty="0" smtClean="0">
                <a:latin typeface="Times New Roman" pitchFamily="18" charset="0"/>
                <a:cs typeface="Times New Roman" pitchFamily="18" charset="0"/>
              </a:rPr>
              <a:t> — </a:t>
            </a:r>
            <a:r>
              <a:rPr lang="ru-RU" sz="1200" b="1" i="1" dirty="0" err="1" smtClean="0">
                <a:latin typeface="Times New Roman" pitchFamily="18" charset="0"/>
                <a:cs typeface="Times New Roman" pitchFamily="18" charset="0"/>
              </a:rPr>
              <a:t>одне</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з</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кращих</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місць</a:t>
            </a:r>
            <a:r>
              <a:rPr lang="ru-RU" sz="1200" b="1" i="1" dirty="0" smtClean="0">
                <a:latin typeface="Times New Roman" pitchFamily="18" charset="0"/>
                <a:cs typeface="Times New Roman" pitchFamily="18" charset="0"/>
              </a:rPr>
              <a:t> для </a:t>
            </a:r>
            <a:r>
              <a:rPr lang="ru-RU" sz="1200" b="1" i="1" dirty="0" err="1" smtClean="0">
                <a:latin typeface="Times New Roman" pitchFamily="18" charset="0"/>
                <a:cs typeface="Times New Roman" pitchFamily="18" charset="0"/>
              </a:rPr>
              <a:t>розгортання</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німецької</a:t>
            </a:r>
            <a:r>
              <a:rPr lang="ru-RU" sz="1200" b="1" i="1" dirty="0" smtClean="0">
                <a:latin typeface="Times New Roman" pitchFamily="18" charset="0"/>
                <a:cs typeface="Times New Roman" pitchFamily="18" charset="0"/>
              </a:rPr>
              <a:t> </a:t>
            </a:r>
            <a:r>
              <a:rPr lang="ru-RU" sz="1200" b="1" i="1" dirty="0" err="1" smtClean="0">
                <a:latin typeface="Times New Roman" pitchFamily="18" charset="0"/>
                <a:cs typeface="Times New Roman" pitchFamily="18" charset="0"/>
              </a:rPr>
              <a:t>колонізації</a:t>
            </a:r>
            <a:r>
              <a:rPr lang="ru-RU" sz="1200" b="1" i="1" dirty="0" smtClean="0">
                <a:latin typeface="Times New Roman" pitchFamily="18" charset="0"/>
                <a:cs typeface="Times New Roman" pitchFamily="18" charset="0"/>
              </a:rPr>
              <a:t>.</a:t>
            </a:r>
            <a:endParaRPr lang="ru-RU" sz="1200" b="1" i="1" dirty="0">
              <a:latin typeface="Times New Roman" pitchFamily="18" charset="0"/>
              <a:cs typeface="Times New Roman" pitchFamily="18" charset="0"/>
            </a:endParaRPr>
          </a:p>
        </p:txBody>
      </p:sp>
      <p:pic>
        <p:nvPicPr>
          <p:cNvPr id="4" name="Рисунок 3" descr="hitler-colorado.jpg"/>
          <p:cNvPicPr>
            <a:picLocks noChangeAspect="1"/>
          </p:cNvPicPr>
          <p:nvPr/>
        </p:nvPicPr>
        <p:blipFill>
          <a:blip r:embed="rId2" cstate="print"/>
          <a:stretch>
            <a:fillRect/>
          </a:stretch>
        </p:blipFill>
        <p:spPr>
          <a:xfrm>
            <a:off x="1043608" y="4293096"/>
            <a:ext cx="2635796" cy="2170139"/>
          </a:xfrm>
          <a:prstGeom prst="rect">
            <a:avLst/>
          </a:prstGeom>
          <a:ln>
            <a:noFill/>
          </a:ln>
          <a:effectLst>
            <a:softEdge rad="112500"/>
          </a:effectLst>
        </p:spPr>
      </p:pic>
      <p:sp>
        <p:nvSpPr>
          <p:cNvPr id="5" name="Прямокутник 4"/>
          <p:cNvSpPr/>
          <p:nvPr/>
        </p:nvSpPr>
        <p:spPr>
          <a:xfrm>
            <a:off x="5165028" y="692696"/>
            <a:ext cx="3367412" cy="707886"/>
          </a:xfrm>
          <a:prstGeom prst="rect">
            <a:avLst/>
          </a:prstGeom>
        </p:spPr>
        <p:txBody>
          <a:bodyPr wrap="square">
            <a:spAutoFit/>
          </a:bodyPr>
          <a:lstStyle/>
          <a:p>
            <a:r>
              <a:rPr lang="uk-UA" sz="2000" i="1" dirty="0" smtClean="0">
                <a:solidFill>
                  <a:srgbClr val="7030A0"/>
                </a:solidFill>
                <a:latin typeface="Arial Black" panose="020B0A04020102020204" pitchFamily="34" charset="0"/>
              </a:rPr>
              <a:t>Плани щодо України.</a:t>
            </a:r>
            <a:br>
              <a:rPr lang="uk-UA" sz="2000" i="1" dirty="0" smtClean="0">
                <a:solidFill>
                  <a:srgbClr val="7030A0"/>
                </a:solidFill>
                <a:latin typeface="Arial Black" panose="020B0A04020102020204" pitchFamily="34" charset="0"/>
              </a:rPr>
            </a:br>
            <a:r>
              <a:rPr lang="uk-UA" sz="2000" i="1" dirty="0" smtClean="0">
                <a:solidFill>
                  <a:srgbClr val="7030A0"/>
                </a:solidFill>
                <a:latin typeface="Arial Black" panose="020B0A04020102020204" pitchFamily="34" charset="0"/>
              </a:rPr>
              <a:t>Війна на Сході 2014р.</a:t>
            </a:r>
            <a:endParaRPr lang="ru-RU" sz="2000" i="1" dirty="0">
              <a:solidFill>
                <a:srgbClr val="7030A0"/>
              </a:solidFill>
              <a:latin typeface="Arial Black" panose="020B0A04020102020204" pitchFamily="34" charset="0"/>
            </a:endParaRPr>
          </a:p>
        </p:txBody>
      </p:sp>
      <p:sp>
        <p:nvSpPr>
          <p:cNvPr id="6" name="Прямокутник 5"/>
          <p:cNvSpPr/>
          <p:nvPr/>
        </p:nvSpPr>
        <p:spPr>
          <a:xfrm>
            <a:off x="4857752" y="1714488"/>
            <a:ext cx="3929090" cy="1384995"/>
          </a:xfrm>
          <a:prstGeom prst="rect">
            <a:avLst/>
          </a:prstGeom>
        </p:spPr>
        <p:txBody>
          <a:bodyPr wrap="square">
            <a:spAutoFit/>
          </a:bodyPr>
          <a:lstStyle/>
          <a:p>
            <a:pPr>
              <a:buNone/>
            </a:pPr>
            <a:r>
              <a:rPr lang="uk-UA" sz="1200" b="1" i="1" dirty="0" smtClean="0">
                <a:latin typeface="Times New Roman" pitchFamily="18" charset="0"/>
                <a:cs typeface="Times New Roman" pitchFamily="18" charset="0"/>
              </a:rPr>
              <a:t>Головна мета країни - агресора у війні – зберегти свою могутність , яка неможлива без України,( як говорив Наполеон: “Хто має ключ від Києва, той має ключ від Москви”), і прикривання гаслами захисту людей від “фашистської” влади.  Не допустити Україну до євроінтеграції, не бажання бачити її демократичною</a:t>
            </a:r>
            <a:r>
              <a:rPr lang="en-US" sz="1200" b="1" i="1" dirty="0" smtClean="0">
                <a:latin typeface="Times New Roman" pitchFamily="18" charset="0"/>
                <a:cs typeface="Times New Roman" pitchFamily="18" charset="0"/>
              </a:rPr>
              <a:t> </a:t>
            </a:r>
            <a:r>
              <a:rPr lang="uk-UA" sz="1200" b="1" i="1" dirty="0" smtClean="0">
                <a:latin typeface="Times New Roman" pitchFamily="18" charset="0"/>
                <a:cs typeface="Times New Roman" pitchFamily="18" charset="0"/>
              </a:rPr>
              <a:t>і сильною.</a:t>
            </a:r>
            <a:endParaRPr lang="ru-RU" b="1" i="1" dirty="0"/>
          </a:p>
        </p:txBody>
      </p:sp>
      <p:pic>
        <p:nvPicPr>
          <p:cNvPr id="4098" name="Picture 2" descr="http://go2.imgsmail.ru/imgpreview?key=2dcf65f7132e043f&amp;mb=imgdb_preview_13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282677"/>
            <a:ext cx="2742678" cy="17304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4751565" y="5013176"/>
            <a:ext cx="2267744" cy="1523687"/>
          </a:xfrm>
          <a:prstGeom prst="rect">
            <a:avLst/>
          </a:prstGeom>
        </p:spPr>
        <p:txBody>
          <a:bodyPr wrap="square">
            <a:spAutoFit/>
          </a:bodyPr>
          <a:lstStyle/>
          <a:p>
            <a:pPr algn="r"/>
            <a:r>
              <a:rPr lang="ru-RU" sz="1200" b="1" i="1" kern="1400" dirty="0" err="1">
                <a:solidFill>
                  <a:srgbClr val="7030A0"/>
                </a:solidFill>
                <a:latin typeface="Times New Roman"/>
              </a:rPr>
              <a:t>Війна</a:t>
            </a:r>
            <a:r>
              <a:rPr lang="ru-RU" sz="1200" b="1" i="1" kern="1400" dirty="0">
                <a:solidFill>
                  <a:srgbClr val="7030A0"/>
                </a:solidFill>
                <a:latin typeface="Times New Roman"/>
              </a:rPr>
              <a:t>...</a:t>
            </a:r>
            <a:r>
              <a:rPr lang="ru-RU" sz="1200" b="1" i="1" kern="1400" dirty="0" err="1">
                <a:solidFill>
                  <a:srgbClr val="7030A0"/>
                </a:solidFill>
                <a:latin typeface="Times New Roman"/>
              </a:rPr>
              <a:t>Війна</a:t>
            </a:r>
            <a:r>
              <a:rPr lang="ru-RU" sz="1200" b="1" i="1" kern="1400" dirty="0">
                <a:solidFill>
                  <a:srgbClr val="7030A0"/>
                </a:solidFill>
                <a:latin typeface="Times New Roman"/>
              </a:rPr>
              <a:t>...</a:t>
            </a:r>
          </a:p>
          <a:p>
            <a:pPr algn="r"/>
            <a:r>
              <a:rPr lang="ru-RU" sz="1200" b="1" i="1" kern="1400" dirty="0" err="1">
                <a:solidFill>
                  <a:srgbClr val="7030A0"/>
                </a:solidFill>
                <a:latin typeface="Times New Roman"/>
              </a:rPr>
              <a:t>Що</a:t>
            </a:r>
            <a:r>
              <a:rPr lang="ru-RU" sz="1200" b="1" i="1" kern="1400" dirty="0">
                <a:solidFill>
                  <a:srgbClr val="7030A0"/>
                </a:solidFill>
                <a:latin typeface="Times New Roman"/>
              </a:rPr>
              <a:t> </a:t>
            </a:r>
            <a:r>
              <a:rPr lang="ru-RU" sz="1200" b="1" i="1" kern="1400" dirty="0" err="1">
                <a:solidFill>
                  <a:srgbClr val="7030A0"/>
                </a:solidFill>
                <a:latin typeface="Times New Roman"/>
              </a:rPr>
              <a:t>ти</a:t>
            </a:r>
            <a:r>
              <a:rPr lang="ru-RU" sz="1200" b="1" i="1" kern="1400" dirty="0">
                <a:solidFill>
                  <a:srgbClr val="7030A0"/>
                </a:solidFill>
                <a:latin typeface="Times New Roman"/>
              </a:rPr>
              <a:t>, проклята, </a:t>
            </a:r>
            <a:r>
              <a:rPr lang="ru-RU" sz="1200" b="1" i="1" kern="1400" dirty="0" err="1">
                <a:solidFill>
                  <a:srgbClr val="7030A0"/>
                </a:solidFill>
                <a:latin typeface="Times New Roman"/>
              </a:rPr>
              <a:t>наробила</a:t>
            </a:r>
            <a:r>
              <a:rPr lang="ru-RU" sz="1200" b="1" i="1" kern="1400" dirty="0">
                <a:solidFill>
                  <a:srgbClr val="7030A0"/>
                </a:solidFill>
                <a:latin typeface="Times New Roman"/>
              </a:rPr>
              <a:t>?</a:t>
            </a:r>
          </a:p>
          <a:p>
            <a:pPr algn="r"/>
            <a:r>
              <a:rPr lang="ru-RU" sz="1200" b="1" i="1" kern="1400" dirty="0">
                <a:solidFill>
                  <a:srgbClr val="7030A0"/>
                </a:solidFill>
                <a:latin typeface="Times New Roman"/>
              </a:rPr>
              <a:t>Вогнем </a:t>
            </a:r>
            <a:r>
              <a:rPr lang="ru-RU" sz="1200" b="1" i="1" kern="1400" dirty="0" err="1">
                <a:solidFill>
                  <a:srgbClr val="7030A0"/>
                </a:solidFill>
                <a:latin typeface="Times New Roman"/>
              </a:rPr>
              <a:t>ти</a:t>
            </a:r>
            <a:r>
              <a:rPr lang="ru-RU" sz="1200" b="1" i="1" kern="1400" dirty="0">
                <a:solidFill>
                  <a:srgbClr val="7030A0"/>
                </a:solidFill>
                <a:latin typeface="Times New Roman"/>
              </a:rPr>
              <a:t> землю </a:t>
            </a:r>
            <a:r>
              <a:rPr lang="ru-RU" sz="1200" b="1" i="1" kern="1400" dirty="0" err="1">
                <a:solidFill>
                  <a:srgbClr val="7030A0"/>
                </a:solidFill>
                <a:latin typeface="Times New Roman"/>
              </a:rPr>
              <a:t>обпалила</a:t>
            </a:r>
            <a:r>
              <a:rPr lang="ru-RU" sz="1200" b="1" i="1" kern="1400" dirty="0">
                <a:solidFill>
                  <a:srgbClr val="7030A0"/>
                </a:solidFill>
                <a:latin typeface="Times New Roman"/>
              </a:rPr>
              <a:t>...</a:t>
            </a:r>
          </a:p>
          <a:p>
            <a:pPr algn="r"/>
            <a:r>
              <a:rPr lang="ru-RU" sz="1200" b="1" i="1" kern="1400" dirty="0" err="1">
                <a:solidFill>
                  <a:srgbClr val="7030A0"/>
                </a:solidFill>
                <a:latin typeface="Times New Roman"/>
              </a:rPr>
              <a:t>Дітей</a:t>
            </a:r>
            <a:r>
              <a:rPr lang="ru-RU" sz="1200" b="1" i="1" kern="1400" dirty="0">
                <a:solidFill>
                  <a:srgbClr val="7030A0"/>
                </a:solidFill>
                <a:latin typeface="Times New Roman"/>
              </a:rPr>
              <a:t> </a:t>
            </a:r>
            <a:r>
              <a:rPr lang="ru-RU" sz="1200" b="1" i="1" kern="1400" dirty="0" err="1">
                <a:solidFill>
                  <a:srgbClr val="7030A0"/>
                </a:solidFill>
                <a:latin typeface="Times New Roman"/>
              </a:rPr>
              <a:t>малих</a:t>
            </a:r>
            <a:r>
              <a:rPr lang="ru-RU" sz="1200" b="1" i="1" kern="1400" dirty="0">
                <a:solidFill>
                  <a:srgbClr val="7030A0"/>
                </a:solidFill>
                <a:latin typeface="Times New Roman"/>
              </a:rPr>
              <a:t> </a:t>
            </a:r>
            <a:r>
              <a:rPr lang="ru-RU" sz="1200" b="1" i="1" kern="1400" dirty="0" err="1">
                <a:solidFill>
                  <a:srgbClr val="7030A0"/>
                </a:solidFill>
                <a:latin typeface="Times New Roman"/>
              </a:rPr>
              <a:t>посиротила</a:t>
            </a:r>
            <a:r>
              <a:rPr lang="ru-RU" sz="1200" b="1" i="1" kern="1400" dirty="0">
                <a:solidFill>
                  <a:srgbClr val="7030A0"/>
                </a:solidFill>
                <a:latin typeface="Times New Roman"/>
              </a:rPr>
              <a:t>,</a:t>
            </a:r>
          </a:p>
          <a:p>
            <a:pPr algn="r"/>
            <a:r>
              <a:rPr lang="ru-RU" sz="1200" b="1" i="1" kern="1400" dirty="0" err="1">
                <a:solidFill>
                  <a:srgbClr val="7030A0"/>
                </a:solidFill>
                <a:latin typeface="Times New Roman"/>
              </a:rPr>
              <a:t>Дитинство</a:t>
            </a:r>
            <a:r>
              <a:rPr lang="ru-RU" sz="1200" b="1" i="1" kern="1400" dirty="0">
                <a:solidFill>
                  <a:srgbClr val="7030A0"/>
                </a:solidFill>
                <a:latin typeface="Times New Roman"/>
              </a:rPr>
              <a:t>, </a:t>
            </a:r>
            <a:r>
              <a:rPr lang="ru-RU" sz="1200" b="1" i="1" kern="1400" dirty="0" err="1">
                <a:solidFill>
                  <a:srgbClr val="7030A0"/>
                </a:solidFill>
                <a:latin typeface="Times New Roman"/>
              </a:rPr>
              <a:t>юність</a:t>
            </a:r>
            <a:r>
              <a:rPr lang="ru-RU" sz="1200" b="1" i="1" kern="1400" dirty="0">
                <a:solidFill>
                  <a:srgbClr val="7030A0"/>
                </a:solidFill>
                <a:latin typeface="Times New Roman"/>
              </a:rPr>
              <a:t> </a:t>
            </a:r>
            <a:r>
              <a:rPr lang="ru-RU" sz="1200" b="1" i="1" kern="1400" dirty="0" err="1">
                <a:solidFill>
                  <a:srgbClr val="7030A0"/>
                </a:solidFill>
                <a:latin typeface="Times New Roman"/>
              </a:rPr>
              <a:t>одняла</a:t>
            </a:r>
            <a:r>
              <a:rPr lang="ru-RU" sz="1200" b="1" i="1" kern="1400" dirty="0">
                <a:solidFill>
                  <a:srgbClr val="7030A0"/>
                </a:solidFill>
                <a:latin typeface="Times New Roman"/>
              </a:rPr>
              <a:t>.</a:t>
            </a:r>
          </a:p>
          <a:p>
            <a:pPr algn="r">
              <a:lnSpc>
                <a:spcPct val="114000"/>
              </a:lnSpc>
              <a:spcAft>
                <a:spcPts val="1000"/>
              </a:spcAft>
            </a:pPr>
            <a:r>
              <a:rPr lang="ru-RU" sz="1200" b="1" i="1" kern="1400" dirty="0" err="1">
                <a:solidFill>
                  <a:srgbClr val="7030A0"/>
                </a:solidFill>
                <a:latin typeface="Times New Roman"/>
              </a:rPr>
              <a:t>Г.Заброда</a:t>
            </a:r>
            <a:endParaRPr lang="ru-RU" sz="1200" b="1" i="1" kern="1400" dirty="0">
              <a:solidFill>
                <a:srgbClr val="7030A0"/>
              </a:solidFill>
              <a:latin typeface="Times New Roman"/>
            </a:endParaRPr>
          </a:p>
          <a:p>
            <a:r>
              <a:rPr lang="ru-RU" sz="1100" kern="1400" dirty="0">
                <a:solidFill>
                  <a:srgbClr val="000000"/>
                </a:solidFill>
                <a:latin typeface="Times New Roman"/>
              </a:rPr>
              <a:t> </a:t>
            </a:r>
            <a:endParaRPr lang="ru-RU" sz="1100" kern="1400" dirty="0">
              <a:solidFill>
                <a:srgbClr val="000000"/>
              </a:solidFill>
              <a:effectLst/>
              <a:latin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285728"/>
            <a:ext cx="6023534" cy="839016"/>
          </a:xfrm>
        </p:spPr>
        <p:txBody>
          <a:bodyPr>
            <a:normAutofit/>
          </a:bodyPr>
          <a:lstStyle/>
          <a:p>
            <a:pPr algn="ctr"/>
            <a:r>
              <a:rPr lang="uk-UA" sz="2000" b="1" i="1" dirty="0" err="1" smtClean="0">
                <a:solidFill>
                  <a:srgbClr val="7030A0"/>
                </a:solidFill>
                <a:latin typeface="Arial Black" panose="020B0A04020102020204" pitchFamily="34" charset="0"/>
              </a:rPr>
              <a:t>Пологівщина</a:t>
            </a:r>
            <a:r>
              <a:rPr lang="uk-UA" sz="2000" b="1" i="1" dirty="0" smtClean="0">
                <a:solidFill>
                  <a:srgbClr val="7030A0"/>
                </a:solidFill>
                <a:latin typeface="Arial Black" panose="020B0A04020102020204" pitchFamily="34" charset="0"/>
              </a:rPr>
              <a:t> у роки </a:t>
            </a:r>
            <a:br>
              <a:rPr lang="uk-UA" sz="2000" b="1" i="1" dirty="0" smtClean="0">
                <a:solidFill>
                  <a:srgbClr val="7030A0"/>
                </a:solidFill>
                <a:latin typeface="Arial Black" panose="020B0A04020102020204" pitchFamily="34" charset="0"/>
              </a:rPr>
            </a:br>
            <a:r>
              <a:rPr lang="uk-UA" sz="2000" b="1" i="1" dirty="0" smtClean="0">
                <a:solidFill>
                  <a:srgbClr val="7030A0"/>
                </a:solidFill>
                <a:latin typeface="Arial Black" panose="020B0A04020102020204" pitchFamily="34" charset="0"/>
              </a:rPr>
              <a:t>Великої Вітчизняної війни</a:t>
            </a:r>
            <a:endParaRPr lang="ru-RU" sz="2000" b="1" i="1" dirty="0">
              <a:solidFill>
                <a:srgbClr val="7030A0"/>
              </a:solidFill>
              <a:latin typeface="Arial Black" panose="020B0A04020102020204" pitchFamily="34" charset="0"/>
            </a:endParaRPr>
          </a:p>
        </p:txBody>
      </p:sp>
      <p:sp>
        <p:nvSpPr>
          <p:cNvPr id="3" name="Содержимое 2"/>
          <p:cNvSpPr>
            <a:spLocks noGrp="1"/>
          </p:cNvSpPr>
          <p:nvPr>
            <p:ph sz="quarter" idx="1"/>
          </p:nvPr>
        </p:nvSpPr>
        <p:spPr>
          <a:xfrm>
            <a:off x="899592" y="1340768"/>
            <a:ext cx="7772400" cy="2232248"/>
          </a:xfrm>
        </p:spPr>
        <p:txBody>
          <a:bodyPr>
            <a:normAutofit lnSpcReduction="10000"/>
          </a:bodyPr>
          <a:lstStyle/>
          <a:p>
            <a:pPr>
              <a:buNone/>
            </a:pPr>
            <a:r>
              <a:rPr lang="uk-UA" sz="1200" dirty="0" smtClean="0">
                <a:latin typeface="Times New Roman" pitchFamily="18" charset="0"/>
                <a:cs typeface="Times New Roman" pitchFamily="18" charset="0"/>
              </a:rPr>
              <a:t>Восени 1941 року Велика Вітчизняна війна прийшла і на </a:t>
            </a:r>
            <a:r>
              <a:rPr lang="uk-UA" sz="1200" dirty="0" err="1" smtClean="0">
                <a:latin typeface="Times New Roman" pitchFamily="18" charset="0"/>
                <a:cs typeface="Times New Roman" pitchFamily="18" charset="0"/>
              </a:rPr>
              <a:t>Пологівську</a:t>
            </a:r>
            <a:r>
              <a:rPr lang="uk-UA" sz="1200" dirty="0" smtClean="0">
                <a:latin typeface="Times New Roman" pitchFamily="18" charset="0"/>
                <a:cs typeface="Times New Roman" pitchFamily="18" charset="0"/>
              </a:rPr>
              <a:t> землю. Трудівники району одразу заявили про свою готовність стати на захист Батьківщини.</a:t>
            </a:r>
          </a:p>
          <a:p>
            <a:pPr>
              <a:buNone/>
            </a:pPr>
            <a:r>
              <a:rPr lang="uk-UA" sz="1200" dirty="0" smtClean="0">
                <a:latin typeface="Times New Roman" pitchFamily="18" charset="0"/>
                <a:cs typeface="Times New Roman" pitchFamily="18" charset="0"/>
              </a:rPr>
              <a:t>Машиніст-інструктор паровозного депо І.П. </a:t>
            </a:r>
            <a:r>
              <a:rPr lang="uk-UA" sz="1200" dirty="0" err="1" smtClean="0">
                <a:latin typeface="Times New Roman" pitchFamily="18" charset="0"/>
                <a:cs typeface="Times New Roman" pitchFamily="18" charset="0"/>
              </a:rPr>
              <a:t>Баркалов</a:t>
            </a:r>
            <a:r>
              <a:rPr lang="uk-UA" sz="1200" dirty="0" smtClean="0">
                <a:latin typeface="Times New Roman" pitchFamily="18" charset="0"/>
                <a:cs typeface="Times New Roman" pitchFamily="18" charset="0"/>
              </a:rPr>
              <a:t> сказав: “Мені 52 роки. Я у громадянську війну водив бронепоїзди і зараз у будь-яку хвилину готовий пересісти на них і направити їх нищівний вогонь на </a:t>
            </a:r>
            <a:r>
              <a:rPr lang="uk-UA" sz="1200" dirty="0" err="1" smtClean="0">
                <a:latin typeface="Times New Roman" pitchFamily="18" charset="0"/>
                <a:cs typeface="Times New Roman" pitchFamily="18" charset="0"/>
              </a:rPr>
              <a:t>кровожадних</a:t>
            </a:r>
            <a:r>
              <a:rPr lang="uk-UA" sz="1200" dirty="0" smtClean="0">
                <a:latin typeface="Times New Roman" pitchFamily="18" charset="0"/>
                <a:cs typeface="Times New Roman" pitchFamily="18" charset="0"/>
              </a:rPr>
              <a:t> псів.”</a:t>
            </a:r>
          </a:p>
          <a:p>
            <a:pPr>
              <a:buNone/>
            </a:pPr>
            <a:r>
              <a:rPr lang="uk-UA" sz="1200" dirty="0" smtClean="0">
                <a:latin typeface="Times New Roman" pitchFamily="18" charset="0"/>
                <a:cs typeface="Times New Roman" pitchFamily="18" charset="0"/>
              </a:rPr>
              <a:t>Одночасно з мобілізацією у Пологах було створені народні ополчення, до яких записались близько 12 тисяч чоловік.  У місті і селах району діяли 36 взводів, 9 санітарних дружин, 96 груп самозахисту, 75 </a:t>
            </a:r>
            <a:r>
              <a:rPr lang="uk-UA" sz="1200" dirty="0" err="1" smtClean="0">
                <a:latin typeface="Times New Roman" pitchFamily="18" charset="0"/>
                <a:cs typeface="Times New Roman" pitchFamily="18" charset="0"/>
              </a:rPr>
              <a:t>санпостів</a:t>
            </a:r>
            <a:r>
              <a:rPr lang="uk-UA" sz="1200" dirty="0" smtClean="0">
                <a:latin typeface="Times New Roman" pitchFamily="18" charset="0"/>
                <a:cs typeface="Times New Roman" pitchFamily="18" charset="0"/>
              </a:rPr>
              <a:t>, в яких налічувалося 4,5 тисячі чоловік. Добровільно пішла на фронт  Тоня Мирошниченко, завідуюча дитячим садком  у </a:t>
            </a:r>
            <a:r>
              <a:rPr lang="uk-UA" sz="1200" dirty="0" err="1" smtClean="0">
                <a:latin typeface="Times New Roman" pitchFamily="18" charset="0"/>
                <a:cs typeface="Times New Roman" pitchFamily="18" charset="0"/>
              </a:rPr>
              <a:t>м.Пологах</a:t>
            </a:r>
            <a:r>
              <a:rPr lang="uk-UA" sz="1200" dirty="0" smtClean="0">
                <a:latin typeface="Times New Roman" pitchFamily="18" charset="0"/>
                <a:cs typeface="Times New Roman" pitchFamily="18" charset="0"/>
              </a:rPr>
              <a:t>. Завжди була на передовій. Під час переправи, коли загинув командир, Тоня підняла бійців в атаку. Тим самим ворог був стриманий. У бою на Чудському озері санінструктор О.</a:t>
            </a:r>
            <a:r>
              <a:rPr lang="uk-UA" sz="1200" dirty="0" err="1" smtClean="0">
                <a:latin typeface="Times New Roman" pitchFamily="18" charset="0"/>
                <a:cs typeface="Times New Roman" pitchFamily="18" charset="0"/>
              </a:rPr>
              <a:t>Зуєвська</a:t>
            </a:r>
            <a:r>
              <a:rPr lang="uk-UA" sz="1200" dirty="0" smtClean="0">
                <a:latin typeface="Times New Roman" pitchFamily="18" charset="0"/>
                <a:cs typeface="Times New Roman" pitchFamily="18" charset="0"/>
              </a:rPr>
              <a:t> винесла і перев</a:t>
            </a:r>
            <a:r>
              <a:rPr lang="uk-UA" sz="1200" dirty="0" smtClean="0">
                <a:latin typeface="Times New Roman"/>
                <a:cs typeface="Times New Roman"/>
              </a:rPr>
              <a:t>‘язала 46 воїнів, відправила їх у тил. За цей подвиг була нагороджена орденом Слави </a:t>
            </a:r>
            <a:r>
              <a:rPr lang="en-US" sz="1200" dirty="0" smtClean="0">
                <a:latin typeface="Times New Roman"/>
                <a:cs typeface="Times New Roman"/>
              </a:rPr>
              <a:t>III</a:t>
            </a:r>
            <a:r>
              <a:rPr lang="uk-UA" sz="1200" dirty="0" smtClean="0">
                <a:latin typeface="Times New Roman"/>
                <a:cs typeface="Times New Roman"/>
              </a:rPr>
              <a:t>ступеню.</a:t>
            </a:r>
            <a:endParaRPr lang="uk-UA" sz="1200" dirty="0" smtClean="0">
              <a:latin typeface="Times New Roman" pitchFamily="18" charset="0"/>
              <a:cs typeface="Times New Roman" pitchFamily="18" charset="0"/>
            </a:endParaRPr>
          </a:p>
          <a:p>
            <a:pPr>
              <a:buNone/>
            </a:pPr>
            <a:endParaRPr lang="ru-RU" dirty="0"/>
          </a:p>
        </p:txBody>
      </p:sp>
      <p:pic>
        <p:nvPicPr>
          <p:cNvPr id="6" name="Рисунок 5" descr="vov2-16.jpg"/>
          <p:cNvPicPr>
            <a:picLocks noChangeAspect="1"/>
          </p:cNvPicPr>
          <p:nvPr/>
        </p:nvPicPr>
        <p:blipFill>
          <a:blip r:embed="rId2" cstate="print"/>
          <a:stretch>
            <a:fillRect/>
          </a:stretch>
        </p:blipFill>
        <p:spPr>
          <a:xfrm>
            <a:off x="7143768" y="188640"/>
            <a:ext cx="1617120" cy="1154794"/>
          </a:xfrm>
          <a:prstGeom prst="rect">
            <a:avLst/>
          </a:prstGeom>
          <a:ln>
            <a:noFill/>
          </a:ln>
          <a:effectLst>
            <a:softEdge rad="112500"/>
          </a:effectLst>
        </p:spPr>
      </p:pic>
      <p:pic>
        <p:nvPicPr>
          <p:cNvPr id="7" name="Рисунок 6" descr="Woman_war_27.jpg"/>
          <p:cNvPicPr>
            <a:picLocks noChangeAspect="1"/>
          </p:cNvPicPr>
          <p:nvPr/>
        </p:nvPicPr>
        <p:blipFill>
          <a:blip r:embed="rId3" cstate="print"/>
          <a:stretch>
            <a:fillRect/>
          </a:stretch>
        </p:blipFill>
        <p:spPr>
          <a:xfrm>
            <a:off x="284836" y="188640"/>
            <a:ext cx="1650722" cy="1238042"/>
          </a:xfrm>
          <a:prstGeom prst="rect">
            <a:avLst/>
          </a:prstGeom>
          <a:ln>
            <a:noFill/>
          </a:ln>
          <a:effectLst>
            <a:softEdge rad="112500"/>
          </a:effectLst>
        </p:spPr>
      </p:pic>
      <p:sp>
        <p:nvSpPr>
          <p:cNvPr id="8" name="TextBox 7"/>
          <p:cNvSpPr txBox="1"/>
          <p:nvPr/>
        </p:nvSpPr>
        <p:spPr>
          <a:xfrm>
            <a:off x="4674669" y="3450023"/>
            <a:ext cx="4081383" cy="1938992"/>
          </a:xfrm>
          <a:prstGeom prst="rect">
            <a:avLst/>
          </a:prstGeom>
          <a:noFill/>
        </p:spPr>
        <p:txBody>
          <a:bodyPr wrap="square" rtlCol="0">
            <a:spAutoFit/>
          </a:bodyPr>
          <a:lstStyle/>
          <a:p>
            <a:pPr marL="342900" indent="-342900"/>
            <a:r>
              <a:rPr lang="uk-UA" sz="1200" dirty="0" smtClean="0">
                <a:latin typeface="Times New Roman" pitchFamily="18" charset="0"/>
                <a:cs typeface="Times New Roman" pitchFamily="18" charset="0"/>
              </a:rPr>
              <a:t>У комсомольську штурмову бригаду, яка згодом покрила себе славою, записалися:з с. </a:t>
            </a:r>
            <a:r>
              <a:rPr lang="uk-UA" sz="1200" dirty="0" err="1" smtClean="0">
                <a:latin typeface="Times New Roman" pitchFamily="18" charset="0"/>
                <a:cs typeface="Times New Roman" pitchFamily="18" charset="0"/>
              </a:rPr>
              <a:t>Федорівки</a:t>
            </a:r>
            <a:r>
              <a:rPr lang="uk-UA" sz="1200" dirty="0" smtClean="0">
                <a:latin typeface="Times New Roman" pitchFamily="18" charset="0"/>
                <a:cs typeface="Times New Roman" pitchFamily="18" charset="0"/>
              </a:rPr>
              <a:t> 20 </a:t>
            </a:r>
            <a:r>
              <a:rPr lang="uk-UA" sz="1200" dirty="0" err="1" smtClean="0">
                <a:latin typeface="Times New Roman" pitchFamily="18" charset="0"/>
                <a:cs typeface="Times New Roman" pitchFamily="18" charset="0"/>
              </a:rPr>
              <a:t>чоловік-І.Безштанько</a:t>
            </a:r>
            <a:r>
              <a:rPr lang="uk-UA" sz="1200" dirty="0" smtClean="0">
                <a:latin typeface="Times New Roman" pitchFamily="18" charset="0"/>
                <a:cs typeface="Times New Roman" pitchFamily="18" charset="0"/>
              </a:rPr>
              <a:t>,Я.Міщенко,М.</a:t>
            </a:r>
            <a:r>
              <a:rPr lang="uk-UA" sz="1200" dirty="0" err="1" smtClean="0">
                <a:latin typeface="Times New Roman" pitchFamily="18" charset="0"/>
                <a:cs typeface="Times New Roman" pitchFamily="18" charset="0"/>
              </a:rPr>
              <a:t>Зоборжевський</a:t>
            </a:r>
            <a:r>
              <a:rPr lang="uk-UA" sz="1200" dirty="0" smtClean="0">
                <a:latin typeface="Times New Roman" pitchFamily="18" charset="0"/>
                <a:cs typeface="Times New Roman" pitchFamily="18" charset="0"/>
              </a:rPr>
              <a:t>,М.Рощин та інші,з </a:t>
            </a:r>
            <a:r>
              <a:rPr lang="uk-UA" sz="1200" dirty="0" err="1" smtClean="0">
                <a:latin typeface="Times New Roman" pitchFamily="18" charset="0"/>
                <a:cs typeface="Times New Roman" pitchFamily="18" charset="0"/>
              </a:rPr>
              <a:t>с.Кінських</a:t>
            </a:r>
            <a:r>
              <a:rPr lang="uk-UA" sz="1200" dirty="0" smtClean="0">
                <a:latin typeface="Times New Roman" pitchFamily="18" charset="0"/>
                <a:cs typeface="Times New Roman" pitchFamily="18" charset="0"/>
              </a:rPr>
              <a:t> Роздор 30 чоловік,серед </a:t>
            </a:r>
            <a:r>
              <a:rPr lang="uk-UA" sz="1200" dirty="0" err="1" smtClean="0">
                <a:latin typeface="Times New Roman" pitchFamily="18" charset="0"/>
                <a:cs typeface="Times New Roman" pitchFamily="18" charset="0"/>
              </a:rPr>
              <a:t>них-І.Макарович</a:t>
            </a:r>
            <a:r>
              <a:rPr lang="uk-UA" sz="1200" dirty="0" smtClean="0">
                <a:latin typeface="Times New Roman" pitchFamily="18" charset="0"/>
                <a:cs typeface="Times New Roman" pitchFamily="18" charset="0"/>
              </a:rPr>
              <a:t>,М.Черпак,П.</a:t>
            </a:r>
            <a:r>
              <a:rPr lang="uk-UA" sz="1200" dirty="0" err="1" smtClean="0">
                <a:latin typeface="Times New Roman" pitchFamily="18" charset="0"/>
                <a:cs typeface="Times New Roman" pitchFamily="18" charset="0"/>
              </a:rPr>
              <a:t>Корзів</a:t>
            </a:r>
            <a:r>
              <a:rPr lang="uk-UA" sz="1200" dirty="0" smtClean="0">
                <a:latin typeface="Times New Roman" pitchFamily="18" charset="0"/>
                <a:cs typeface="Times New Roman" pitchFamily="18" charset="0"/>
              </a:rPr>
              <a:t>,М.</a:t>
            </a:r>
            <a:r>
              <a:rPr lang="uk-UA" sz="1200" dirty="0" err="1" smtClean="0">
                <a:latin typeface="Times New Roman" pitchFamily="18" charset="0"/>
                <a:cs typeface="Times New Roman" pitchFamily="18" charset="0"/>
              </a:rPr>
              <a:t>Сафонов</a:t>
            </a:r>
            <a:r>
              <a:rPr lang="uk-UA" sz="1200" dirty="0" smtClean="0">
                <a:latin typeface="Times New Roman" pitchFamily="18" charset="0"/>
                <a:cs typeface="Times New Roman" pitchFamily="18" charset="0"/>
              </a:rPr>
              <a:t> та ін. Молоді воїни майстерно володіли підривною справою, виготовляли міни, маскувальні намети танків, споруджували понтонні мости</a:t>
            </a:r>
          </a:p>
          <a:p>
            <a:pPr marL="342900" indent="-342900"/>
            <a:r>
              <a:rPr lang="uk-UA" sz="1200" dirty="0" smtClean="0">
                <a:latin typeface="Times New Roman" pitchFamily="18" charset="0"/>
                <a:cs typeface="Times New Roman" pitchFamily="18" charset="0"/>
              </a:rPr>
              <a:t>Під час війни рідну землю захищали більше трьох тисяч наших земляків</a:t>
            </a:r>
            <a:r>
              <a:rPr lang="uk-UA" sz="1200" b="1" dirty="0" smtClean="0">
                <a:latin typeface="Times New Roman" pitchFamily="18" charset="0"/>
                <a:cs typeface="Times New Roman" pitchFamily="18" charset="0"/>
              </a:rPr>
              <a:t>…</a:t>
            </a:r>
          </a:p>
        </p:txBody>
      </p:sp>
      <p:pic>
        <p:nvPicPr>
          <p:cNvPr id="9" name="Рисунок 8" descr="8zOyYTwMFkM.jpg"/>
          <p:cNvPicPr>
            <a:picLocks noChangeAspect="1"/>
          </p:cNvPicPr>
          <p:nvPr/>
        </p:nvPicPr>
        <p:blipFill>
          <a:blip r:embed="rId4" cstate="print"/>
          <a:stretch>
            <a:fillRect/>
          </a:stretch>
        </p:blipFill>
        <p:spPr>
          <a:xfrm>
            <a:off x="827583" y="3678260"/>
            <a:ext cx="3672409" cy="1710755"/>
          </a:xfrm>
          <a:prstGeom prst="rect">
            <a:avLst/>
          </a:prstGeom>
          <a:ln>
            <a:noFill/>
          </a:ln>
          <a:effectLst>
            <a:softEdge rad="112500"/>
          </a:effectLst>
        </p:spPr>
      </p:pic>
      <p:sp>
        <p:nvSpPr>
          <p:cNvPr id="10" name="TextBox 9"/>
          <p:cNvSpPr txBox="1"/>
          <p:nvPr/>
        </p:nvSpPr>
        <p:spPr>
          <a:xfrm>
            <a:off x="838690" y="5363924"/>
            <a:ext cx="3672408" cy="738664"/>
          </a:xfrm>
          <a:prstGeom prst="rect">
            <a:avLst/>
          </a:prstGeom>
          <a:noFill/>
        </p:spPr>
        <p:txBody>
          <a:bodyPr wrap="square" rtlCol="0">
            <a:spAutoFit/>
          </a:bodyPr>
          <a:lstStyle/>
          <a:p>
            <a:r>
              <a:rPr lang="uk-UA" sz="1400" dirty="0" smtClean="0">
                <a:latin typeface="Times New Roman" panose="02020603050405020304" pitchFamily="18" charset="0"/>
                <a:cs typeface="Times New Roman" panose="02020603050405020304" pitchFamily="18" charset="0"/>
              </a:rPr>
              <a:t>9 травня 1968  р. м. Пологи. Зустріч колишніх воїнів комсомольської штурмової бригади з генерал-майором А.М. </a:t>
            </a:r>
            <a:r>
              <a:rPr lang="uk-UA" sz="1400" dirty="0" err="1" smtClean="0">
                <a:latin typeface="Times New Roman" panose="02020603050405020304" pitchFamily="18" charset="0"/>
                <a:cs typeface="Times New Roman" panose="02020603050405020304" pitchFamily="18" charset="0"/>
              </a:rPr>
              <a:t>Насоновим</a:t>
            </a:r>
            <a:endParaRPr lang="ru-RU" sz="1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932040" y="5389015"/>
            <a:ext cx="4130554" cy="646331"/>
          </a:xfrm>
          <a:prstGeom prst="rect">
            <a:avLst/>
          </a:prstGeom>
          <a:noFill/>
        </p:spPr>
        <p:txBody>
          <a:bodyPr wrap="none" rtlCol="0">
            <a:spAutoFit/>
          </a:bodyPr>
          <a:lstStyle/>
          <a:p>
            <a:r>
              <a:rPr lang="uk-UA" sz="1200" dirty="0" smtClean="0">
                <a:latin typeface="Times New Roman" panose="02020603050405020304" pitchFamily="18" charset="0"/>
                <a:cs typeface="Times New Roman" panose="02020603050405020304" pitchFamily="18" charset="0"/>
              </a:rPr>
              <a:t>З перших днів окупації німці встановили жорстокий режим.</a:t>
            </a:r>
          </a:p>
          <a:p>
            <a:r>
              <a:rPr lang="uk-UA" sz="1200" dirty="0" smtClean="0">
                <a:latin typeface="Times New Roman" panose="02020603050405020304" pitchFamily="18" charset="0"/>
                <a:cs typeface="Times New Roman" panose="02020603050405020304" pitchFamily="18" charset="0"/>
              </a:rPr>
              <a:t>Але багато </a:t>
            </a:r>
            <a:r>
              <a:rPr lang="uk-UA" sz="1200" dirty="0" err="1" smtClean="0">
                <a:latin typeface="Times New Roman" panose="02020603050405020304" pitchFamily="18" charset="0"/>
                <a:cs typeface="Times New Roman" panose="02020603050405020304" pitchFamily="18" charset="0"/>
              </a:rPr>
              <a:t>пологівців</a:t>
            </a:r>
            <a:r>
              <a:rPr lang="uk-UA" sz="1200" dirty="0" smtClean="0">
                <a:latin typeface="Times New Roman" panose="02020603050405020304" pitchFamily="18" charset="0"/>
                <a:cs typeface="Times New Roman" panose="02020603050405020304" pitchFamily="18" charset="0"/>
              </a:rPr>
              <a:t> проводили саботажі економічний</a:t>
            </a:r>
          </a:p>
          <a:p>
            <a:r>
              <a:rPr lang="uk-UA" sz="1200" dirty="0" smtClean="0">
                <a:latin typeface="Times New Roman" panose="02020603050405020304" pitchFamily="18" charset="0"/>
                <a:cs typeface="Times New Roman" panose="02020603050405020304" pitchFamily="18" charset="0"/>
              </a:rPr>
              <a:t> і політичний,вели роз</a:t>
            </a:r>
            <a:r>
              <a:rPr lang="uk-UA" sz="1200" dirty="0" smtClean="0">
                <a:latin typeface="Times New Roman"/>
                <a:cs typeface="Times New Roman"/>
              </a:rPr>
              <a:t>‘яснювальну роботу серед населення</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39919" y="548680"/>
            <a:ext cx="5977231" cy="1938992"/>
          </a:xfrm>
          <a:prstGeom prst="rect">
            <a:avLst/>
          </a:prstGeom>
          <a:noFill/>
        </p:spPr>
        <p:txBody>
          <a:bodyPr wrap="square" rtlCol="0">
            <a:spAutoFit/>
          </a:bodyPr>
          <a:lstStyle/>
          <a:p>
            <a:pPr algn="ctr"/>
            <a:r>
              <a:rPr lang="uk-UA" sz="2000" i="1" dirty="0" smtClean="0">
                <a:solidFill>
                  <a:srgbClr val="7030A0"/>
                </a:solidFill>
                <a:latin typeface="Arial Black" panose="020B0A04020102020204" pitchFamily="34" charset="0"/>
                <a:cs typeface="Times New Roman" panose="02020603050405020304" pitchFamily="18" charset="0"/>
              </a:rPr>
              <a:t>Воїни-залізничники</a:t>
            </a:r>
          </a:p>
          <a:p>
            <a:r>
              <a:rPr lang="uk-UA" sz="1200" b="1" i="1" dirty="0" smtClean="0">
                <a:latin typeface="Times New Roman" panose="02020603050405020304" pitchFamily="18" charset="0"/>
                <a:cs typeface="Times New Roman" panose="02020603050405020304" pitchFamily="18" charset="0"/>
              </a:rPr>
              <a:t>Ворожі літаки постійно з</a:t>
            </a:r>
            <a:r>
              <a:rPr lang="en-US" sz="1200" b="1" i="1" dirty="0" smtClean="0">
                <a:latin typeface="Times New Roman" panose="02020603050405020304" pitchFamily="18" charset="0"/>
                <a:cs typeface="Times New Roman" panose="02020603050405020304" pitchFamily="18" charset="0"/>
              </a:rPr>
              <a:t>’</a:t>
            </a:r>
            <a:r>
              <a:rPr lang="uk-UA" sz="1200" b="1" i="1" dirty="0" smtClean="0">
                <a:latin typeface="Times New Roman" panose="02020603050405020304" pitchFamily="18" charset="0"/>
                <a:cs typeface="Times New Roman" panose="02020603050405020304" pitchFamily="18" charset="0"/>
              </a:rPr>
              <a:t>являлися над залізничною ст. Пологи і бомбардували її.</a:t>
            </a:r>
          </a:p>
          <a:p>
            <a:r>
              <a:rPr lang="uk-UA" sz="1200" b="1" i="1" dirty="0" smtClean="0">
                <a:latin typeface="Times New Roman" panose="02020603050405020304" pitchFamily="18" charset="0"/>
                <a:cs typeface="Times New Roman" panose="02020603050405020304" pitchFamily="18" charset="0"/>
              </a:rPr>
              <a:t>Евакуацією депо керували начальник </a:t>
            </a:r>
            <a:r>
              <a:rPr lang="uk-UA" sz="1200" b="1" i="1" dirty="0" err="1" smtClean="0">
                <a:latin typeface="Times New Roman" panose="02020603050405020304" pitchFamily="18" charset="0"/>
                <a:cs typeface="Times New Roman" panose="02020603050405020304" pitchFamily="18" charset="0"/>
              </a:rPr>
              <a:t>Пологівського</a:t>
            </a:r>
            <a:r>
              <a:rPr lang="uk-UA" sz="1200" b="1" i="1" dirty="0" smtClean="0">
                <a:latin typeface="Times New Roman" panose="02020603050405020304" pitchFamily="18" charset="0"/>
                <a:cs typeface="Times New Roman" panose="02020603050405020304" pitchFamily="18" charset="0"/>
              </a:rPr>
              <a:t> відділу Сталінської залізниці І.О.Кузьмін і начальник паровозного відділу Д.І.</a:t>
            </a:r>
            <a:r>
              <a:rPr lang="uk-UA" sz="1200" b="1" i="1" dirty="0" err="1" smtClean="0">
                <a:latin typeface="Times New Roman" panose="02020603050405020304" pitchFamily="18" charset="0"/>
                <a:cs typeface="Times New Roman" panose="02020603050405020304" pitchFamily="18" charset="0"/>
              </a:rPr>
              <a:t>Тоцький</a:t>
            </a:r>
            <a:r>
              <a:rPr lang="uk-UA" sz="1200" b="1" i="1" dirty="0" smtClean="0">
                <a:latin typeface="Times New Roman" panose="02020603050405020304" pitchFamily="18" charset="0"/>
                <a:cs typeface="Times New Roman" panose="02020603050405020304" pitchFamily="18" charset="0"/>
              </a:rPr>
              <a:t>.</a:t>
            </a:r>
          </a:p>
          <a:p>
            <a:r>
              <a:rPr lang="uk-UA" sz="1200" b="1" i="1" dirty="0" smtClean="0">
                <a:latin typeface="Times New Roman" panose="02020603050405020304" pitchFamily="18" charset="0"/>
                <a:cs typeface="Times New Roman" panose="02020603050405020304" pitchFamily="18" charset="0"/>
              </a:rPr>
              <a:t>Спочатку </a:t>
            </a:r>
            <a:r>
              <a:rPr lang="uk-UA" sz="1200" b="1" i="1" dirty="0" err="1" smtClean="0">
                <a:latin typeface="Times New Roman" panose="02020603050405020304" pitchFamily="18" charset="0"/>
                <a:cs typeface="Times New Roman" panose="02020603050405020304" pitchFamily="18" charset="0"/>
              </a:rPr>
              <a:t>пологівські</a:t>
            </a:r>
            <a:r>
              <a:rPr lang="uk-UA" sz="1200" b="1" i="1" dirty="0" smtClean="0">
                <a:latin typeface="Times New Roman" panose="02020603050405020304" pitchFamily="18" charset="0"/>
                <a:cs typeface="Times New Roman" panose="02020603050405020304" pitchFamily="18" charset="0"/>
              </a:rPr>
              <a:t> воїни-залізничники дислокувалися на ст. </a:t>
            </a:r>
            <a:r>
              <a:rPr lang="uk-UA" sz="1200" b="1" i="1" dirty="0" err="1" smtClean="0">
                <a:latin typeface="Times New Roman" panose="02020603050405020304" pitchFamily="18" charset="0"/>
                <a:cs typeface="Times New Roman" panose="02020603050405020304" pitchFamily="18" charset="0"/>
              </a:rPr>
              <a:t>Котельниково</a:t>
            </a:r>
            <a:r>
              <a:rPr lang="uk-UA" sz="1200" b="1" i="1" dirty="0" smtClean="0">
                <a:latin typeface="Times New Roman" panose="02020603050405020304" pitchFamily="18" charset="0"/>
                <a:cs typeface="Times New Roman" panose="02020603050405020304" pitchFamily="18" charset="0"/>
              </a:rPr>
              <a:t>, потім - у Туркестані. Д.І.</a:t>
            </a:r>
            <a:r>
              <a:rPr lang="uk-UA" sz="1200" b="1" i="1" dirty="0" err="1" smtClean="0">
                <a:latin typeface="Times New Roman" panose="02020603050405020304" pitchFamily="18" charset="0"/>
                <a:cs typeface="Times New Roman" panose="02020603050405020304" pitchFamily="18" charset="0"/>
              </a:rPr>
              <a:t>Тоцький</a:t>
            </a:r>
            <a:r>
              <a:rPr lang="uk-UA" sz="1200" b="1" i="1" dirty="0" smtClean="0">
                <a:latin typeface="Times New Roman" panose="02020603050405020304" pitchFamily="18" charset="0"/>
                <a:cs typeface="Times New Roman" panose="02020603050405020304" pitchFamily="18" charset="0"/>
              </a:rPr>
              <a:t> та І.О.Кузьмін за значний вклад у забезпечення фронту перевозами боєприпасів були нагороджені медалями та орденами.</a:t>
            </a:r>
          </a:p>
          <a:p>
            <a:endParaRPr lang="uk-UA" sz="1200" b="1" i="1" dirty="0" smtClean="0"/>
          </a:p>
          <a:p>
            <a:endParaRPr lang="ru-RU" sz="1200" b="1" i="1" dirty="0"/>
          </a:p>
        </p:txBody>
      </p:sp>
      <p:pic>
        <p:nvPicPr>
          <p:cNvPr id="7" name="Рисунок 6" descr="DMISilBpjy8.jpg"/>
          <p:cNvPicPr>
            <a:picLocks noChangeAspect="1"/>
          </p:cNvPicPr>
          <p:nvPr/>
        </p:nvPicPr>
        <p:blipFill>
          <a:blip r:embed="rId2" cstate="print"/>
          <a:stretch>
            <a:fillRect/>
          </a:stretch>
        </p:blipFill>
        <p:spPr>
          <a:xfrm>
            <a:off x="454916" y="235674"/>
            <a:ext cx="1486833" cy="17531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Рисунок 7" descr="NDCrhFWrAvw.jpg"/>
          <p:cNvPicPr>
            <a:picLocks noChangeAspect="1"/>
          </p:cNvPicPr>
          <p:nvPr/>
        </p:nvPicPr>
        <p:blipFill>
          <a:blip r:embed="rId3" cstate="print"/>
          <a:stretch>
            <a:fillRect/>
          </a:stretch>
        </p:blipFill>
        <p:spPr>
          <a:xfrm>
            <a:off x="7092281" y="2564904"/>
            <a:ext cx="1477239" cy="19467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454916" y="2327381"/>
            <a:ext cx="6480720" cy="1969770"/>
          </a:xfrm>
          <a:prstGeom prst="rect">
            <a:avLst/>
          </a:prstGeom>
          <a:noFill/>
        </p:spPr>
        <p:txBody>
          <a:bodyPr wrap="square" rtlCol="0">
            <a:spAutoFit/>
          </a:bodyPr>
          <a:lstStyle/>
          <a:p>
            <a:r>
              <a:rPr lang="uk-UA" sz="1200" b="1" i="1" dirty="0" smtClean="0">
                <a:latin typeface="Times New Roman" panose="02020603050405020304" pitchFamily="18" charset="0"/>
                <a:cs typeface="Times New Roman" panose="02020603050405020304" pitchFamily="18" charset="0"/>
              </a:rPr>
              <a:t>Водили поїзди на фронт машиністи І.М.</a:t>
            </a:r>
            <a:r>
              <a:rPr lang="uk-UA" sz="1200" b="1" i="1" dirty="0" err="1" smtClean="0">
                <a:latin typeface="Times New Roman" panose="02020603050405020304" pitchFamily="18" charset="0"/>
                <a:cs typeface="Times New Roman" panose="02020603050405020304" pitchFamily="18" charset="0"/>
              </a:rPr>
              <a:t>Федосов</a:t>
            </a:r>
            <a:r>
              <a:rPr lang="uk-UA" sz="1200" b="1" i="1" dirty="0" smtClean="0">
                <a:latin typeface="Times New Roman" panose="02020603050405020304" pitchFamily="18" charset="0"/>
                <a:cs typeface="Times New Roman" panose="02020603050405020304" pitchFamily="18" charset="0"/>
              </a:rPr>
              <a:t>,І.Г.Фесенко,М.Н.</a:t>
            </a:r>
            <a:r>
              <a:rPr lang="uk-UA" sz="1200" b="1" i="1" dirty="0" err="1" smtClean="0">
                <a:latin typeface="Times New Roman" panose="02020603050405020304" pitchFamily="18" charset="0"/>
                <a:cs typeface="Times New Roman" panose="02020603050405020304" pitchFamily="18" charset="0"/>
              </a:rPr>
              <a:t>Косьмина</a:t>
            </a:r>
            <a:r>
              <a:rPr lang="uk-UA" sz="1200" b="1" i="1" dirty="0" smtClean="0">
                <a:latin typeface="Times New Roman" panose="02020603050405020304" pitchFamily="18" charset="0"/>
                <a:cs typeface="Times New Roman" panose="02020603050405020304" pitchFamily="18" charset="0"/>
              </a:rPr>
              <a:t>,П.С.</a:t>
            </a:r>
            <a:r>
              <a:rPr lang="uk-UA" sz="1200" b="1" i="1" dirty="0" err="1" smtClean="0">
                <a:latin typeface="Times New Roman" panose="02020603050405020304" pitchFamily="18" charset="0"/>
                <a:cs typeface="Times New Roman" panose="02020603050405020304" pitchFamily="18" charset="0"/>
              </a:rPr>
              <a:t>Степанов</a:t>
            </a:r>
            <a:r>
              <a:rPr lang="uk-UA" sz="1200" b="1" i="1" dirty="0" smtClean="0">
                <a:latin typeface="Times New Roman" panose="02020603050405020304" pitchFamily="18" charset="0"/>
                <a:cs typeface="Times New Roman" panose="02020603050405020304" pitchFamily="18" charset="0"/>
              </a:rPr>
              <a:t>,Н.С.</a:t>
            </a:r>
            <a:r>
              <a:rPr lang="uk-UA" sz="1200" b="1" i="1" dirty="0" err="1" smtClean="0">
                <a:latin typeface="Times New Roman" panose="02020603050405020304" pitchFamily="18" charset="0"/>
                <a:cs typeface="Times New Roman" panose="02020603050405020304" pitchFamily="18" charset="0"/>
              </a:rPr>
              <a:t>Матченко</a:t>
            </a:r>
            <a:r>
              <a:rPr lang="uk-UA" sz="1200" b="1" i="1" dirty="0" smtClean="0">
                <a:latin typeface="Times New Roman" panose="02020603050405020304" pitchFamily="18" charset="0"/>
                <a:cs typeface="Times New Roman" panose="02020603050405020304" pitchFamily="18" charset="0"/>
              </a:rPr>
              <a:t>,Л.А.Шило,В.І.Таран.</a:t>
            </a:r>
          </a:p>
          <a:p>
            <a:r>
              <a:rPr lang="uk-UA" sz="1200" b="1" i="1" dirty="0" smtClean="0">
                <a:latin typeface="Times New Roman" panose="02020603050405020304" pitchFamily="18" charset="0"/>
                <a:cs typeface="Times New Roman" panose="02020603050405020304" pitchFamily="18" charset="0"/>
              </a:rPr>
              <a:t>Ремонтували </a:t>
            </a:r>
            <a:r>
              <a:rPr lang="uk-UA" sz="1200" b="1" i="1" dirty="0" err="1" smtClean="0">
                <a:latin typeface="Times New Roman" panose="02020603050405020304" pitchFamily="18" charset="0"/>
                <a:cs typeface="Times New Roman" panose="02020603050405020304" pitchFamily="18" charset="0"/>
              </a:rPr>
              <a:t>поровози</a:t>
            </a:r>
            <a:r>
              <a:rPr lang="uk-UA" sz="1200" b="1" i="1" dirty="0" smtClean="0">
                <a:latin typeface="Times New Roman" panose="02020603050405020304" pitchFamily="18" charset="0"/>
                <a:cs typeface="Times New Roman" panose="02020603050405020304" pitchFamily="18" charset="0"/>
              </a:rPr>
              <a:t> і станки І.Т.Герасимов та І.Я.Воронін</a:t>
            </a:r>
          </a:p>
          <a:p>
            <a:r>
              <a:rPr lang="uk-UA" sz="1200" b="1" i="1" dirty="0" smtClean="0">
                <a:latin typeface="Times New Roman" panose="02020603050405020304" pitchFamily="18" charset="0"/>
                <a:cs typeface="Times New Roman" panose="02020603050405020304" pitchFamily="18" charset="0"/>
              </a:rPr>
              <a:t>Чимало </a:t>
            </a:r>
            <a:r>
              <a:rPr lang="uk-UA" sz="1200" b="1" i="1" dirty="0" err="1" smtClean="0">
                <a:latin typeface="Times New Roman" panose="02020603050405020304" pitchFamily="18" charset="0"/>
                <a:cs typeface="Times New Roman" panose="02020603050405020304" pitchFamily="18" charset="0"/>
              </a:rPr>
              <a:t>пологівських</a:t>
            </a:r>
            <a:r>
              <a:rPr lang="uk-UA" sz="1200" b="1" i="1" dirty="0" smtClean="0">
                <a:latin typeface="Times New Roman" panose="02020603050405020304" pitchFamily="18" charset="0"/>
                <a:cs typeface="Times New Roman" panose="02020603050405020304" pitchFamily="18" charset="0"/>
              </a:rPr>
              <a:t> залізничників увійшло до складу сформованих за наказом Державного Комітету оборони паровозних колон, а також військово-експлуатаційних відділень НКШС. Перед ними були поставлені завдання: забезпечувати фронт боєприпасами,відновлювати зруйновані колії,налагоджувати їх експлуатацію.</a:t>
            </a:r>
          </a:p>
          <a:p>
            <a:r>
              <a:rPr lang="uk-UA" sz="1200" b="1" i="1" dirty="0" smtClean="0">
                <a:latin typeface="Times New Roman" panose="02020603050405020304" pitchFamily="18" charset="0"/>
                <a:cs typeface="Times New Roman" panose="02020603050405020304" pitchFamily="18" charset="0"/>
              </a:rPr>
              <a:t>Так, до одного такого відділення увійшли 33 </a:t>
            </a:r>
            <a:r>
              <a:rPr lang="uk-UA" sz="1200" b="1" i="1" dirty="0" err="1" smtClean="0">
                <a:latin typeface="Times New Roman" panose="02020603050405020304" pitchFamily="18" charset="0"/>
                <a:cs typeface="Times New Roman" panose="02020603050405020304" pitchFamily="18" charset="0"/>
              </a:rPr>
              <a:t>пологівських</a:t>
            </a:r>
            <a:r>
              <a:rPr lang="uk-UA" sz="1200" b="1" i="1" dirty="0" smtClean="0">
                <a:latin typeface="Times New Roman" panose="02020603050405020304" pitchFamily="18" charset="0"/>
                <a:cs typeface="Times New Roman" panose="02020603050405020304" pitchFamily="18" charset="0"/>
              </a:rPr>
              <a:t> залізничника, серед них </a:t>
            </a:r>
            <a:r>
              <a:rPr lang="uk-UA" sz="1200" b="1" i="1" dirty="0" err="1" smtClean="0">
                <a:latin typeface="Times New Roman" panose="02020603050405020304" pitchFamily="18" charset="0"/>
                <a:cs typeface="Times New Roman" panose="02020603050405020304" pitchFamily="18" charset="0"/>
              </a:rPr>
              <a:t>-С.І.Гржмайло</a:t>
            </a:r>
            <a:r>
              <a:rPr lang="uk-UA" sz="1200" b="1" i="1" dirty="0" smtClean="0">
                <a:latin typeface="Times New Roman" panose="02020603050405020304" pitchFamily="18" charset="0"/>
                <a:cs typeface="Times New Roman" panose="02020603050405020304" pitchFamily="18" charset="0"/>
              </a:rPr>
              <a:t>, Г.Ф.</a:t>
            </a:r>
            <a:r>
              <a:rPr lang="uk-UA" sz="1200" b="1" i="1" dirty="0" err="1" smtClean="0">
                <a:latin typeface="Times New Roman" panose="02020603050405020304" pitchFamily="18" charset="0"/>
                <a:cs typeface="Times New Roman" panose="02020603050405020304" pitchFamily="18" charset="0"/>
              </a:rPr>
              <a:t>Радованська</a:t>
            </a:r>
            <a:r>
              <a:rPr lang="uk-UA" sz="1200" b="1" i="1" dirty="0" smtClean="0">
                <a:latin typeface="Times New Roman" panose="02020603050405020304" pitchFamily="18" charset="0"/>
                <a:cs typeface="Times New Roman" panose="02020603050405020304" pitchFamily="18" charset="0"/>
              </a:rPr>
              <a:t>,П.І.</a:t>
            </a:r>
            <a:r>
              <a:rPr lang="uk-UA" sz="1200" b="1" i="1" dirty="0" err="1" smtClean="0">
                <a:latin typeface="Times New Roman" panose="02020603050405020304" pitchFamily="18" charset="0"/>
                <a:cs typeface="Times New Roman" panose="02020603050405020304" pitchFamily="18" charset="0"/>
              </a:rPr>
              <a:t>Полухін</a:t>
            </a:r>
            <a:r>
              <a:rPr lang="uk-UA" sz="1200" b="1" i="1" dirty="0" smtClean="0">
                <a:latin typeface="Times New Roman" panose="02020603050405020304" pitchFamily="18" charset="0"/>
                <a:cs typeface="Times New Roman" panose="02020603050405020304" pitchFamily="18" charset="0"/>
              </a:rPr>
              <a:t>,І.Л.</a:t>
            </a:r>
            <a:r>
              <a:rPr lang="uk-UA" sz="1200" b="1" i="1" dirty="0" err="1" smtClean="0">
                <a:latin typeface="Times New Roman" panose="02020603050405020304" pitchFamily="18" charset="0"/>
                <a:cs typeface="Times New Roman" panose="02020603050405020304" pitchFamily="18" charset="0"/>
              </a:rPr>
              <a:t>Чепель</a:t>
            </a:r>
            <a:r>
              <a:rPr lang="uk-UA" sz="1200" b="1" i="1" dirty="0" smtClean="0">
                <a:latin typeface="Times New Roman" panose="02020603050405020304" pitchFamily="18" charset="0"/>
                <a:cs typeface="Times New Roman" panose="02020603050405020304" pitchFamily="18" charset="0"/>
              </a:rPr>
              <a:t>,І.М.</a:t>
            </a:r>
            <a:r>
              <a:rPr lang="uk-UA" sz="1200" b="1" i="1" dirty="0" err="1" smtClean="0">
                <a:latin typeface="Times New Roman" panose="02020603050405020304" pitchFamily="18" charset="0"/>
                <a:cs typeface="Times New Roman" panose="02020603050405020304" pitchFamily="18" charset="0"/>
              </a:rPr>
              <a:t>Нестерець</a:t>
            </a:r>
            <a:r>
              <a:rPr lang="uk-UA" sz="1200" b="1" i="1" dirty="0" smtClean="0">
                <a:latin typeface="Times New Roman" panose="02020603050405020304" pitchFamily="18" charset="0"/>
                <a:cs typeface="Times New Roman" panose="02020603050405020304" pitchFamily="18" charset="0"/>
              </a:rPr>
              <a:t>,М.Г.</a:t>
            </a:r>
            <a:r>
              <a:rPr lang="uk-UA" sz="1200" b="1" i="1" dirty="0" err="1" smtClean="0">
                <a:latin typeface="Times New Roman" panose="02020603050405020304" pitchFamily="18" charset="0"/>
                <a:cs typeface="Times New Roman" panose="02020603050405020304" pitchFamily="18" charset="0"/>
              </a:rPr>
              <a:t>Трусов</a:t>
            </a:r>
            <a:r>
              <a:rPr lang="uk-UA" sz="1200" b="1" i="1" dirty="0" smtClean="0">
                <a:latin typeface="Times New Roman" panose="02020603050405020304" pitchFamily="18" charset="0"/>
                <a:cs typeface="Times New Roman" panose="02020603050405020304" pitchFamily="18" charset="0"/>
              </a:rPr>
              <a:t> та ін.</a:t>
            </a:r>
          </a:p>
          <a:p>
            <a:endParaRPr lang="ru-RU" sz="1400" dirty="0"/>
          </a:p>
        </p:txBody>
      </p:sp>
      <p:sp>
        <p:nvSpPr>
          <p:cNvPr id="10" name="TextBox 9"/>
          <p:cNvSpPr txBox="1"/>
          <p:nvPr/>
        </p:nvSpPr>
        <p:spPr>
          <a:xfrm>
            <a:off x="7164288" y="4581128"/>
            <a:ext cx="1278940" cy="307777"/>
          </a:xfrm>
          <a:prstGeom prst="rect">
            <a:avLst/>
          </a:prstGeom>
          <a:noFill/>
        </p:spPr>
        <p:txBody>
          <a:bodyPr wrap="none" rtlCol="0">
            <a:spAutoFit/>
          </a:bodyPr>
          <a:lstStyle/>
          <a:p>
            <a:r>
              <a:rPr lang="uk-UA" sz="1400" dirty="0" smtClean="0"/>
              <a:t>Н.С.</a:t>
            </a:r>
            <a:r>
              <a:rPr lang="uk-UA" sz="1400" dirty="0" err="1" smtClean="0"/>
              <a:t>Матченко</a:t>
            </a:r>
            <a:endParaRPr lang="ru-RU" sz="1400" dirty="0"/>
          </a:p>
        </p:txBody>
      </p:sp>
      <p:sp>
        <p:nvSpPr>
          <p:cNvPr id="11" name="TextBox 10"/>
          <p:cNvSpPr txBox="1"/>
          <p:nvPr/>
        </p:nvSpPr>
        <p:spPr>
          <a:xfrm>
            <a:off x="586264" y="1981130"/>
            <a:ext cx="1224135" cy="307777"/>
          </a:xfrm>
          <a:prstGeom prst="rect">
            <a:avLst/>
          </a:prstGeom>
          <a:noFill/>
        </p:spPr>
        <p:txBody>
          <a:bodyPr wrap="square" rtlCol="0">
            <a:spAutoFit/>
          </a:bodyPr>
          <a:lstStyle/>
          <a:p>
            <a:r>
              <a:rPr lang="uk-UA" sz="1400" dirty="0" smtClean="0"/>
              <a:t>І.О.Кузьмін</a:t>
            </a:r>
            <a:endParaRPr lang="ru-RU" sz="1400" dirty="0"/>
          </a:p>
        </p:txBody>
      </p:sp>
      <p:sp>
        <p:nvSpPr>
          <p:cNvPr id="4" name="TextBox 3"/>
          <p:cNvSpPr txBox="1"/>
          <p:nvPr/>
        </p:nvSpPr>
        <p:spPr>
          <a:xfrm>
            <a:off x="827585" y="4365104"/>
            <a:ext cx="6264696" cy="1569660"/>
          </a:xfrm>
          <a:prstGeom prst="rect">
            <a:avLst/>
          </a:prstGeom>
          <a:noFill/>
        </p:spPr>
        <p:txBody>
          <a:bodyPr wrap="square" rtlCol="0">
            <a:spAutoFit/>
          </a:bodyPr>
          <a:lstStyle/>
          <a:p>
            <a:r>
              <a:rPr lang="uk-UA" sz="1200" b="1" i="1" dirty="0" smtClean="0">
                <a:latin typeface="Times New Roman" panose="02020603050405020304" pitchFamily="18" charset="0"/>
                <a:cs typeface="Times New Roman" panose="02020603050405020304" pitchFamily="18" charset="0"/>
              </a:rPr>
              <a:t>За відмову підвозити вантажі для німецької армії були розстріляні Д.Безштанько, О.</a:t>
            </a:r>
            <a:r>
              <a:rPr lang="uk-UA" sz="1200" b="1" i="1" dirty="0" err="1" smtClean="0">
                <a:latin typeface="Times New Roman" panose="02020603050405020304" pitchFamily="18" charset="0"/>
                <a:cs typeface="Times New Roman" panose="02020603050405020304" pitchFamily="18" charset="0"/>
              </a:rPr>
              <a:t>Чубарь</a:t>
            </a:r>
            <a:r>
              <a:rPr lang="uk-UA" sz="1200" b="1" i="1" dirty="0" smtClean="0">
                <a:latin typeface="Times New Roman" panose="02020603050405020304" pitchFamily="18" charset="0"/>
                <a:cs typeface="Times New Roman" panose="02020603050405020304" pitchFamily="18" charset="0"/>
              </a:rPr>
              <a:t>,</a:t>
            </a:r>
          </a:p>
          <a:p>
            <a:r>
              <a:rPr lang="uk-UA" sz="1200" b="1" i="1" dirty="0" smtClean="0">
                <a:latin typeface="Times New Roman" panose="02020603050405020304" pitchFamily="18" charset="0"/>
                <a:cs typeface="Times New Roman" panose="02020603050405020304" pitchFamily="18" charset="0"/>
              </a:rPr>
              <a:t>В.</a:t>
            </a:r>
            <a:r>
              <a:rPr lang="uk-UA" sz="1200" b="1" i="1" dirty="0" err="1" smtClean="0">
                <a:latin typeface="Times New Roman" panose="02020603050405020304" pitchFamily="18" charset="0"/>
                <a:cs typeface="Times New Roman" panose="02020603050405020304" pitchFamily="18" charset="0"/>
              </a:rPr>
              <a:t>Бугаєнко</a:t>
            </a:r>
            <a:r>
              <a:rPr lang="uk-UA" sz="1200" b="1" i="1" dirty="0" smtClean="0">
                <a:latin typeface="Times New Roman" panose="02020603050405020304" pitchFamily="18" charset="0"/>
                <a:cs typeface="Times New Roman" panose="02020603050405020304" pitchFamily="18" charset="0"/>
              </a:rPr>
              <a:t>, Ф.Савенко, загинули у </a:t>
            </a:r>
            <a:r>
              <a:rPr lang="uk-UA" sz="1200" b="1" i="1" dirty="0" err="1" smtClean="0">
                <a:latin typeface="Times New Roman" panose="02020603050405020304" pitchFamily="18" charset="0"/>
                <a:cs typeface="Times New Roman" panose="02020603050405020304" pitchFamily="18" charset="0"/>
              </a:rPr>
              <a:t>застінках</a:t>
            </a:r>
            <a:r>
              <a:rPr lang="uk-UA" sz="1200" b="1" i="1" dirty="0" smtClean="0">
                <a:latin typeface="Times New Roman" panose="02020603050405020304" pitchFamily="18" charset="0"/>
                <a:cs typeface="Times New Roman" panose="02020603050405020304" pitchFamily="18" charset="0"/>
              </a:rPr>
              <a:t> гестапо Хлопко П.П., </a:t>
            </a:r>
            <a:r>
              <a:rPr lang="uk-UA" sz="1200" b="1" i="1" dirty="0" err="1" smtClean="0">
                <a:latin typeface="Times New Roman" panose="02020603050405020304" pitchFamily="18" charset="0"/>
                <a:cs typeface="Times New Roman" panose="02020603050405020304" pitchFamily="18" charset="0"/>
              </a:rPr>
              <a:t>Пода</a:t>
            </a:r>
            <a:r>
              <a:rPr lang="uk-UA" sz="1200" b="1" i="1" dirty="0" smtClean="0">
                <a:latin typeface="Times New Roman" panose="02020603050405020304" pitchFamily="18" charset="0"/>
                <a:cs typeface="Times New Roman" panose="02020603050405020304" pitchFamily="18" charset="0"/>
              </a:rPr>
              <a:t> М.Х., Богдан І.П.</a:t>
            </a:r>
          </a:p>
          <a:p>
            <a:r>
              <a:rPr lang="uk-UA" sz="1200" b="1" i="1" dirty="0">
                <a:latin typeface="Times New Roman" panose="02020603050405020304" pitchFamily="18" charset="0"/>
                <a:cs typeface="Times New Roman" panose="02020603050405020304" pitchFamily="18" charset="0"/>
              </a:rPr>
              <a:t>	</a:t>
            </a:r>
            <a:r>
              <a:rPr lang="uk-UA" sz="1200" b="1" i="1" dirty="0" smtClean="0">
                <a:latin typeface="Times New Roman" panose="02020603050405020304" pitchFamily="18" charset="0"/>
                <a:cs typeface="Times New Roman" panose="02020603050405020304" pitchFamily="18" charset="0"/>
              </a:rPr>
              <a:t> У табір полонених, який був створений в Пологах по вул. Карла Маркса, </a:t>
            </a:r>
          </a:p>
          <a:p>
            <a:r>
              <a:rPr lang="uk-UA" sz="1200" b="1" i="1" dirty="0" smtClean="0">
                <a:latin typeface="Times New Roman" panose="02020603050405020304" pitchFamily="18" charset="0"/>
                <a:cs typeface="Times New Roman" panose="02020603050405020304" pitchFamily="18" charset="0"/>
              </a:rPr>
              <a:t>потрапив учасник повстання на броненосці «</a:t>
            </a:r>
            <a:r>
              <a:rPr lang="uk-UA" sz="1200" b="1" i="1" dirty="0">
                <a:latin typeface="Times New Roman" panose="02020603050405020304" pitchFamily="18" charset="0"/>
                <a:cs typeface="Times New Roman" panose="02020603050405020304" pitchFamily="18" charset="0"/>
              </a:rPr>
              <a:t>П</a:t>
            </a:r>
            <a:r>
              <a:rPr lang="uk-UA" sz="1200" b="1" i="1" dirty="0" smtClean="0">
                <a:latin typeface="Times New Roman" panose="02020603050405020304" pitchFamily="18" charset="0"/>
                <a:cs typeface="Times New Roman" panose="02020603050405020304" pitchFamily="18" charset="0"/>
              </a:rPr>
              <a:t>отьомкін». </a:t>
            </a:r>
          </a:p>
          <a:p>
            <a:r>
              <a:rPr lang="uk-UA" sz="1200" b="1" i="1" dirty="0" smtClean="0">
                <a:latin typeface="Times New Roman" panose="02020603050405020304" pitchFamily="18" charset="0"/>
                <a:cs typeface="Times New Roman" panose="02020603050405020304" pitchFamily="18" charset="0"/>
              </a:rPr>
              <a:t>Місцеві жителі допомогли йому і ще 15 чоловікам втекти. </a:t>
            </a:r>
            <a:r>
              <a:rPr lang="uk-UA" sz="1200" b="1" i="1" dirty="0">
                <a:latin typeface="Times New Roman" panose="02020603050405020304" pitchFamily="18" charset="0"/>
                <a:cs typeface="Times New Roman" panose="02020603050405020304" pitchFamily="18" charset="0"/>
              </a:rPr>
              <a:t>Ч</a:t>
            </a:r>
            <a:r>
              <a:rPr lang="uk-UA" sz="1200" b="1" i="1" dirty="0" smtClean="0">
                <a:latin typeface="Times New Roman" panose="02020603050405020304" pitchFamily="18" charset="0"/>
                <a:cs typeface="Times New Roman" panose="02020603050405020304" pitchFamily="18" charset="0"/>
              </a:rPr>
              <a:t>имало зробив для цього голова колгоспу «Аврора»</a:t>
            </a:r>
          </a:p>
          <a:p>
            <a:r>
              <a:rPr lang="uk-UA" sz="1200" b="1" i="1" dirty="0" smtClean="0">
                <a:latin typeface="Times New Roman" panose="02020603050405020304" pitchFamily="18" charset="0"/>
                <a:cs typeface="Times New Roman" panose="02020603050405020304" pitchFamily="18" charset="0"/>
              </a:rPr>
              <a:t>А.М.</a:t>
            </a:r>
            <a:r>
              <a:rPr lang="uk-UA" sz="1200" b="1" i="1" dirty="0" err="1" smtClean="0">
                <a:latin typeface="Times New Roman" panose="02020603050405020304" pitchFamily="18" charset="0"/>
                <a:cs typeface="Times New Roman" panose="02020603050405020304" pitchFamily="18" charset="0"/>
              </a:rPr>
              <a:t>Тоцький</a:t>
            </a:r>
            <a:r>
              <a:rPr lang="uk-UA" sz="1200" b="1" i="1" dirty="0" smtClean="0">
                <a:latin typeface="Times New Roman" panose="02020603050405020304" pitchFamily="18" charset="0"/>
                <a:cs typeface="Times New Roman" panose="02020603050405020304" pitchFamily="18" charset="0"/>
              </a:rPr>
              <a:t>, дочку якого вбили фашисти.              </a:t>
            </a:r>
            <a:r>
              <a:rPr lang="uk-UA" sz="1200" dirty="0" smtClean="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46575" y="476672"/>
            <a:ext cx="6408712" cy="1645151"/>
          </a:xfrm>
        </p:spPr>
        <p:txBody>
          <a:bodyPr>
            <a:normAutofit/>
          </a:bodyPr>
          <a:lstStyle/>
          <a:p>
            <a:pPr>
              <a:buNone/>
            </a:pPr>
            <a:r>
              <a:rPr lang="uk-UA" sz="1200" b="1" i="1" dirty="0" smtClean="0">
                <a:latin typeface="Times New Roman" panose="02020603050405020304" pitchFamily="18" charset="0"/>
                <a:cs typeface="Times New Roman" panose="02020603050405020304" pitchFamily="18" charset="0"/>
              </a:rPr>
              <a:t>1945 рік. Чимало </a:t>
            </a:r>
            <a:r>
              <a:rPr lang="uk-UA" sz="1200" b="1" i="1" dirty="0" err="1" smtClean="0">
                <a:latin typeface="Times New Roman" panose="02020603050405020304" pitchFamily="18" charset="0"/>
                <a:cs typeface="Times New Roman" panose="02020603050405020304" pitchFamily="18" charset="0"/>
              </a:rPr>
              <a:t>пологівців</a:t>
            </a:r>
            <a:r>
              <a:rPr lang="uk-UA" sz="1200" b="1" i="1" dirty="0" smtClean="0">
                <a:latin typeface="Times New Roman" panose="02020603050405020304" pitchFamily="18" charset="0"/>
                <a:cs typeface="Times New Roman" panose="02020603050405020304" pitchFamily="18" charset="0"/>
              </a:rPr>
              <a:t> переможно пройшли бойовий шлях до Берліна.</a:t>
            </a:r>
          </a:p>
          <a:p>
            <a:pPr>
              <a:buNone/>
            </a:pPr>
            <a:r>
              <a:rPr lang="uk-UA" sz="1200" b="1" i="1" dirty="0" smtClean="0">
                <a:latin typeface="Times New Roman" panose="02020603050405020304" pitchFamily="18" charset="0"/>
                <a:cs typeface="Times New Roman" panose="02020603050405020304" pitchFamily="18" charset="0"/>
              </a:rPr>
              <a:t>У цих боях відзначилися: П.А.Кузьменко, Г.Є.</a:t>
            </a:r>
            <a:r>
              <a:rPr lang="uk-UA" sz="1200" b="1" i="1" dirty="0" err="1" smtClean="0">
                <a:latin typeface="Times New Roman" panose="02020603050405020304" pitchFamily="18" charset="0"/>
                <a:cs typeface="Times New Roman" panose="02020603050405020304" pitchFamily="18" charset="0"/>
              </a:rPr>
              <a:t>Алєксєєнко</a:t>
            </a:r>
            <a:r>
              <a:rPr lang="uk-UA" sz="1200" b="1" i="1" dirty="0" smtClean="0">
                <a:latin typeface="Times New Roman" panose="02020603050405020304" pitchFamily="18" charset="0"/>
                <a:cs typeface="Times New Roman" panose="02020603050405020304" pitchFamily="18" charset="0"/>
              </a:rPr>
              <a:t>, С.М.Мартиненко, І.О.</a:t>
            </a:r>
            <a:r>
              <a:rPr lang="uk-UA" sz="1200" b="1" i="1" dirty="0" err="1" smtClean="0">
                <a:latin typeface="Times New Roman" panose="02020603050405020304" pitchFamily="18" charset="0"/>
                <a:cs typeface="Times New Roman" panose="02020603050405020304" pitchFamily="18" charset="0"/>
              </a:rPr>
              <a:t>Свистельник</a:t>
            </a:r>
            <a:r>
              <a:rPr lang="uk-UA" sz="1200" b="1" i="1" dirty="0" smtClean="0">
                <a:latin typeface="Times New Roman" panose="02020603050405020304" pitchFamily="18" charset="0"/>
                <a:cs typeface="Times New Roman" panose="02020603050405020304" pitchFamily="18" charset="0"/>
              </a:rPr>
              <a:t>, В.М.</a:t>
            </a:r>
            <a:r>
              <a:rPr lang="uk-UA" sz="1200" b="1" i="1" dirty="0" err="1" smtClean="0">
                <a:latin typeface="Times New Roman" panose="02020603050405020304" pitchFamily="18" charset="0"/>
                <a:cs typeface="Times New Roman" panose="02020603050405020304" pitchFamily="18" charset="0"/>
              </a:rPr>
              <a:t>Мережко</a:t>
            </a:r>
            <a:r>
              <a:rPr lang="uk-UA" sz="1200" b="1" i="1" dirty="0" smtClean="0">
                <a:latin typeface="Times New Roman" panose="02020603050405020304" pitchFamily="18" charset="0"/>
                <a:cs typeface="Times New Roman" panose="02020603050405020304" pitchFamily="18" charset="0"/>
              </a:rPr>
              <a:t>, Л.С.</a:t>
            </a:r>
            <a:r>
              <a:rPr lang="uk-UA" sz="1200" b="1" i="1" dirty="0" err="1" smtClean="0">
                <a:latin typeface="Times New Roman" panose="02020603050405020304" pitchFamily="18" charset="0"/>
                <a:cs typeface="Times New Roman" panose="02020603050405020304" pitchFamily="18" charset="0"/>
              </a:rPr>
              <a:t>Мережко</a:t>
            </a:r>
            <a:r>
              <a:rPr lang="uk-UA" sz="1200" b="1" i="1" dirty="0" smtClean="0">
                <a:latin typeface="Times New Roman" panose="02020603050405020304" pitchFamily="18" charset="0"/>
                <a:cs typeface="Times New Roman" panose="02020603050405020304" pitchFamily="18" charset="0"/>
              </a:rPr>
              <a:t>, І.А.Тернавський, В.Г.Денисенко, І.І.</a:t>
            </a:r>
            <a:r>
              <a:rPr lang="uk-UA" sz="1200" b="1" i="1" dirty="0" err="1" smtClean="0">
                <a:latin typeface="Times New Roman" panose="02020603050405020304" pitchFamily="18" charset="0"/>
                <a:cs typeface="Times New Roman" panose="02020603050405020304" pitchFamily="18" charset="0"/>
              </a:rPr>
              <a:t>Чеберко</a:t>
            </a:r>
            <a:r>
              <a:rPr lang="uk-UA" sz="1200" b="1" i="1" dirty="0" smtClean="0">
                <a:latin typeface="Times New Roman" panose="02020603050405020304" pitchFamily="18" charset="0"/>
                <a:cs typeface="Times New Roman" panose="02020603050405020304" pitchFamily="18" charset="0"/>
              </a:rPr>
              <a:t>, П.Я.</a:t>
            </a:r>
            <a:r>
              <a:rPr lang="uk-UA" sz="1200" b="1" i="1" dirty="0" err="1" smtClean="0">
                <a:latin typeface="Times New Roman" panose="02020603050405020304" pitchFamily="18" charset="0"/>
                <a:cs typeface="Times New Roman" panose="02020603050405020304" pitchFamily="18" charset="0"/>
              </a:rPr>
              <a:t>Крижановский</a:t>
            </a:r>
            <a:r>
              <a:rPr lang="uk-UA" sz="1200" b="1" i="1" dirty="0" smtClean="0">
                <a:latin typeface="Times New Roman" panose="02020603050405020304" pitchFamily="18" charset="0"/>
                <a:cs typeface="Times New Roman" panose="02020603050405020304" pitchFamily="18" charset="0"/>
              </a:rPr>
              <a:t> та ін.</a:t>
            </a:r>
          </a:p>
          <a:p>
            <a:pPr>
              <a:buNone/>
            </a:pPr>
            <a:r>
              <a:rPr lang="uk-UA" sz="1200" b="1" i="1" dirty="0" smtClean="0">
                <a:latin typeface="Times New Roman" panose="02020603050405020304" pitchFamily="18" charset="0"/>
                <a:cs typeface="Times New Roman" panose="02020603050405020304" pitchFamily="18" charset="0"/>
              </a:rPr>
              <a:t>Більше 10 тисяч </a:t>
            </a:r>
            <a:r>
              <a:rPr lang="uk-UA" sz="1200" b="1" i="1" dirty="0" err="1" smtClean="0">
                <a:latin typeface="Times New Roman" panose="02020603050405020304" pitchFamily="18" charset="0"/>
                <a:cs typeface="Times New Roman" panose="02020603050405020304" pitchFamily="18" charset="0"/>
              </a:rPr>
              <a:t>пологівців</a:t>
            </a:r>
            <a:r>
              <a:rPr lang="uk-UA" sz="1200" b="1" i="1" dirty="0" smtClean="0">
                <a:latin typeface="Times New Roman" panose="02020603050405020304" pitchFamily="18" charset="0"/>
                <a:cs typeface="Times New Roman" panose="02020603050405020304" pitchFamily="18" charset="0"/>
              </a:rPr>
              <a:t> воювали на фронтах Великої Вітчизняної війни, з них 5105 чоловік - загинули</a:t>
            </a:r>
            <a:endParaRPr lang="ru-RU" sz="1200" b="1"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843808" y="2348880"/>
            <a:ext cx="3960441" cy="2862322"/>
          </a:xfrm>
          <a:prstGeom prst="rect">
            <a:avLst/>
          </a:prstGeom>
          <a:noFill/>
        </p:spPr>
        <p:txBody>
          <a:bodyPr wrap="square" rtlCol="0">
            <a:spAutoFit/>
          </a:bodyPr>
          <a:lstStyle/>
          <a:p>
            <a:pPr algn="ctr"/>
            <a:r>
              <a:rPr lang="uk-UA" sz="1200" b="1" i="1" dirty="0" smtClean="0">
                <a:latin typeface="Times New Roman" panose="02020603050405020304" pitchFamily="18" charset="0"/>
                <a:cs typeface="Times New Roman" panose="02020603050405020304" pitchFamily="18" charset="0"/>
              </a:rPr>
              <a:t>Серед </a:t>
            </a:r>
            <a:r>
              <a:rPr lang="uk-UA" sz="1200" b="1" i="1" dirty="0" err="1" smtClean="0">
                <a:latin typeface="Times New Roman" panose="02020603050405020304" pitchFamily="18" charset="0"/>
                <a:cs typeface="Times New Roman" panose="02020603050405020304" pitchFamily="18" charset="0"/>
              </a:rPr>
              <a:t>пологівців</a:t>
            </a:r>
            <a:r>
              <a:rPr lang="uk-UA" sz="1200" b="1" i="1" dirty="0" smtClean="0">
                <a:latin typeface="Times New Roman" panose="02020603050405020304" pitchFamily="18" charset="0"/>
                <a:cs typeface="Times New Roman" panose="02020603050405020304" pitchFamily="18" charset="0"/>
              </a:rPr>
              <a:t>, учасників війни, чимало вийшло військових командирів, генералів, полковників. Ось деякі з них:</a:t>
            </a:r>
          </a:p>
          <a:p>
            <a:pPr algn="ctr"/>
            <a:r>
              <a:rPr lang="uk-UA" sz="1200" b="1" i="1" dirty="0" err="1" smtClean="0">
                <a:latin typeface="Times New Roman" panose="02020603050405020304" pitchFamily="18" charset="0"/>
                <a:cs typeface="Times New Roman" panose="02020603050405020304" pitchFamily="18" charset="0"/>
              </a:rPr>
              <a:t>Алексєєнко</a:t>
            </a:r>
            <a:r>
              <a:rPr lang="uk-UA" sz="1200" b="1" i="1" dirty="0" smtClean="0">
                <a:latin typeface="Times New Roman" panose="02020603050405020304" pitchFamily="18" charset="0"/>
                <a:cs typeface="Times New Roman" panose="02020603050405020304" pitchFamily="18" charset="0"/>
              </a:rPr>
              <a:t> Григорій Євгенович</a:t>
            </a:r>
          </a:p>
          <a:p>
            <a:pPr algn="ctr"/>
            <a:r>
              <a:rPr lang="uk-UA" sz="1200" b="1" i="1" dirty="0" smtClean="0">
                <a:latin typeface="Times New Roman" panose="02020603050405020304" pitchFamily="18" charset="0"/>
                <a:cs typeface="Times New Roman" panose="02020603050405020304" pitchFamily="18" charset="0"/>
              </a:rPr>
              <a:t>Бородавка Давид Данилович</a:t>
            </a:r>
          </a:p>
          <a:p>
            <a:pPr algn="ctr"/>
            <a:r>
              <a:rPr lang="uk-UA" sz="1200" b="1" i="1" dirty="0" err="1" smtClean="0">
                <a:latin typeface="Times New Roman" panose="02020603050405020304" pitchFamily="18" charset="0"/>
                <a:cs typeface="Times New Roman" panose="02020603050405020304" pitchFamily="18" charset="0"/>
              </a:rPr>
              <a:t>Кияниця</a:t>
            </a:r>
            <a:r>
              <a:rPr lang="uk-UA" sz="1200" b="1" i="1" dirty="0" smtClean="0">
                <a:latin typeface="Times New Roman" panose="02020603050405020304" pitchFamily="18" charset="0"/>
                <a:cs typeface="Times New Roman" panose="02020603050405020304" pitchFamily="18" charset="0"/>
              </a:rPr>
              <a:t> Петро Михайлович</a:t>
            </a:r>
          </a:p>
          <a:p>
            <a:pPr algn="ctr"/>
            <a:r>
              <a:rPr lang="uk-UA" sz="1200" b="1" i="1" dirty="0" smtClean="0">
                <a:latin typeface="Times New Roman" panose="02020603050405020304" pitchFamily="18" charset="0"/>
                <a:cs typeface="Times New Roman" panose="02020603050405020304" pitchFamily="18" charset="0"/>
              </a:rPr>
              <a:t>Сидоренко Володимир Михайлович</a:t>
            </a:r>
          </a:p>
          <a:p>
            <a:pPr algn="ctr"/>
            <a:r>
              <a:rPr lang="uk-UA" sz="1200" b="1" i="1" dirty="0" err="1" smtClean="0">
                <a:latin typeface="Times New Roman" panose="02020603050405020304" pitchFamily="18" charset="0"/>
                <a:cs typeface="Times New Roman" panose="02020603050405020304" pitchFamily="18" charset="0"/>
              </a:rPr>
              <a:t>Копиченко</a:t>
            </a:r>
            <a:r>
              <a:rPr lang="uk-UA" sz="1200" b="1" i="1" dirty="0" smtClean="0">
                <a:latin typeface="Times New Roman" panose="02020603050405020304" pitchFamily="18" charset="0"/>
                <a:cs typeface="Times New Roman" panose="02020603050405020304" pitchFamily="18" charset="0"/>
              </a:rPr>
              <a:t> Андрій Антонович</a:t>
            </a:r>
          </a:p>
          <a:p>
            <a:pPr algn="ctr"/>
            <a:r>
              <a:rPr lang="uk-UA" sz="1200" b="1" i="1" dirty="0" smtClean="0">
                <a:latin typeface="Times New Roman" panose="02020603050405020304" pitchFamily="18" charset="0"/>
                <a:cs typeface="Times New Roman" panose="02020603050405020304" pitchFamily="18" charset="0"/>
              </a:rPr>
              <a:t>Доля Володимир </a:t>
            </a:r>
            <a:r>
              <a:rPr lang="uk-UA" sz="1200" b="1" i="1" dirty="0" err="1" smtClean="0">
                <a:latin typeface="Times New Roman" panose="02020603050405020304" pitchFamily="18" charset="0"/>
                <a:cs typeface="Times New Roman" panose="02020603050405020304" pitchFamily="18" charset="0"/>
              </a:rPr>
              <a:t>малентійович</a:t>
            </a:r>
            <a:endParaRPr lang="uk-UA" sz="1200" b="1" i="1" dirty="0" smtClean="0">
              <a:latin typeface="Times New Roman" panose="02020603050405020304" pitchFamily="18" charset="0"/>
              <a:cs typeface="Times New Roman" panose="02020603050405020304" pitchFamily="18" charset="0"/>
            </a:endParaRPr>
          </a:p>
          <a:p>
            <a:pPr algn="ctr"/>
            <a:r>
              <a:rPr lang="uk-UA" sz="1200" b="1" i="1" dirty="0" smtClean="0">
                <a:latin typeface="Times New Roman" panose="02020603050405020304" pitchFamily="18" charset="0"/>
                <a:cs typeface="Times New Roman" panose="02020603050405020304" pitchFamily="18" charset="0"/>
              </a:rPr>
              <a:t>Нехай Василь Арсентійович.</a:t>
            </a:r>
          </a:p>
          <a:p>
            <a:pPr algn="ctr"/>
            <a:r>
              <a:rPr lang="uk-UA" sz="1200" b="1" i="1" dirty="0" smtClean="0">
                <a:latin typeface="Times New Roman" panose="02020603050405020304" pitchFamily="18" charset="0"/>
                <a:cs typeface="Times New Roman" panose="02020603050405020304" pitchFamily="18" charset="0"/>
              </a:rPr>
              <a:t>Звісно,це лише короткий список тих воїнів,що поклали своє </a:t>
            </a:r>
            <a:r>
              <a:rPr lang="uk-UA" sz="1200" b="1" i="1" dirty="0" err="1" smtClean="0">
                <a:latin typeface="Times New Roman" panose="02020603050405020304" pitchFamily="18" charset="0"/>
                <a:cs typeface="Times New Roman" panose="02020603050405020304" pitchFamily="18" charset="0"/>
              </a:rPr>
              <a:t>житя</a:t>
            </a:r>
            <a:r>
              <a:rPr lang="uk-UA" sz="1200" b="1" i="1" dirty="0" smtClean="0">
                <a:latin typeface="Times New Roman" panose="02020603050405020304" pitchFamily="18" charset="0"/>
                <a:cs typeface="Times New Roman" panose="02020603050405020304" pitchFamily="18" charset="0"/>
              </a:rPr>
              <a:t>,захищаючи Батьківщину.</a:t>
            </a:r>
          </a:p>
          <a:p>
            <a:pPr lvl="0" algn="ctr"/>
            <a:r>
              <a:rPr lang="uk-UA" sz="1200" b="1" i="1" dirty="0">
                <a:solidFill>
                  <a:prstClr val="black"/>
                </a:solidFill>
                <a:latin typeface="Times New Roman" panose="02020603050405020304" pitchFamily="18" charset="0"/>
                <a:cs typeface="Times New Roman" panose="02020603050405020304" pitchFamily="18" charset="0"/>
              </a:rPr>
              <a:t>Семеро мешканців Поліг удостоєні звання Героя Радянського Союзу</a:t>
            </a:r>
          </a:p>
          <a:p>
            <a:pPr algn="ctr"/>
            <a:endParaRPr lang="uk-UA" sz="1200" dirty="0" smtClean="0">
              <a:latin typeface="Times New Roman" panose="02020603050405020304" pitchFamily="18" charset="0"/>
              <a:cs typeface="Times New Roman" panose="02020603050405020304" pitchFamily="18" charset="0"/>
            </a:endParaRPr>
          </a:p>
        </p:txBody>
      </p:sp>
      <p:pic>
        <p:nvPicPr>
          <p:cNvPr id="6" name="Рисунок 5" descr="k_eTC7n_qaQ.jpg"/>
          <p:cNvPicPr>
            <a:picLocks noChangeAspect="1"/>
          </p:cNvPicPr>
          <p:nvPr/>
        </p:nvPicPr>
        <p:blipFill>
          <a:blip r:embed="rId2" cstate="print"/>
          <a:stretch>
            <a:fillRect/>
          </a:stretch>
        </p:blipFill>
        <p:spPr>
          <a:xfrm>
            <a:off x="6876256" y="260648"/>
            <a:ext cx="1184604" cy="1484784"/>
          </a:xfrm>
          <a:prstGeom prst="rect">
            <a:avLst/>
          </a:prstGeom>
          <a:ln>
            <a:noFill/>
          </a:ln>
          <a:effectLst>
            <a:softEdge rad="112500"/>
          </a:effectLst>
        </p:spPr>
      </p:pic>
      <p:sp>
        <p:nvSpPr>
          <p:cNvPr id="7" name="TextBox 6"/>
          <p:cNvSpPr txBox="1"/>
          <p:nvPr/>
        </p:nvSpPr>
        <p:spPr>
          <a:xfrm>
            <a:off x="6804248" y="1628800"/>
            <a:ext cx="1226233" cy="276999"/>
          </a:xfrm>
          <a:prstGeom prst="rect">
            <a:avLst/>
          </a:prstGeom>
          <a:noFill/>
        </p:spPr>
        <p:txBody>
          <a:bodyPr wrap="none" rtlCol="0">
            <a:spAutoFit/>
          </a:bodyPr>
          <a:lstStyle/>
          <a:p>
            <a:r>
              <a:rPr lang="uk-UA" sz="1200" b="1" dirty="0" smtClean="0"/>
              <a:t>В.Г.Денисенко</a:t>
            </a:r>
            <a:endParaRPr lang="ru-RU" sz="1200" b="1" dirty="0"/>
          </a:p>
        </p:txBody>
      </p:sp>
      <p:pic>
        <p:nvPicPr>
          <p:cNvPr id="8" name="Рисунок 7" descr="wT8queDqloM.jpg"/>
          <p:cNvPicPr>
            <a:picLocks noChangeAspect="1"/>
          </p:cNvPicPr>
          <p:nvPr/>
        </p:nvPicPr>
        <p:blipFill>
          <a:blip r:embed="rId3" cstate="print"/>
          <a:stretch>
            <a:fillRect/>
          </a:stretch>
        </p:blipFill>
        <p:spPr>
          <a:xfrm>
            <a:off x="7740352" y="1844824"/>
            <a:ext cx="1249793" cy="1732281"/>
          </a:xfrm>
          <a:prstGeom prst="rect">
            <a:avLst/>
          </a:prstGeom>
          <a:ln>
            <a:noFill/>
          </a:ln>
          <a:effectLst>
            <a:softEdge rad="112500"/>
          </a:effectLst>
        </p:spPr>
      </p:pic>
      <p:sp>
        <p:nvSpPr>
          <p:cNvPr id="9" name="TextBox 8"/>
          <p:cNvSpPr txBox="1"/>
          <p:nvPr/>
        </p:nvSpPr>
        <p:spPr>
          <a:xfrm>
            <a:off x="7668344" y="3501008"/>
            <a:ext cx="1359731" cy="276999"/>
          </a:xfrm>
          <a:prstGeom prst="rect">
            <a:avLst/>
          </a:prstGeom>
          <a:noFill/>
        </p:spPr>
        <p:txBody>
          <a:bodyPr wrap="none" rtlCol="0">
            <a:spAutoFit/>
          </a:bodyPr>
          <a:lstStyle/>
          <a:p>
            <a:r>
              <a:rPr lang="uk-UA" sz="1200" b="1" dirty="0" smtClean="0"/>
              <a:t>І.А.Тернавський</a:t>
            </a:r>
            <a:endParaRPr lang="ru-RU" sz="1200" b="1" dirty="0"/>
          </a:p>
        </p:txBody>
      </p:sp>
      <p:pic>
        <p:nvPicPr>
          <p:cNvPr id="10" name="Рисунок 9" descr="xqylajN516s.jpg"/>
          <p:cNvPicPr>
            <a:picLocks noChangeAspect="1"/>
          </p:cNvPicPr>
          <p:nvPr/>
        </p:nvPicPr>
        <p:blipFill>
          <a:blip r:embed="rId4" cstate="print"/>
          <a:stretch>
            <a:fillRect/>
          </a:stretch>
        </p:blipFill>
        <p:spPr>
          <a:xfrm>
            <a:off x="6876256" y="3645024"/>
            <a:ext cx="1421110" cy="1825005"/>
          </a:xfrm>
          <a:prstGeom prst="rect">
            <a:avLst/>
          </a:prstGeom>
          <a:ln>
            <a:noFill/>
          </a:ln>
          <a:effectLst>
            <a:softEdge rad="112500"/>
          </a:effectLst>
        </p:spPr>
      </p:pic>
      <p:sp>
        <p:nvSpPr>
          <p:cNvPr id="11" name="TextBox 10"/>
          <p:cNvSpPr txBox="1"/>
          <p:nvPr/>
        </p:nvSpPr>
        <p:spPr>
          <a:xfrm>
            <a:off x="7596336" y="5589240"/>
            <a:ext cx="1133195" cy="276999"/>
          </a:xfrm>
          <a:prstGeom prst="rect">
            <a:avLst/>
          </a:prstGeom>
          <a:noFill/>
        </p:spPr>
        <p:txBody>
          <a:bodyPr wrap="none" rtlCol="0">
            <a:spAutoFit/>
          </a:bodyPr>
          <a:lstStyle/>
          <a:p>
            <a:r>
              <a:rPr lang="uk-UA" sz="1200" b="1" dirty="0" smtClean="0"/>
              <a:t>Л.С.Мережко</a:t>
            </a:r>
            <a:endParaRPr lang="ru-RU" sz="1200" b="1" dirty="0"/>
          </a:p>
        </p:txBody>
      </p:sp>
      <p:pic>
        <p:nvPicPr>
          <p:cNvPr id="12" name="Рисунок 11" descr="qKnepEW3fsw.jpg"/>
          <p:cNvPicPr>
            <a:picLocks noChangeAspect="1"/>
          </p:cNvPicPr>
          <p:nvPr/>
        </p:nvPicPr>
        <p:blipFill>
          <a:blip r:embed="rId5" cstate="print"/>
          <a:stretch>
            <a:fillRect/>
          </a:stretch>
        </p:blipFill>
        <p:spPr>
          <a:xfrm>
            <a:off x="323528" y="2348880"/>
            <a:ext cx="2448272" cy="3543762"/>
          </a:xfrm>
          <a:prstGeom prst="rect">
            <a:avLst/>
          </a:prstGeom>
          <a:ln>
            <a:noFill/>
          </a:ln>
          <a:effectLst>
            <a:softEdge rad="112500"/>
          </a:effectLst>
        </p:spPr>
      </p:pic>
      <p:sp>
        <p:nvSpPr>
          <p:cNvPr id="13" name="TextBox 12"/>
          <p:cNvSpPr txBox="1"/>
          <p:nvPr/>
        </p:nvSpPr>
        <p:spPr>
          <a:xfrm>
            <a:off x="251520" y="5805264"/>
            <a:ext cx="2550122" cy="276999"/>
          </a:xfrm>
          <a:prstGeom prst="rect">
            <a:avLst/>
          </a:prstGeom>
          <a:noFill/>
        </p:spPr>
        <p:txBody>
          <a:bodyPr wrap="none" rtlCol="0">
            <a:spAutoFit/>
          </a:bodyPr>
          <a:lstStyle/>
          <a:p>
            <a:r>
              <a:rPr lang="uk-UA" sz="1200" b="1" dirty="0" smtClean="0"/>
              <a:t>Герой СРСР І.І.</a:t>
            </a:r>
            <a:r>
              <a:rPr lang="uk-UA" sz="1200" b="1" dirty="0" err="1" smtClean="0"/>
              <a:t>Чеберко</a:t>
            </a:r>
            <a:r>
              <a:rPr lang="uk-UA" sz="1200" b="1" dirty="0" smtClean="0"/>
              <a:t> з учнями</a:t>
            </a:r>
            <a:endParaRPr lang="ru-RU" sz="1200" b="1" dirty="0"/>
          </a:p>
        </p:txBody>
      </p:sp>
      <p:sp>
        <p:nvSpPr>
          <p:cNvPr id="14" name="TextBox 13"/>
          <p:cNvSpPr txBox="1"/>
          <p:nvPr/>
        </p:nvSpPr>
        <p:spPr>
          <a:xfrm>
            <a:off x="3131840" y="5229200"/>
            <a:ext cx="3888432" cy="1107996"/>
          </a:xfrm>
          <a:prstGeom prst="rect">
            <a:avLst/>
          </a:prstGeom>
          <a:noFill/>
        </p:spPr>
        <p:txBody>
          <a:bodyPr wrap="square" rtlCol="0">
            <a:spAutoFit/>
          </a:bodyPr>
          <a:lstStyle/>
          <a:p>
            <a:r>
              <a:rPr lang="uk-UA" sz="1200" b="1" i="1" dirty="0" smtClean="0">
                <a:latin typeface="Times New Roman" panose="02020603050405020304" pitchFamily="18" charset="0"/>
                <a:cs typeface="Times New Roman" panose="02020603050405020304" pitchFamily="18" charset="0"/>
              </a:rPr>
              <a:t>Серед </a:t>
            </a:r>
            <a:r>
              <a:rPr lang="uk-UA" sz="1200" b="1" i="1" dirty="0" err="1" smtClean="0">
                <a:latin typeface="Times New Roman" panose="02020603050405020304" pitchFamily="18" charset="0"/>
                <a:cs typeface="Times New Roman" panose="02020603050405020304" pitchFamily="18" charset="0"/>
              </a:rPr>
              <a:t>пологівців</a:t>
            </a:r>
            <a:r>
              <a:rPr lang="uk-UA" sz="1200" b="1" i="1" dirty="0" smtClean="0">
                <a:latin typeface="Times New Roman" panose="02020603050405020304" pitchFamily="18" charset="0"/>
                <a:cs typeface="Times New Roman" panose="02020603050405020304" pitchFamily="18" charset="0"/>
              </a:rPr>
              <a:t> ще чимало тих, чиї імена  важко тут помістити, а ще важче - уявити, наскільки великим є їхній внесок не тільки в долю рідного краю, а й усього народу.</a:t>
            </a:r>
            <a:endParaRPr lang="ru-RU" sz="1200" b="1" i="1" dirty="0" smtClean="0">
              <a:latin typeface="Times New Roman" panose="02020603050405020304" pitchFamily="18" charset="0"/>
              <a:cs typeface="Times New Roman" panose="02020603050405020304" pitchFamily="18" charset="0"/>
            </a:endParaRP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1162</TotalTime>
  <Words>2261</Words>
  <Application>Microsoft Office PowerPoint</Application>
  <PresentationFormat>Экран (4:3)</PresentationFormat>
  <Paragraphs>170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Справедливость</vt:lpstr>
      <vt:lpstr>Велика Вітчизняна війна і війна на сході України 2014р.  Аналіз історичних подій та їх наслідків. Пологівщина в цих війнах.</vt:lpstr>
      <vt:lpstr>Презентация PowerPoint</vt:lpstr>
      <vt:lpstr>Презентация PowerPoint</vt:lpstr>
      <vt:lpstr>Передумови</vt:lpstr>
      <vt:lpstr>Причини</vt:lpstr>
      <vt:lpstr>Плани щодо України. Війна 1941-1945 рр.</vt:lpstr>
      <vt:lpstr>Пологівщина у роки  Великої Вітчизняної війни</vt:lpstr>
      <vt:lpstr>Презентация PowerPoint</vt:lpstr>
      <vt:lpstr>Презентация PowerPoint</vt:lpstr>
      <vt:lpstr>Пологівщина у війні  на Сході України</vt:lpstr>
      <vt:lpstr>Презентация PowerPoint</vt:lpstr>
      <vt:lpstr> Наслідки  Війна 1941-1945 рр.</vt:lpstr>
      <vt:lpstr>Наслідки ( на даний час)  війни на Сході 2014року</vt:lpstr>
      <vt:lpstr>Висновки</vt:lpstr>
      <vt:lpstr>Використана література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Порівняння і аналіз історичних подій та їх наслідків – війни з Наполеоном 1812 р. і Другої світової війни</dc:title>
  <dc:creator>User</dc:creator>
  <cp:lastModifiedBy>Andrey</cp:lastModifiedBy>
  <cp:revision>103</cp:revision>
  <dcterms:created xsi:type="dcterms:W3CDTF">2015-04-04T13:50:09Z</dcterms:created>
  <dcterms:modified xsi:type="dcterms:W3CDTF">2015-04-09T12:23:14Z</dcterms:modified>
</cp:coreProperties>
</file>