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1" r:id="rId5"/>
    <p:sldId id="262" r:id="rId6"/>
    <p:sldId id="265" r:id="rId7"/>
    <p:sldId id="266" r:id="rId8"/>
    <p:sldId id="259" r:id="rId9"/>
    <p:sldId id="260" r:id="rId10"/>
    <p:sldId id="267" r:id="rId11"/>
    <p:sldId id="263" r:id="rId12"/>
    <p:sldId id="25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FFFF66"/>
    <a:srgbClr val="000099"/>
    <a:srgbClr val="FFFFFF"/>
    <a:srgbClr val="00004C"/>
    <a:srgbClr val="C6F8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1460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1;&#1080;&#1089;&#1090;%20Microsoft%20Office%20Excel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Частота</a:t>
            </a:r>
            <a:r>
              <a:rPr lang="uk-UA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зустрічальності видів лишайників в зоні автомагістралі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Форми лишайників у денропарку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Microsoft Office Word]Лист1'!$A$2:$A$3</c:f>
              <c:strCache>
                <c:ptCount val="2"/>
                <c:pt idx="0">
                  <c:v>Листкуваті</c:v>
                </c:pt>
                <c:pt idx="1">
                  <c:v>Накипні</c:v>
                </c:pt>
              </c:strCache>
            </c:strRef>
          </c:cat>
          <c:val>
            <c:numRef>
              <c:f>'[Диаграмма в Microsoft Office Word]Лист1'!$B$2:$B$3</c:f>
              <c:numCache>
                <c:formatCode>0%</c:formatCode>
                <c:ptCount val="2"/>
                <c:pt idx="0">
                  <c:v>0.19000000000000009</c:v>
                </c:pt>
                <c:pt idx="1">
                  <c:v>0.81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500" b="1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546106736657986"/>
          <c:y val="0.46000291630212892"/>
          <c:w val="0.30892782152230996"/>
          <c:h val="0.22339676290463684"/>
        </c:manualLayout>
      </c:layout>
      <c:txPr>
        <a:bodyPr/>
        <a:lstStyle/>
        <a:p>
          <a:pPr>
            <a:defRPr sz="1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Частота</a:t>
            </a:r>
            <a:r>
              <a:rPr lang="ru-RU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зустрічальності видів лишайників у дендропарку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Лист1!$D$4:$D$5</c:f>
              <c:strCache>
                <c:ptCount val="2"/>
                <c:pt idx="0">
                  <c:v>Листкуваті</c:v>
                </c:pt>
                <c:pt idx="1">
                  <c:v>Накипні</c:v>
                </c:pt>
              </c:strCache>
            </c:strRef>
          </c:cat>
          <c:val>
            <c:numRef>
              <c:f>Лист1!$E$4:$E$5</c:f>
              <c:numCache>
                <c:formatCode>0%</c:formatCode>
                <c:ptCount val="2"/>
                <c:pt idx="0">
                  <c:v>0.4900000000000001</c:v>
                </c:pt>
                <c:pt idx="1">
                  <c:v>0.51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проективного </a:t>
            </a:r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лишайниками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Лист1!$C$3:$C$4</c:f>
              <c:strCache>
                <c:ptCount val="2"/>
                <c:pt idx="0">
                  <c:v>Дендропарк</c:v>
                </c:pt>
                <c:pt idx="1">
                  <c:v>Зона автомагістралі</c:v>
                </c:pt>
              </c:strCache>
            </c:strRef>
          </c:cat>
          <c:val>
            <c:numRef>
              <c:f>Лист1!$D$3:$D$4</c:f>
              <c:numCache>
                <c:formatCode>0.00%</c:formatCode>
                <c:ptCount val="2"/>
                <c:pt idx="0" formatCode="0%">
                  <c:v>0.70400000000000029</c:v>
                </c:pt>
                <c:pt idx="1">
                  <c:v>0.25</c:v>
                </c:pt>
              </c:numCache>
            </c:numRef>
          </c:val>
        </c:ser>
        <c:axId val="46322432"/>
        <c:axId val="46323968"/>
      </c:barChart>
      <c:catAx>
        <c:axId val="46322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323968"/>
        <c:crosses val="autoZero"/>
        <c:auto val="1"/>
        <c:lblAlgn val="ctr"/>
        <c:lblOffset val="100"/>
      </c:catAx>
      <c:valAx>
        <c:axId val="46323968"/>
        <c:scaling>
          <c:orientation val="minMax"/>
        </c:scaling>
        <c:axPos val="l"/>
        <c:majorGridlines/>
        <c:numFmt formatCode="0%" sourceLinked="1"/>
        <c:tickLblPos val="nextTo"/>
        <c:crossAx val="463224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98979-AD52-4C03-9C15-3AA524FF1B4A}" type="doc">
      <dgm:prSet loTypeId="urn:microsoft.com/office/officeart/2005/8/layout/chevron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ABF99B-BECF-41BF-B189-DFFA1275D029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</a:p>
      </dgm:t>
    </dgm:pt>
    <dgm:pt modelId="{DD932212-7713-4D73-87F8-DB841300BACC}" type="parTrans" cxnId="{B94E3BF3-7C92-4252-86EA-EDB88D4495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D628B-4C07-4656-A8B2-7B1CCEB6AB92}" type="sibTrans" cxnId="{B94E3BF3-7C92-4252-86EA-EDB88D4495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160B7-7A59-4B43-8477-EA1439A71D6A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</a:p>
      </dgm:t>
    </dgm:pt>
    <dgm:pt modelId="{61874F27-9B37-439F-A929-E7EFD4AF2C07}" type="parTrans" cxnId="{E1FBEFCC-E58B-4F44-B25F-FCFE0CB106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03CDC-D32A-4F59-9897-FF6A86E9B451}" type="sibTrans" cxnId="{E1FBEFCC-E58B-4F44-B25F-FCFE0CB106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AA967-DC23-492C-A2EE-901B1029F1EC}">
      <dgm:prSet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</a:p>
      </dgm:t>
    </dgm:pt>
    <dgm:pt modelId="{882C19F2-8D8C-4AC2-AE0E-86CE6B24CCD4}" type="parTrans" cxnId="{6F61C4C5-EC7D-4D98-AC16-0D22582322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CDC6F-61CA-4A4F-9FAC-00DEE7E81326}" type="sibTrans" cxnId="{6F61C4C5-EC7D-4D98-AC16-0D22582322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4D6F1-1F85-4534-8940-66667F5E7AA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Метод л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хеноіндикацїї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560975-D70A-4856-A709-2101513FE8FE}" type="parTrans" cxnId="{F2EFA03A-6DBB-4FF9-B165-CDDD0959FD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5CA33-344F-4F03-8107-E9365B77E283}" type="sibTrans" cxnId="{F2EFA03A-6DBB-4FF9-B165-CDDD0959FD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418BB-3E31-4D1C-8606-D4F55058DBF4}">
      <dgm:prSet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</a:p>
      </dgm:t>
    </dgm:pt>
    <dgm:pt modelId="{9C6AFE00-6ADB-40AD-8368-B872DF51A8E9}" type="parTrans" cxnId="{7B79CB47-29C0-4694-AAB4-BB1A6CEF4D0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4FDBC-BE5C-4496-840E-BF4EF1F6A093}" type="sibTrans" cxnId="{7B79CB47-29C0-4694-AAB4-BB1A6CEF4D0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E4587-4694-4416-B5D0-431DA9264534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Методи дослідження:</a:t>
          </a:r>
          <a:endParaRPr lang="ru-RU" sz="2400" b="1" u="sng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04324F-BEE3-48D3-874C-3E6293AB5971}" type="sibTrans" cxnId="{5A3363C2-7397-450E-9313-54BDF4E0F5C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D6C64-3CC2-4528-8AA4-D0FD916649FC}" type="parTrans" cxnId="{5A3363C2-7397-450E-9313-54BDF4E0F5C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87B9A-9379-47E6-A735-434F5AC36FB3}">
      <dgm:prSet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</a:p>
      </dgm:t>
    </dgm:pt>
    <dgm:pt modelId="{398AE51F-560A-419C-9F60-33A09855FDA5}" type="parTrans" cxnId="{68E268C1-9E26-41EF-AFA6-C1DCF08C95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CF6C6-2D4A-4EC2-AC68-A0FB1CBED777}" type="sibTrans" cxnId="{68E268C1-9E26-41EF-AFA6-C1DCF08C95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676A0-C673-453F-84AD-12E55C82E85D}">
      <dgm:prSet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</a:p>
      </dgm:t>
    </dgm:pt>
    <dgm:pt modelId="{49DE8C9B-B76F-4BC4-BCAE-E072CFCF17EC}" type="parTrans" cxnId="{5FBE20DC-4F9C-40EB-A058-4A588503248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DE75D-4778-4B25-BFF1-1E75FB05DA1D}" type="sibTrans" cxnId="{5FBE20DC-4F9C-40EB-A058-4A588503248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89346-DFBF-4979-AFEF-F53AE8C88F9A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проективного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покриття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832457A-39F8-4512-B8DC-D63C22748CEB}" type="parTrans" cxnId="{9B6DF0AF-5CB2-4AA4-91B8-E08FC4E3DB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6352A-BAD4-401A-BD0F-6BA9E08BA2E4}" type="sibTrans" cxnId="{9B6DF0AF-5CB2-4AA4-91B8-E08FC4E3DB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B98FF-2464-4051-AB26-6894D2E31B4F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запиленості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повітря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254799A-EA97-45F6-BDCA-64E3660B7ED9}" type="parTrans" cxnId="{2BBFB354-7234-4008-940E-3D937727C18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90CB3-4A31-4D50-9FCD-5C82DA6A2B13}" type="sibTrans" cxnId="{2BBFB354-7234-4008-940E-3D937727C18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E0C9F-8C2B-41F0-9CBC-B79F28C99604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статистичної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результатів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5CD840B-10F6-4ED1-87B1-5ADFA0A79A8F}" type="parTrans" cxnId="{C6659E53-8C90-461C-BB19-253E8E650A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4E2B8-5552-4D9C-A895-C22A513E057D}" type="sibTrans" cxnId="{C6659E53-8C90-461C-BB19-253E8E650A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39B64-2CA6-4130-9A22-C0DEFC9D6D3F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камеральної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результатів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дослідження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903A9E-BF70-40C7-9B22-7458BC9A817D}" type="parTrans" cxnId="{4DE0CCC4-FE36-4920-BDC4-10356D2ADCD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D0BBA-6DE9-4AC8-91D6-9292ED3E780A}" type="sibTrans" cxnId="{4DE0CCC4-FE36-4920-BDC4-10356D2ADCD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F75BB-8D39-4611-AE2F-576F5A09FC8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6418E-64D8-4FF7-8BCB-F369613DFCF9}" type="parTrans" cxnId="{0CFF7802-B066-488F-8EB4-17FFA96C09C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3A952-C4ED-49E2-9D21-62A8F8BB4098}" type="sibTrans" cxnId="{0CFF7802-B066-488F-8EB4-17FFA96C09C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CE7AA-54E7-418F-83C1-6D9B8301C198}" type="pres">
      <dgm:prSet presAssocID="{FDD98979-AD52-4C03-9C15-3AA524FF1B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8C097-7020-4933-920E-208BFD91108E}" type="pres">
      <dgm:prSet presAssocID="{A3ABF99B-BECF-41BF-B189-DFFA1275D029}" presName="composite" presStyleCnt="0"/>
      <dgm:spPr/>
      <dgm:t>
        <a:bodyPr/>
        <a:lstStyle/>
        <a:p>
          <a:endParaRPr lang="ru-RU"/>
        </a:p>
      </dgm:t>
    </dgm:pt>
    <dgm:pt modelId="{780B836B-3FEC-4461-B182-573AA9D24E4A}" type="pres">
      <dgm:prSet presAssocID="{A3ABF99B-BECF-41BF-B189-DFFA1275D029}" presName="parentText" presStyleLbl="alignNode1" presStyleIdx="0" presStyleCnt="6" custLinFactNeighborX="-4907" custLinFactNeighborY="-5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6F07A-AC55-4327-81A7-26D7079E6565}" type="pres">
      <dgm:prSet presAssocID="{A3ABF99B-BECF-41BF-B189-DFFA1275D02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22B6-AA0D-4B4B-96FE-012679650A1F}" type="pres">
      <dgm:prSet presAssocID="{04ED628B-4C07-4656-A8B2-7B1CCEB6AB92}" presName="sp" presStyleCnt="0"/>
      <dgm:spPr/>
      <dgm:t>
        <a:bodyPr/>
        <a:lstStyle/>
        <a:p>
          <a:endParaRPr lang="ru-RU"/>
        </a:p>
      </dgm:t>
    </dgm:pt>
    <dgm:pt modelId="{555F9F0B-B28D-4425-9B8C-081F2C8CA602}" type="pres">
      <dgm:prSet presAssocID="{5C8AA967-DC23-492C-A2EE-901B1029F1EC}" presName="composite" presStyleCnt="0"/>
      <dgm:spPr/>
      <dgm:t>
        <a:bodyPr/>
        <a:lstStyle/>
        <a:p>
          <a:endParaRPr lang="ru-RU"/>
        </a:p>
      </dgm:t>
    </dgm:pt>
    <dgm:pt modelId="{E980A015-1D92-48F2-BC73-A62797B3ECB1}" type="pres">
      <dgm:prSet presAssocID="{5C8AA967-DC23-492C-A2EE-901B1029F1E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92A34-D747-4901-BA54-472A330D5D54}" type="pres">
      <dgm:prSet presAssocID="{5C8AA967-DC23-492C-A2EE-901B1029F1EC}" presName="descendantText" presStyleLbl="alignAcc1" presStyleIdx="1" presStyleCnt="6" custLinFactNeighborX="7746" custLinFactNeighborY="4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5B24-6B09-4F9C-97D1-1A4B1C601512}" type="pres">
      <dgm:prSet presAssocID="{3BBCDC6F-61CA-4A4F-9FAC-00DEE7E81326}" presName="sp" presStyleCnt="0"/>
      <dgm:spPr/>
      <dgm:t>
        <a:bodyPr/>
        <a:lstStyle/>
        <a:p>
          <a:endParaRPr lang="ru-RU"/>
        </a:p>
      </dgm:t>
    </dgm:pt>
    <dgm:pt modelId="{7FB8898A-43FA-4246-A9CC-49A344677F8A}" type="pres">
      <dgm:prSet presAssocID="{75A160B7-7A59-4B43-8477-EA1439A71D6A}" presName="composite" presStyleCnt="0"/>
      <dgm:spPr/>
      <dgm:t>
        <a:bodyPr/>
        <a:lstStyle/>
        <a:p>
          <a:endParaRPr lang="ru-RU"/>
        </a:p>
      </dgm:t>
    </dgm:pt>
    <dgm:pt modelId="{6C23C12C-093B-48A6-A775-2A99189D6F28}" type="pres">
      <dgm:prSet presAssocID="{75A160B7-7A59-4B43-8477-EA1439A71D6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8D548-9C85-4049-A2B4-CF21E99CC38C}" type="pres">
      <dgm:prSet presAssocID="{75A160B7-7A59-4B43-8477-EA1439A71D6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ECEA7-39D5-4A4A-9FF9-3E41AA44F381}" type="pres">
      <dgm:prSet presAssocID="{57A03CDC-D32A-4F59-9897-FF6A86E9B451}" presName="sp" presStyleCnt="0"/>
      <dgm:spPr/>
      <dgm:t>
        <a:bodyPr/>
        <a:lstStyle/>
        <a:p>
          <a:endParaRPr lang="ru-RU"/>
        </a:p>
      </dgm:t>
    </dgm:pt>
    <dgm:pt modelId="{5DF56A46-4D1A-4070-90A0-0E9A0A5A6C3E}" type="pres">
      <dgm:prSet presAssocID="{AD9418BB-3E31-4D1C-8606-D4F55058DBF4}" presName="composite" presStyleCnt="0"/>
      <dgm:spPr/>
      <dgm:t>
        <a:bodyPr/>
        <a:lstStyle/>
        <a:p>
          <a:endParaRPr lang="ru-RU"/>
        </a:p>
      </dgm:t>
    </dgm:pt>
    <dgm:pt modelId="{A56639BB-B829-4C37-8A95-523A09D641B5}" type="pres">
      <dgm:prSet presAssocID="{AD9418BB-3E31-4D1C-8606-D4F55058DBF4}" presName="parentText" presStyleLbl="alignNode1" presStyleIdx="3" presStyleCnt="6" custLinFactNeighborX="-2159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0E85F-74F7-4F57-850B-F2B29F4A402E}" type="pres">
      <dgm:prSet presAssocID="{AD9418BB-3E31-4D1C-8606-D4F55058DBF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A90EB-3A04-4E69-B028-59727E7483F3}" type="pres">
      <dgm:prSet presAssocID="{2564FDBC-BE5C-4496-840E-BF4EF1F6A093}" presName="sp" presStyleCnt="0"/>
      <dgm:spPr/>
      <dgm:t>
        <a:bodyPr/>
        <a:lstStyle/>
        <a:p>
          <a:endParaRPr lang="ru-RU"/>
        </a:p>
      </dgm:t>
    </dgm:pt>
    <dgm:pt modelId="{EB305903-4C5C-433F-8E59-859065BF107B}" type="pres">
      <dgm:prSet presAssocID="{B4487B9A-9379-47E6-A735-434F5AC36FB3}" presName="composite" presStyleCnt="0"/>
      <dgm:spPr/>
      <dgm:t>
        <a:bodyPr/>
        <a:lstStyle/>
        <a:p>
          <a:endParaRPr lang="ru-RU"/>
        </a:p>
      </dgm:t>
    </dgm:pt>
    <dgm:pt modelId="{5698B10D-E231-48E4-B226-F2B7AD4F879D}" type="pres">
      <dgm:prSet presAssocID="{B4487B9A-9379-47E6-A735-434F5AC36FB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AF59E-0673-474B-84D2-4859B960970E}" type="pres">
      <dgm:prSet presAssocID="{B4487B9A-9379-47E6-A735-434F5AC36FB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E6785-E859-45AB-96F6-15A362056F42}" type="pres">
      <dgm:prSet presAssocID="{94FCF6C6-2D4A-4EC2-AC68-A0FB1CBED777}" presName="sp" presStyleCnt="0"/>
      <dgm:spPr/>
      <dgm:t>
        <a:bodyPr/>
        <a:lstStyle/>
        <a:p>
          <a:endParaRPr lang="ru-RU"/>
        </a:p>
      </dgm:t>
    </dgm:pt>
    <dgm:pt modelId="{60869536-0C0B-4A52-B9CA-5C5672917F28}" type="pres">
      <dgm:prSet presAssocID="{0C8676A0-C673-453F-84AD-12E55C82E85D}" presName="composite" presStyleCnt="0"/>
      <dgm:spPr/>
      <dgm:t>
        <a:bodyPr/>
        <a:lstStyle/>
        <a:p>
          <a:endParaRPr lang="ru-RU"/>
        </a:p>
      </dgm:t>
    </dgm:pt>
    <dgm:pt modelId="{7E3DBC3A-1F03-4DD1-B8D2-A2E1A41AC035}" type="pres">
      <dgm:prSet presAssocID="{0C8676A0-C673-453F-84AD-12E55C82E85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6DB8-ACA6-4F8C-947F-7A50D13207D1}" type="pres">
      <dgm:prSet presAssocID="{0C8676A0-C673-453F-84AD-12E55C82E85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363C2-7397-450E-9313-54BDF4E0F5C6}" srcId="{A3ABF99B-BECF-41BF-B189-DFFA1275D029}" destId="{038E4587-4694-4416-B5D0-431DA9264534}" srcOrd="1" destOrd="0" parTransId="{D15D6C64-3CC2-4528-8AA4-D0FD916649FC}" sibTransId="{3404324F-BEE3-48D3-874C-3E6293AB5971}"/>
    <dgm:cxn modelId="{2A994553-FE0A-4C6B-9B3C-485F99DB5E14}" type="presOf" srcId="{1FEF75BB-8D39-4611-AE2F-576F5A09FC82}" destId="{BCA6F07A-AC55-4327-81A7-26D7079E6565}" srcOrd="0" destOrd="0" presId="urn:microsoft.com/office/officeart/2005/8/layout/chevron2"/>
    <dgm:cxn modelId="{9E745A15-F25C-456D-8A28-387E0E18F041}" type="presOf" srcId="{AD9418BB-3E31-4D1C-8606-D4F55058DBF4}" destId="{A56639BB-B829-4C37-8A95-523A09D641B5}" srcOrd="0" destOrd="0" presId="urn:microsoft.com/office/officeart/2005/8/layout/chevron2"/>
    <dgm:cxn modelId="{6BF3B5A2-4F12-4512-A2A0-1B1F285F46ED}" type="presOf" srcId="{B9439B64-2CA6-4130-9A22-C0DEFC9D6D3F}" destId="{E64C6DB8-ACA6-4F8C-947F-7A50D13207D1}" srcOrd="0" destOrd="0" presId="urn:microsoft.com/office/officeart/2005/8/layout/chevron2"/>
    <dgm:cxn modelId="{473A54BE-0D95-410F-A1B7-AB73DA991E68}" type="presOf" srcId="{C48E0C9F-8C2B-41F0-9CBC-B79F28C99604}" destId="{062AF59E-0673-474B-84D2-4859B960970E}" srcOrd="0" destOrd="0" presId="urn:microsoft.com/office/officeart/2005/8/layout/chevron2"/>
    <dgm:cxn modelId="{5FBE20DC-4F9C-40EB-A058-4A5885032483}" srcId="{FDD98979-AD52-4C03-9C15-3AA524FF1B4A}" destId="{0C8676A0-C673-453F-84AD-12E55C82E85D}" srcOrd="5" destOrd="0" parTransId="{49DE8C9B-B76F-4BC4-BCAE-E072CFCF17EC}" sibTransId="{36BDE75D-4778-4B25-BFF1-1E75FB05DA1D}"/>
    <dgm:cxn modelId="{F2EFA03A-6DBB-4FF9-B165-CDDD0959FD2E}" srcId="{5C8AA967-DC23-492C-A2EE-901B1029F1EC}" destId="{4BD4D6F1-1F85-4534-8940-66667F5E7AA8}" srcOrd="0" destOrd="0" parTransId="{7B560975-D70A-4856-A709-2101513FE8FE}" sibTransId="{30A5CA33-344F-4F03-8107-E9365B77E283}"/>
    <dgm:cxn modelId="{A5A70A27-4C6C-45B4-8A44-17B2F4171527}" type="presOf" srcId="{94089346-DFBF-4979-AFEF-F53AE8C88F9A}" destId="{2DF8D548-9C85-4049-A2B4-CF21E99CC38C}" srcOrd="0" destOrd="0" presId="urn:microsoft.com/office/officeart/2005/8/layout/chevron2"/>
    <dgm:cxn modelId="{C6659E53-8C90-461C-BB19-253E8E650A93}" srcId="{B4487B9A-9379-47E6-A735-434F5AC36FB3}" destId="{C48E0C9F-8C2B-41F0-9CBC-B79F28C99604}" srcOrd="0" destOrd="0" parTransId="{F5CD840B-10F6-4ED1-87B1-5ADFA0A79A8F}" sibTransId="{18C4E2B8-5552-4D9C-A895-C22A513E057D}"/>
    <dgm:cxn modelId="{9B6DF0AF-5CB2-4AA4-91B8-E08FC4E3DBC3}" srcId="{75A160B7-7A59-4B43-8477-EA1439A71D6A}" destId="{94089346-DFBF-4979-AFEF-F53AE8C88F9A}" srcOrd="0" destOrd="0" parTransId="{7832457A-39F8-4512-B8DC-D63C22748CEB}" sibTransId="{CD06352A-BAD4-401A-BD0F-6BA9E08BA2E4}"/>
    <dgm:cxn modelId="{6F61C4C5-EC7D-4D98-AC16-0D2258232205}" srcId="{FDD98979-AD52-4C03-9C15-3AA524FF1B4A}" destId="{5C8AA967-DC23-492C-A2EE-901B1029F1EC}" srcOrd="1" destOrd="0" parTransId="{882C19F2-8D8C-4AC2-AE0E-86CE6B24CCD4}" sibTransId="{3BBCDC6F-61CA-4A4F-9FAC-00DEE7E81326}"/>
    <dgm:cxn modelId="{7B79CB47-29C0-4694-AAB4-BB1A6CEF4D0A}" srcId="{FDD98979-AD52-4C03-9C15-3AA524FF1B4A}" destId="{AD9418BB-3E31-4D1C-8606-D4F55058DBF4}" srcOrd="3" destOrd="0" parTransId="{9C6AFE00-6ADB-40AD-8368-B872DF51A8E9}" sibTransId="{2564FDBC-BE5C-4496-840E-BF4EF1F6A093}"/>
    <dgm:cxn modelId="{9470162E-49BB-4B2A-B6F2-F73A967CC0BB}" type="presOf" srcId="{FDD98979-AD52-4C03-9C15-3AA524FF1B4A}" destId="{972CE7AA-54E7-418F-83C1-6D9B8301C198}" srcOrd="0" destOrd="0" presId="urn:microsoft.com/office/officeart/2005/8/layout/chevron2"/>
    <dgm:cxn modelId="{E4DD7E7C-471A-4FEA-82BA-CB2CCAAF245A}" type="presOf" srcId="{A3ABF99B-BECF-41BF-B189-DFFA1275D029}" destId="{780B836B-3FEC-4461-B182-573AA9D24E4A}" srcOrd="0" destOrd="0" presId="urn:microsoft.com/office/officeart/2005/8/layout/chevron2"/>
    <dgm:cxn modelId="{C093ED5D-1592-41DD-A8D3-B0A9EEB3EEFA}" type="presOf" srcId="{0C8676A0-C673-453F-84AD-12E55C82E85D}" destId="{7E3DBC3A-1F03-4DD1-B8D2-A2E1A41AC035}" srcOrd="0" destOrd="0" presId="urn:microsoft.com/office/officeart/2005/8/layout/chevron2"/>
    <dgm:cxn modelId="{68E268C1-9E26-41EF-AFA6-C1DCF08C953C}" srcId="{FDD98979-AD52-4C03-9C15-3AA524FF1B4A}" destId="{B4487B9A-9379-47E6-A735-434F5AC36FB3}" srcOrd="4" destOrd="0" parTransId="{398AE51F-560A-419C-9F60-33A09855FDA5}" sibTransId="{94FCF6C6-2D4A-4EC2-AC68-A0FB1CBED777}"/>
    <dgm:cxn modelId="{FEC0D0D3-A3E3-4992-8CEB-408070BA6A1E}" type="presOf" srcId="{5C8AA967-DC23-492C-A2EE-901B1029F1EC}" destId="{E980A015-1D92-48F2-BC73-A62797B3ECB1}" srcOrd="0" destOrd="0" presId="urn:microsoft.com/office/officeart/2005/8/layout/chevron2"/>
    <dgm:cxn modelId="{D3D8D13E-56B4-4990-995B-0503252363E9}" type="presOf" srcId="{75A160B7-7A59-4B43-8477-EA1439A71D6A}" destId="{6C23C12C-093B-48A6-A775-2A99189D6F28}" srcOrd="0" destOrd="0" presId="urn:microsoft.com/office/officeart/2005/8/layout/chevron2"/>
    <dgm:cxn modelId="{2BBFB354-7234-4008-940E-3D937727C18D}" srcId="{AD9418BB-3E31-4D1C-8606-D4F55058DBF4}" destId="{BB6B98FF-2464-4051-AB26-6894D2E31B4F}" srcOrd="0" destOrd="0" parTransId="{6254799A-EA97-45F6-BDCA-64E3660B7ED9}" sibTransId="{9D790CB3-4A31-4D50-9FCD-5C82DA6A2B13}"/>
    <dgm:cxn modelId="{E1FBEFCC-E58B-4F44-B25F-FCFE0CB1065B}" srcId="{FDD98979-AD52-4C03-9C15-3AA524FF1B4A}" destId="{75A160B7-7A59-4B43-8477-EA1439A71D6A}" srcOrd="2" destOrd="0" parTransId="{61874F27-9B37-439F-A929-E7EFD4AF2C07}" sibTransId="{57A03CDC-D32A-4F59-9897-FF6A86E9B451}"/>
    <dgm:cxn modelId="{0CFF7802-B066-488F-8EB4-17FFA96C09CA}" srcId="{A3ABF99B-BECF-41BF-B189-DFFA1275D029}" destId="{1FEF75BB-8D39-4611-AE2F-576F5A09FC82}" srcOrd="0" destOrd="0" parTransId="{B516418E-64D8-4FF7-8BCB-F369613DFCF9}" sibTransId="{3BE3A952-C4ED-49E2-9D21-62A8F8BB4098}"/>
    <dgm:cxn modelId="{B94E3BF3-7C92-4252-86EA-EDB88D449510}" srcId="{FDD98979-AD52-4C03-9C15-3AA524FF1B4A}" destId="{A3ABF99B-BECF-41BF-B189-DFFA1275D029}" srcOrd="0" destOrd="0" parTransId="{DD932212-7713-4D73-87F8-DB841300BACC}" sibTransId="{04ED628B-4C07-4656-A8B2-7B1CCEB6AB92}"/>
    <dgm:cxn modelId="{8F964E1D-8503-4433-84FE-21FD704F42CE}" type="presOf" srcId="{4BD4D6F1-1F85-4534-8940-66667F5E7AA8}" destId="{8BE92A34-D747-4901-BA54-472A330D5D54}" srcOrd="0" destOrd="0" presId="urn:microsoft.com/office/officeart/2005/8/layout/chevron2"/>
    <dgm:cxn modelId="{71DE2DC9-C1C7-4BB9-922E-7F445FD75CFB}" type="presOf" srcId="{038E4587-4694-4416-B5D0-431DA9264534}" destId="{BCA6F07A-AC55-4327-81A7-26D7079E6565}" srcOrd="0" destOrd="1" presId="urn:microsoft.com/office/officeart/2005/8/layout/chevron2"/>
    <dgm:cxn modelId="{4DE0CCC4-FE36-4920-BDC4-10356D2ADCD8}" srcId="{0C8676A0-C673-453F-84AD-12E55C82E85D}" destId="{B9439B64-2CA6-4130-9A22-C0DEFC9D6D3F}" srcOrd="0" destOrd="0" parTransId="{0E903A9E-BF70-40C7-9B22-7458BC9A817D}" sibTransId="{984D0BBA-6DE9-4AC8-91D6-9292ED3E780A}"/>
    <dgm:cxn modelId="{3744CCB3-01CA-4E91-8D43-C818B3FFC44F}" type="presOf" srcId="{BB6B98FF-2464-4051-AB26-6894D2E31B4F}" destId="{1870E85F-74F7-4F57-850B-F2B29F4A402E}" srcOrd="0" destOrd="0" presId="urn:microsoft.com/office/officeart/2005/8/layout/chevron2"/>
    <dgm:cxn modelId="{BEA80C7E-5C54-4841-B585-4A97096A0833}" type="presOf" srcId="{B4487B9A-9379-47E6-A735-434F5AC36FB3}" destId="{5698B10D-E231-48E4-B226-F2B7AD4F879D}" srcOrd="0" destOrd="0" presId="urn:microsoft.com/office/officeart/2005/8/layout/chevron2"/>
    <dgm:cxn modelId="{C57B5685-BC6A-4ACC-88C5-5150810D4D05}" type="presParOf" srcId="{972CE7AA-54E7-418F-83C1-6D9B8301C198}" destId="{6748C097-7020-4933-920E-208BFD91108E}" srcOrd="0" destOrd="0" presId="urn:microsoft.com/office/officeart/2005/8/layout/chevron2"/>
    <dgm:cxn modelId="{E485DF96-CD46-4C57-88FF-8E5D0BE28B38}" type="presParOf" srcId="{6748C097-7020-4933-920E-208BFD91108E}" destId="{780B836B-3FEC-4461-B182-573AA9D24E4A}" srcOrd="0" destOrd="0" presId="urn:microsoft.com/office/officeart/2005/8/layout/chevron2"/>
    <dgm:cxn modelId="{5D1F9F00-F231-406F-9407-CBC22FE28762}" type="presParOf" srcId="{6748C097-7020-4933-920E-208BFD91108E}" destId="{BCA6F07A-AC55-4327-81A7-26D7079E6565}" srcOrd="1" destOrd="0" presId="urn:microsoft.com/office/officeart/2005/8/layout/chevron2"/>
    <dgm:cxn modelId="{B3FA121A-3F95-44E4-B9BF-A2BEE0780B5D}" type="presParOf" srcId="{972CE7AA-54E7-418F-83C1-6D9B8301C198}" destId="{958F22B6-AA0D-4B4B-96FE-012679650A1F}" srcOrd="1" destOrd="0" presId="urn:microsoft.com/office/officeart/2005/8/layout/chevron2"/>
    <dgm:cxn modelId="{936DA943-C443-4E29-887F-1737B1B85D97}" type="presParOf" srcId="{972CE7AA-54E7-418F-83C1-6D9B8301C198}" destId="{555F9F0B-B28D-4425-9B8C-081F2C8CA602}" srcOrd="2" destOrd="0" presId="urn:microsoft.com/office/officeart/2005/8/layout/chevron2"/>
    <dgm:cxn modelId="{E9AB8CF1-2512-45CC-BCE5-958DABF8F0E2}" type="presParOf" srcId="{555F9F0B-B28D-4425-9B8C-081F2C8CA602}" destId="{E980A015-1D92-48F2-BC73-A62797B3ECB1}" srcOrd="0" destOrd="0" presId="urn:microsoft.com/office/officeart/2005/8/layout/chevron2"/>
    <dgm:cxn modelId="{4D9E884E-A671-4F2A-9BCA-394CEE799460}" type="presParOf" srcId="{555F9F0B-B28D-4425-9B8C-081F2C8CA602}" destId="{8BE92A34-D747-4901-BA54-472A330D5D54}" srcOrd="1" destOrd="0" presId="urn:microsoft.com/office/officeart/2005/8/layout/chevron2"/>
    <dgm:cxn modelId="{F7218CC4-3BDE-45A9-A060-DF836BAD61AC}" type="presParOf" srcId="{972CE7AA-54E7-418F-83C1-6D9B8301C198}" destId="{3AC35B24-6B09-4F9C-97D1-1A4B1C601512}" srcOrd="3" destOrd="0" presId="urn:microsoft.com/office/officeart/2005/8/layout/chevron2"/>
    <dgm:cxn modelId="{0A437238-9797-4D05-8796-91578009F0BD}" type="presParOf" srcId="{972CE7AA-54E7-418F-83C1-6D9B8301C198}" destId="{7FB8898A-43FA-4246-A9CC-49A344677F8A}" srcOrd="4" destOrd="0" presId="urn:microsoft.com/office/officeart/2005/8/layout/chevron2"/>
    <dgm:cxn modelId="{EBCD9344-86E1-4AEF-9E3C-5F3CC0D26FE1}" type="presParOf" srcId="{7FB8898A-43FA-4246-A9CC-49A344677F8A}" destId="{6C23C12C-093B-48A6-A775-2A99189D6F28}" srcOrd="0" destOrd="0" presId="urn:microsoft.com/office/officeart/2005/8/layout/chevron2"/>
    <dgm:cxn modelId="{42EF2CE3-7B46-4C1F-9CA3-500904280981}" type="presParOf" srcId="{7FB8898A-43FA-4246-A9CC-49A344677F8A}" destId="{2DF8D548-9C85-4049-A2B4-CF21E99CC38C}" srcOrd="1" destOrd="0" presId="urn:microsoft.com/office/officeart/2005/8/layout/chevron2"/>
    <dgm:cxn modelId="{D24D0B64-4866-4D92-9A44-C1E1ACF2A593}" type="presParOf" srcId="{972CE7AA-54E7-418F-83C1-6D9B8301C198}" destId="{18DECEA7-39D5-4A4A-9FF9-3E41AA44F381}" srcOrd="5" destOrd="0" presId="urn:microsoft.com/office/officeart/2005/8/layout/chevron2"/>
    <dgm:cxn modelId="{5ED1EAB1-E48E-44F3-A71A-F6195B76CD12}" type="presParOf" srcId="{972CE7AA-54E7-418F-83C1-6D9B8301C198}" destId="{5DF56A46-4D1A-4070-90A0-0E9A0A5A6C3E}" srcOrd="6" destOrd="0" presId="urn:microsoft.com/office/officeart/2005/8/layout/chevron2"/>
    <dgm:cxn modelId="{0621BB7E-5FAD-4629-945C-C8044877C3A7}" type="presParOf" srcId="{5DF56A46-4D1A-4070-90A0-0E9A0A5A6C3E}" destId="{A56639BB-B829-4C37-8A95-523A09D641B5}" srcOrd="0" destOrd="0" presId="urn:microsoft.com/office/officeart/2005/8/layout/chevron2"/>
    <dgm:cxn modelId="{62AE5EB8-11ED-48DA-8E10-CB0C7B5310E6}" type="presParOf" srcId="{5DF56A46-4D1A-4070-90A0-0E9A0A5A6C3E}" destId="{1870E85F-74F7-4F57-850B-F2B29F4A402E}" srcOrd="1" destOrd="0" presId="urn:microsoft.com/office/officeart/2005/8/layout/chevron2"/>
    <dgm:cxn modelId="{C7A8CAA6-BAE9-4858-A181-5C8C70F7212B}" type="presParOf" srcId="{972CE7AA-54E7-418F-83C1-6D9B8301C198}" destId="{DCBA90EB-3A04-4E69-B028-59727E7483F3}" srcOrd="7" destOrd="0" presId="urn:microsoft.com/office/officeart/2005/8/layout/chevron2"/>
    <dgm:cxn modelId="{FA7B4C8F-A88F-448F-A308-09EA129271DA}" type="presParOf" srcId="{972CE7AA-54E7-418F-83C1-6D9B8301C198}" destId="{EB305903-4C5C-433F-8E59-859065BF107B}" srcOrd="8" destOrd="0" presId="urn:microsoft.com/office/officeart/2005/8/layout/chevron2"/>
    <dgm:cxn modelId="{D459241D-9191-45C6-A5B8-B8D4F4483BE8}" type="presParOf" srcId="{EB305903-4C5C-433F-8E59-859065BF107B}" destId="{5698B10D-E231-48E4-B226-F2B7AD4F879D}" srcOrd="0" destOrd="0" presId="urn:microsoft.com/office/officeart/2005/8/layout/chevron2"/>
    <dgm:cxn modelId="{FEF6BE1F-8B88-4F64-A2D0-857E05102568}" type="presParOf" srcId="{EB305903-4C5C-433F-8E59-859065BF107B}" destId="{062AF59E-0673-474B-84D2-4859B960970E}" srcOrd="1" destOrd="0" presId="urn:microsoft.com/office/officeart/2005/8/layout/chevron2"/>
    <dgm:cxn modelId="{537AAD18-EC9D-4447-BE61-F1E65528A892}" type="presParOf" srcId="{972CE7AA-54E7-418F-83C1-6D9B8301C198}" destId="{298E6785-E859-45AB-96F6-15A362056F42}" srcOrd="9" destOrd="0" presId="urn:microsoft.com/office/officeart/2005/8/layout/chevron2"/>
    <dgm:cxn modelId="{F83BAEBF-3F7C-4E9C-B4D0-953F10829B17}" type="presParOf" srcId="{972CE7AA-54E7-418F-83C1-6D9B8301C198}" destId="{60869536-0C0B-4A52-B9CA-5C5672917F28}" srcOrd="10" destOrd="0" presId="urn:microsoft.com/office/officeart/2005/8/layout/chevron2"/>
    <dgm:cxn modelId="{02B42AC3-4137-4BA4-B90B-B7F4A60F0824}" type="presParOf" srcId="{60869536-0C0B-4A52-B9CA-5C5672917F28}" destId="{7E3DBC3A-1F03-4DD1-B8D2-A2E1A41AC035}" srcOrd="0" destOrd="0" presId="urn:microsoft.com/office/officeart/2005/8/layout/chevron2"/>
    <dgm:cxn modelId="{5C5CE531-56BE-44BD-A51F-D33AD92E6731}" type="presParOf" srcId="{60869536-0C0B-4A52-B9CA-5C5672917F28}" destId="{E64C6DB8-ACA6-4F8C-947F-7A50D13207D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www.ecosystema.ru/08nature/lich/106p.htm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www.sunhome.ru/wallpapers/510550?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6076" y="-223838"/>
            <a:ext cx="9710400" cy="72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429784" cy="135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 СТАНУ ПОВІТРЯ</a:t>
            </a:r>
          </a:p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В МЕЖАХ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м.СТАРОБІЛЬС</a:t>
            </a:r>
            <a:r>
              <a:rPr lang="uk-UA" sz="5400" b="1" dirty="0" err="1" smtClean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ька</a:t>
            </a:r>
            <a:endParaRPr lang="uk-UA" sz="54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Яковенко Єлизавета Андріївна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Старобільської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 II-III ст.№2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Коломієць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Л.М.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Старобільської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ЗОШ II-III ст. №2</a:t>
            </a: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201</a:t>
            </a:r>
            <a:r>
              <a:rPr lang="uk-UA" sz="1400" b="1" dirty="0" smtClean="0">
                <a:solidFill>
                  <a:schemeClr val="bg1"/>
                </a:solidFill>
              </a:rPr>
              <a:t>5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2890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Старобільська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ЗОШ II-III ст. №2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Старобільської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Луганської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4857760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проективного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лишайників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автомагістралі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25 %,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шкалі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Браун-Бланке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автомагістралі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На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дендропарку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проективне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лишайників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75,2 % і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шкалі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Браун-Бланке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забрудненя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7554" y="0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Таблиця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Ступінь покриття деревного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стовбура лишайниками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у дендропарку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  <p:pic>
        <p:nvPicPr>
          <p:cNvPr id="8" name="Рисунок 7" descr="E:\экология\DSCN2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859329" cy="38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4143380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лишайники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стовбурі дерева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86116" y="928670"/>
          <a:ext cx="5715006" cy="3857650"/>
        </p:xfrm>
        <a:graphic>
          <a:graphicData uri="http://schemas.openxmlformats.org/drawingml/2006/table">
            <a:tbl>
              <a:tblPr/>
              <a:tblGrid>
                <a:gridCol w="2034738"/>
                <a:gridCol w="403318"/>
                <a:gridCol w="352902"/>
                <a:gridCol w="352902"/>
                <a:gridCol w="352902"/>
                <a:gridCol w="352902"/>
                <a:gridCol w="352902"/>
                <a:gridCol w="352902"/>
                <a:gridCol w="352902"/>
                <a:gridCol w="403318"/>
                <a:gridCol w="403318"/>
              </a:tblGrid>
              <a:tr h="548767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Ознаки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Дерева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516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6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7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8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9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10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751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Загальна кількість видів лишайників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Кущисті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Листкуваті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Накипні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  <a:endParaRPr lang="uk-UA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150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Ступінь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покриття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деревного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стовбура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лишайниками,%</a:t>
                      </a:r>
                      <a:endParaRPr lang="ru-RU" sz="1400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78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90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67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6</a:t>
                      </a: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0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83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85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75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71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7</a:t>
                      </a: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68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00396" y="0"/>
            <a:ext cx="30718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При підвищенні забрудненості повітря зникають першими кущисті лишайники, потім 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останніми – накипні. На території дендропарку найбільш розповсюджені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накипні лишайники. В зоні автомагістралі домінують накипні лишайники,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зустрічаються рідко, а кущисті відсутні взагалі. </a:t>
            </a:r>
          </a:p>
        </p:txBody>
      </p:sp>
      <p:pic>
        <p:nvPicPr>
          <p:cNvPr id="56323" name="Picture 3" descr="C:\Documents and Settings\user\Рабочий стол\Kbpf\mZPbguraN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4900" cy="3913200"/>
          </a:xfrm>
          <a:prstGeom prst="rect">
            <a:avLst/>
          </a:prstGeom>
          <a:noFill/>
        </p:spPr>
      </p:pic>
      <p:pic>
        <p:nvPicPr>
          <p:cNvPr id="56324" name="Picture 4" descr="C:\Documents and Settings\user\Рабочий стол\Kbpf\NHY-xx-QB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3143240" cy="2857496"/>
          </a:xfrm>
          <a:prstGeom prst="rect">
            <a:avLst/>
          </a:prstGeom>
          <a:noFill/>
        </p:spPr>
      </p:pic>
      <p:pic>
        <p:nvPicPr>
          <p:cNvPr id="56325" name="Picture 5" descr="C:\Documents and Settings\user\Рабочий стол\Kbpf\NWgMjAWZx9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2643206" cy="2857496"/>
          </a:xfrm>
          <a:prstGeom prst="rect">
            <a:avLst/>
          </a:prstGeom>
          <a:noFill/>
        </p:spPr>
      </p:pic>
      <p:pic>
        <p:nvPicPr>
          <p:cNvPr id="56326" name="Picture 6" descr="C:\Documents and Settings\user\Рабочий стол\Kbpf\cnKp9Y_AQ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928926" cy="2857496"/>
          </a:xfrm>
          <a:prstGeom prst="rect">
            <a:avLst/>
          </a:prstGeom>
          <a:noFill/>
        </p:spPr>
      </p:pic>
      <p:pic>
        <p:nvPicPr>
          <p:cNvPr id="13" name="Picture 2" descr="C:\Documents and Settings\user\Рабочий стол\Kbpf\GZjVrdzIj4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5" y="0"/>
            <a:ext cx="2928926" cy="392906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3571876"/>
            <a:ext cx="292892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Пельтигера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Peltigera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73225"/>
            <a:ext cx="321467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Ксанторія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Xanthoria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Фісція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Physcia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6304002"/>
            <a:ext cx="292892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Ксанторія</a:t>
            </a:r>
            <a:r>
              <a:rPr lang="uk-UA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Xanthoria</a:t>
            </a:r>
            <a:r>
              <a:rPr lang="uk-UA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Пармеліопсіс</a:t>
            </a:r>
            <a:r>
              <a:rPr lang="uk-UA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Parmeliopsis</a:t>
            </a:r>
            <a:endParaRPr lang="ru-RU" sz="1500" dirty="0">
              <a:solidFill>
                <a:srgbClr val="0000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6488668"/>
            <a:ext cx="30003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Накипні лишайники</a:t>
            </a:r>
            <a:endParaRPr lang="ru-R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бере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4357686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357166"/>
          <a:ext cx="45720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Шестиугольник 19"/>
          <p:cNvSpPr/>
          <p:nvPr/>
        </p:nvSpPr>
        <p:spPr>
          <a:xfrm>
            <a:off x="2285984" y="142852"/>
            <a:ext cx="2857520" cy="300037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72066" y="0"/>
          <a:ext cx="4071934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Documents and Settings\user\Рабочий стол\Kbpf\44NLR9oC-go.jpg"/>
          <p:cNvPicPr>
            <a:picLocks noChangeAspect="1" noChangeArrowheads="1"/>
          </p:cNvPicPr>
          <p:nvPr/>
        </p:nvPicPr>
        <p:blipFill>
          <a:blip r:embed="rId3" cstate="print"/>
          <a:srcRect t="14200" b="7302"/>
          <a:stretch>
            <a:fillRect/>
          </a:stretch>
        </p:blipFill>
        <p:spPr bwMode="auto">
          <a:xfrm>
            <a:off x="3000364" y="3786190"/>
            <a:ext cx="2934900" cy="307181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2839212" cy="37861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6211669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єстрація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результатів дослідження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3" descr="C:\Documents and Settings\user\Рабочий стол\Kbpf\SqUakAe0aIw (1).jpg"/>
          <p:cNvPicPr>
            <a:picLocks noChangeAspect="1" noChangeArrowheads="1"/>
          </p:cNvPicPr>
          <p:nvPr/>
        </p:nvPicPr>
        <p:blipFill>
          <a:blip r:embed="rId5" cstate="print"/>
          <a:srcRect t="32860" r="12169"/>
          <a:stretch>
            <a:fillRect/>
          </a:stretch>
        </p:blipFill>
        <p:spPr bwMode="auto">
          <a:xfrm>
            <a:off x="0" y="0"/>
            <a:ext cx="2143108" cy="3000372"/>
          </a:xfrm>
          <a:prstGeom prst="rect">
            <a:avLst/>
          </a:prstGeom>
          <a:noFill/>
        </p:spPr>
      </p:pic>
      <p:pic>
        <p:nvPicPr>
          <p:cNvPr id="57348" name="Picture 4" descr="C:\Documents and Settings\user\Рабочий стол\Kbpf\-48ssBrn1_o.jpg"/>
          <p:cNvPicPr>
            <a:picLocks noChangeAspect="1" noChangeArrowheads="1"/>
          </p:cNvPicPr>
          <p:nvPr/>
        </p:nvPicPr>
        <p:blipFill>
          <a:blip r:embed="rId6"/>
          <a:srcRect l="13626" t="41988" r="33232" b="10049"/>
          <a:stretch>
            <a:fillRect/>
          </a:stretch>
        </p:blipFill>
        <p:spPr bwMode="auto">
          <a:xfrm>
            <a:off x="6072198" y="3789318"/>
            <a:ext cx="2786082" cy="30686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6050" y="11429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142852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Ступінь проективного покриття лишайниками на дослідній території досить таки висока. Це вказує на незначне забруднення повітря.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6488668"/>
            <a:ext cx="286693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Ксанторія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Xanthoria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6519446"/>
            <a:ext cx="294388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Ксанторія</a:t>
            </a:r>
            <a:r>
              <a:rPr lang="uk-U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Xanthoria</a:t>
            </a:r>
            <a:endParaRPr lang="en-US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6215082"/>
            <a:ext cx="30003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Р</a:t>
            </a:r>
            <a:r>
              <a:rPr lang="uk-UA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і</a:t>
            </a:r>
            <a:r>
              <a:rPr lang="ru-RU" sz="1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д</a:t>
            </a:r>
            <a:r>
              <a:rPr lang="ru-RU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1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Пармелія</a:t>
            </a:r>
            <a:r>
              <a:rPr lang="ru-RU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— </a:t>
            </a:r>
            <a:r>
              <a:rPr lang="en-US" sz="1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Parmeli</a:t>
            </a:r>
            <a:r>
              <a:rPr lang="uk-UA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0" y="1142984"/>
            <a:ext cx="6200775" cy="20717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стану атмосферного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обрали метод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ліхеноіндикації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бо саме він дозволяє швидко та просто визначити стан повітря.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Були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лишайників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(6 вид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накипні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забруднено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незначно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943225" y="3214686"/>
            <a:ext cx="6200775" cy="19288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2. У ході досліджень запиленості повітря на        дослідній території нами було виявлено, що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ступінь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забрудненості незначна.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Чим менш забруднене повітря, тим спостерігається більше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видів та ступінь покриття лишайниками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0" y="5143512"/>
            <a:ext cx="6200775" cy="1714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0A7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3. Основними факторами, які впливають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на  забруднення повітря є автотранспорт і будинки                     з пічним опаленням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85720" y="214290"/>
            <a:ext cx="8429652" cy="785818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0066"/>
                </a:solidFill>
                <a:latin typeface="Times New Roman" pitchFamily="18" charset="0"/>
              </a:rPr>
              <a:t>Висновки:</a:t>
            </a:r>
            <a:endParaRPr lang="ru-RU" sz="32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Скругленный прямоугольник 7"/>
          <p:cNvSpPr>
            <a:spLocks noChangeArrowheads="1"/>
          </p:cNvSpPr>
          <p:nvPr/>
        </p:nvSpPr>
        <p:spPr bwMode="auto">
          <a:xfrm>
            <a:off x="2943225" y="0"/>
            <a:ext cx="6200775" cy="1928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4. Дослідження стану повітря на території парку та в зоні автомагістралі показало, що кількість пилу на рослинах окремих ділянок відрізняється. Кількість пилу       на рослинах поблизу автомагістралі значно вища, ніж у дендропарку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59398" name="Скругленный прямоугольник 9"/>
          <p:cNvSpPr>
            <a:spLocks noChangeArrowheads="1"/>
          </p:cNvSpPr>
          <p:nvPr/>
        </p:nvSpPr>
        <p:spPr bwMode="auto">
          <a:xfrm>
            <a:off x="0" y="1928802"/>
            <a:ext cx="6200775" cy="32861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C454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5. Результати наших досліджень дозволили       розробити  конкретні рекомендації щодо           реконструкції зелених насаджень на території  дендропарку: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омолодження видового складу;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збільшити кількість дерев;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розширити  видовий склад за рахунок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газостійких і фітонцидних порід;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з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боку автомагістралі висадити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шумопоглинаючі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пилезатримуючі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 породи дерев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59399" name="Скругленный прямоугольник 8"/>
          <p:cNvSpPr>
            <a:spLocks noChangeArrowheads="1"/>
          </p:cNvSpPr>
          <p:nvPr/>
        </p:nvSpPr>
        <p:spPr bwMode="auto">
          <a:xfrm>
            <a:off x="2943225" y="5214950"/>
            <a:ext cx="6200775" cy="1647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 algn="ctr">
            <a:solidFill>
              <a:srgbClr val="40A7C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Практична значимість дослідження полягає в тому, що отримані дані дозволили проаналізувати ступінь забрудненості та розробити конкретні заходи  щодо оптимізації стану повітря шляхом підвищення екологічної доцільності зелених насаджень парку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user\Рабочий стол\дякуэмо\DSC_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6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21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07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357166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rgbClr val="002060"/>
                </a:solidFill>
              </a:rPr>
              <a:t>Актуальність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b="1" u="sng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857232"/>
            <a:ext cx="400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Одним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нас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дихаємо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ми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темою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м.Старобільська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892" y="0"/>
            <a:ext cx="5133108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14290"/>
            <a:ext cx="400049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Мета дослідження: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 - визначити екологічний стан повітря в межах міста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Старобільська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допомогою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ліхеноіндикацїї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інших методів і на підставі цього розробити рекомендації до його поліпшення.</a:t>
            </a:r>
          </a:p>
          <a:p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Об'єкт дослідження:</a:t>
            </a:r>
            <a:endParaRPr lang="ru-RU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-деревно-чагарникові насадження та лишайники на території парку Комсомольської слави та поблизу автомагістралі.</a:t>
            </a:r>
          </a:p>
          <a:p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endParaRPr lang="ru-RU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стан повітря за допомогою  лишайників як  індикаторів забруднення довкілля.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экология\DSCN2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826675"/>
            <a:ext cx="9144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Завдання дослідження: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1. Ознайомитись з науковими джерелами за темою дослідження;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2. Вивчити  методики дослідження складу повітря;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3.Провести оцінку екологічного стану повітря на території парку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   Комсомольської слави та поблизу автомагістралі за допомогою метода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ліхеноіндикацїї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4.Визначити ступень забрудненості повітря;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5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.Розробити рекомендації відносно поліпшення екологічного стану повітря.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экология\DSCN2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4857752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86718" y="95369706"/>
            <a:ext cx="6261100" cy="7840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73688" y="95261113"/>
            <a:ext cx="6261100" cy="7840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14" name="Схема 13"/>
          <p:cNvGraphicFramePr/>
          <p:nvPr/>
        </p:nvGraphicFramePr>
        <p:xfrm>
          <a:off x="4357686" y="142852"/>
          <a:ext cx="4786314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38576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Однією із ефективних методик визначення рівня забруднення повітря є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біоіндикація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, зокрема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ліхеноіндикація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Метод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ліхеноіндикації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- це індикація рівня і динаміки забруднення атмосферного повітря за допомогою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епіфітних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лишайників.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Дослідження проводились за методом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ліхеноіндикаціі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ru-RU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Пчьолкін</a:t>
            </a:r>
            <a:r>
              <a:rPr lang="ru-RU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А.С. Боголюбов).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Лишайники представляють собою складний організм, що складається     з гриба і одноклітинних водоростей, які живуть у симбіозі. Тіло лишайника представлено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слоєвищем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Залежно від зовнішнього вигляду </a:t>
            </a:r>
            <a:r>
              <a:rPr lang="uk-UA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слоєвища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лишайники ділять на три типи: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кущисті,     накипні,    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листкуваті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2115"/>
          <p:cNvPicPr>
            <a:picLocks noChangeAspect="1"/>
          </p:cNvPicPr>
          <p:nvPr/>
        </p:nvPicPr>
        <p:blipFill rotWithShape="1">
          <a:blip r:embed="rId2" cstate="print"/>
          <a:srcRect b="6890"/>
          <a:stretch/>
        </p:blipFill>
        <p:spPr bwMode="auto">
          <a:xfrm>
            <a:off x="3857620" y="0"/>
            <a:ext cx="5513832" cy="6854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496" y="6143644"/>
            <a:ext cx="38576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Гіпогімнія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0000CC"/>
                </a:solidFill>
              </a:rPr>
              <a:t>Hypogymnia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38977" t="38907" r="25280" b="17096"/>
          <a:stretch>
            <a:fillRect/>
          </a:stretch>
        </p:blipFill>
        <p:spPr bwMode="auto">
          <a:xfrm>
            <a:off x="0" y="357166"/>
            <a:ext cx="5715008" cy="5929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928662" y="1785926"/>
            <a:ext cx="200026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428860" y="4500570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662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•1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•2</a:t>
            </a:r>
            <a:endParaRPr lang="ru-RU" b="1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53578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6286520"/>
            <a:ext cx="330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Картосхема дослідної ділянки</a:t>
            </a:r>
            <a:endParaRPr lang="ru-RU" b="1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86446" y="214290"/>
            <a:ext cx="32146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Для дослідження ми визначили дві ділянки: територія дендропарку             і територія поблизу автомагістралі.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Автомагістраль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транзитне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автотранспортне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сполучення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центрального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східного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регіонів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країни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і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5072074"/>
            <a:ext cx="29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Условні</a:t>
            </a:r>
            <a:r>
              <a:rPr lang="ru-RU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•1 дендропарк</a:t>
            </a:r>
          </a:p>
          <a:p>
            <a:r>
              <a:rPr lang="ru-RU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•2 зона </a:t>
            </a:r>
            <a:r>
              <a:rPr lang="uk-UA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автомагістралі</a:t>
            </a:r>
            <a:endParaRPr lang="ru-RU" b="1" dirty="0" smtClean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атмосферного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використані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ліхеноіндікації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 вивчення запиленості повітря за допомогою клейкої стрічки. Для цього провели збір пилу на клейку стрічку з листя рослин, що знаходяться на території парку та в зоні автомагістралі,.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Кількість пилу на клейкій стрічці, розміщеній поблизу автомагістралі значно вище, ніж на шматочках клейкої стрічки, розміщеної в інших ділянках дендропарку.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t="6024" b="14860"/>
          <a:stretch/>
        </p:blipFill>
        <p:spPr bwMode="auto">
          <a:xfrm>
            <a:off x="428596" y="2357430"/>
            <a:ext cx="5753100" cy="187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4286256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Пил на клейкій стрічці біля автомагістралі на відстані 5-20м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экология\DSCN2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3090434" cy="41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57884" y="5929330"/>
            <a:ext cx="331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Верби поблизу автомагістралі</a:t>
            </a:r>
            <a:endParaRPr lang="ru-RU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7207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Біоіндикатори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лишайники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реагують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атмосферного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двоокисом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сірки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на </a:t>
            </a:r>
            <a:r>
              <a:rPr lang="ru-RU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запиленість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тому на деревах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поблизу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автомагістралі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видовий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склад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лишайників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бідний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1).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676775" cy="350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14290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7214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Визначення ступеня покриття лишайниками</a:t>
            </a:r>
            <a:endParaRPr lang="ru-RU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290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Ми розбили кожну дослідну ділянку на 10 рівних квадратів, обрали в кожному по 10 окремо стоячих старих, але здорових дерев. На висоті 30-150 см наклали палетку та підрахували ступінь покриття за допомогою метода сіточок-квадратів та частоту розповсюдження лишайників. Отримані дані занесли в таблиці 1,2.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357554" y="2000240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Таблиця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                Ступінь покриття деревного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                      стовбура лишайниками в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зоні автомагістралі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428994" y="3000350"/>
          <a:ext cx="5715006" cy="3857650"/>
        </p:xfrm>
        <a:graphic>
          <a:graphicData uri="http://schemas.openxmlformats.org/drawingml/2006/table">
            <a:tbl>
              <a:tblPr/>
              <a:tblGrid>
                <a:gridCol w="2034738"/>
                <a:gridCol w="403318"/>
                <a:gridCol w="352902"/>
                <a:gridCol w="352902"/>
                <a:gridCol w="352902"/>
                <a:gridCol w="352902"/>
                <a:gridCol w="352902"/>
                <a:gridCol w="352902"/>
                <a:gridCol w="352902"/>
                <a:gridCol w="403318"/>
                <a:gridCol w="403318"/>
              </a:tblGrid>
              <a:tr h="548767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Ознаки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Дерева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516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751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Загальна кількість видів лишайників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Кущисті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Листкуваті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16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>
                          <a:solidFill>
                            <a:srgbClr val="00004C"/>
                          </a:solidFill>
                          <a:latin typeface="Times New Roman"/>
                        </a:rPr>
                        <a:t>Накипні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150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Ступінь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покриття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деревного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стовбура</a:t>
                      </a:r>
                      <a:r>
                        <a:rPr lang="ru-RU" sz="1400" b="1" kern="1400" dirty="0">
                          <a:solidFill>
                            <a:srgbClr val="00004C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kern="1400" dirty="0" err="1">
                          <a:solidFill>
                            <a:srgbClr val="00004C"/>
                          </a:solidFill>
                          <a:latin typeface="Times New Roman"/>
                        </a:rPr>
                        <a:t>лишайниками,%</a:t>
                      </a:r>
                      <a:endParaRPr lang="ru-RU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48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12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31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37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24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31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400" dirty="0" smtClean="0">
                          <a:solidFill>
                            <a:srgbClr val="00004C"/>
                          </a:solidFill>
                          <a:latin typeface="Times New Roman"/>
                        </a:rPr>
                        <a:t>15</a:t>
                      </a:r>
                      <a:endParaRPr lang="uk-UA" sz="1400" b="1" kern="1400" dirty="0">
                        <a:solidFill>
                          <a:srgbClr val="00004C"/>
                        </a:solidFill>
                        <a:latin typeface="Times New Roman"/>
                      </a:endParaRPr>
                    </a:p>
                  </a:txBody>
                  <a:tcPr marL="65105" marR="6510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1138</Words>
  <PresentationFormat>Экран (4:3)</PresentationFormat>
  <Paragraphs>256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147</cp:revision>
  <dcterms:modified xsi:type="dcterms:W3CDTF">2015-04-04T11:36:47Z</dcterms:modified>
</cp:coreProperties>
</file>