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7" r:id="rId2"/>
    <p:sldId id="279" r:id="rId3"/>
    <p:sldId id="258" r:id="rId4"/>
    <p:sldId id="267" r:id="rId5"/>
    <p:sldId id="280" r:id="rId6"/>
    <p:sldId id="260" r:id="rId7"/>
    <p:sldId id="265" r:id="rId8"/>
    <p:sldId id="268" r:id="rId9"/>
    <p:sldId id="263" r:id="rId10"/>
    <p:sldId id="264" r:id="rId11"/>
    <p:sldId id="281" r:id="rId12"/>
    <p:sldId id="278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BD37834-359A-4326-A643-659A0BB4DCC5}">
          <p14:sldIdLst>
            <p14:sldId id="277"/>
            <p14:sldId id="279"/>
            <p14:sldId id="258"/>
            <p14:sldId id="267"/>
            <p14:sldId id="280"/>
            <p14:sldId id="260"/>
            <p14:sldId id="265"/>
            <p14:sldId id="268"/>
            <p14:sldId id="263"/>
            <p14:sldId id="264"/>
            <p14:sldId id="281"/>
            <p14:sldId id="278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172" autoAdjust="0"/>
    <p:restoredTop sz="94660" autoAdjust="0"/>
  </p:normalViewPr>
  <p:slideViewPr>
    <p:cSldViewPr>
      <p:cViewPr>
        <p:scale>
          <a:sx n="90" d="100"/>
          <a:sy n="90" d="100"/>
        </p:scale>
        <p:origin x="-128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D63636-BB88-4088-8379-21BF797203F7}" type="datetimeFigureOut">
              <a:rPr lang="uk-UA" smtClean="0"/>
              <a:pPr/>
              <a:t>09.04.2015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41EF64-1A8A-43E5-A4C8-F607607362A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707904" y="2882338"/>
            <a:ext cx="4896544" cy="1944216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0070C0"/>
                </a:solidFill>
              </a:rPr>
              <a:t>Роботу виконав</a:t>
            </a:r>
            <a:r>
              <a:rPr lang="uk-UA" dirty="0">
                <a:solidFill>
                  <a:srgbClr val="0070C0"/>
                </a:solidFill>
              </a:rPr>
              <a:t>: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Голєв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Олег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Євгенійович учень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класу комунального закладу «Гуманітарна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гімназія 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1ім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М.І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Пирогова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Вінницької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міської ради»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4156" y="12928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ea typeface="Calibri"/>
              </a:rPr>
              <a:t>Німецька </a:t>
            </a:r>
            <a:r>
              <a:rPr lang="uk-UA" sz="3600" b="1" dirty="0" smtClean="0">
                <a:solidFill>
                  <a:srgbClr val="0070C0"/>
                </a:solidFill>
                <a:ea typeface="Calibri"/>
              </a:rPr>
              <a:t>пропаганда на Вінниччині 1941-1944 (крізь </a:t>
            </a:r>
            <a:r>
              <a:rPr lang="uk-UA" sz="3600" b="1" dirty="0">
                <a:solidFill>
                  <a:srgbClr val="0070C0"/>
                </a:solidFill>
                <a:ea typeface="Calibri"/>
              </a:rPr>
              <a:t>призми друкованих </a:t>
            </a:r>
            <a:r>
              <a:rPr lang="uk-UA" sz="3600" b="1" dirty="0" smtClean="0">
                <a:solidFill>
                  <a:srgbClr val="0070C0"/>
                </a:solidFill>
                <a:ea typeface="Calibri"/>
              </a:rPr>
              <a:t>видань)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707905" y="4625752"/>
            <a:ext cx="4896543" cy="223224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0070C0"/>
                </a:solidFill>
              </a:rPr>
              <a:t>Керівник проекту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uk-UA" dirty="0" smtClean="0">
                <a:solidFill>
                  <a:schemeClr val="tx1"/>
                </a:solidFill>
              </a:rPr>
              <a:t> Столяр Галина Володимирівна, Костюк Людмила Йосипівна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9274"/>
            <a:ext cx="82047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0070C0"/>
                </a:solidFill>
              </a:rPr>
              <a:t>СТАНОВИЩЕ УКРАЇНЦІВ У ТРУДОВІЙ МІГРАЦІЇ</a:t>
            </a:r>
            <a:endParaRPr lang="uk-UA" sz="25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D:\школа\МАН\ФОТО\відредаговані\IMG_2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58" y="815369"/>
            <a:ext cx="3699724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школа\МАН\ФОТО\відредаговані\IMG_2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5" y="3860399"/>
            <a:ext cx="367973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школа\МАН\ФОТО\відредаговані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9" y="815369"/>
            <a:ext cx="448708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236246" y="3888999"/>
            <a:ext cx="448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Вивезення громадян на примусові роботи до Німеччини, 1941 р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34253" y="3121425"/>
            <a:ext cx="449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/>
              <a:t>Жінки на примусових роботах, 1941 р.,  Гамбург, Німеччина</a:t>
            </a:r>
            <a:endParaRPr lang="uk-UA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225709" y="6380399"/>
            <a:ext cx="369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Трудовий табір, 1942 р., Ямпіль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49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1" y="1628800"/>
            <a:ext cx="5436000" cy="271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09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ІНФОРМАЦІЙНА ПОЛІТИКА РОСІЇ ЯК РЕІНКАРНАЦІЯ ПРОПАГАНДИСТСЬКОЇ СИСТЕМИ РЕЙХА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148064" y="947628"/>
            <a:ext cx="4104456" cy="5592099"/>
          </a:xfrm>
          <a:prstGeom prst="vertic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07950" indent="449580" algn="just"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ea typeface="Calibri"/>
                <a:cs typeface="Times New Roman"/>
              </a:rPr>
              <a:t>Проаналізувавши сучасну періодичну пресу Російської Федерації ми дійшли висновку, що попри смерть </a:t>
            </a:r>
            <a:r>
              <a:rPr lang="uk-UA" dirty="0" err="1">
                <a:solidFill>
                  <a:schemeClr val="tx1"/>
                </a:solidFill>
                <a:ea typeface="Calibri"/>
                <a:cs typeface="Times New Roman"/>
              </a:rPr>
              <a:t>Геббельса</a:t>
            </a:r>
            <a:r>
              <a:rPr lang="uk-UA" dirty="0">
                <a:solidFill>
                  <a:schemeClr val="tx1"/>
                </a:solidFill>
                <a:ea typeface="Calibri"/>
                <a:cs typeface="Times New Roman"/>
              </a:rPr>
              <a:t> на руїнах Рейха у 1945 році, його справа віднайшла свою реінкарнацію у сучасних ЗМІ Росії. Керуючись методами, які було закладені Міністерством пропаганди нацистської Німеччини керівництву Російської Федерації вдалося зомбувати значну частину населення своїми імперіалістичними ідеями та лозунгами.</a:t>
            </a:r>
            <a:endParaRPr lang="ru-RU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4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304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ВИСНОВКИ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190656" cy="419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Calibri"/>
                <a:cs typeface="Times New Roman"/>
              </a:rPr>
              <a:t>Таким чином, на арені протистоянь Другої світової війни окрім військових дій активно діяла інформаційна війна, що стала складовою частиною окупаційного режиму. </a:t>
            </a:r>
            <a:endParaRPr lang="uk-UA" sz="2000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Calibri"/>
                <a:cs typeface="Times New Roman"/>
              </a:rPr>
              <a:t>Аналізуючи </a:t>
            </a:r>
            <a:r>
              <a:rPr lang="uk-UA" sz="2000" dirty="0">
                <a:ea typeface="Calibri"/>
                <a:cs typeface="Times New Roman"/>
              </a:rPr>
              <a:t>функціонування часопису «Вінницькі вісті» під нацистським контролем, не залишаються непоміченими методи ведення інформаційної політики імперського міністра пропаганди. </a:t>
            </a:r>
            <a:endParaRPr lang="uk-UA" sz="2000" dirty="0" smtClean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Calibri"/>
                <a:cs typeface="Times New Roman"/>
              </a:rPr>
              <a:t>Маючи </a:t>
            </a:r>
            <a:r>
              <a:rPr lang="uk-UA" sz="2000" dirty="0">
                <a:ea typeface="Calibri"/>
                <a:cs typeface="Times New Roman"/>
              </a:rPr>
              <a:t>практичний досвід пропагандистської політики ХХ століття можна передбачити поразку пропагандистської авантюри кремлівської верхівки, яка орієнтується на дестабілізацію ситуації в Україні та світі.</a:t>
            </a: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775915"/>
            <a:ext cx="821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rgbClr val="0070C0"/>
                </a:solidFill>
              </a:rPr>
              <a:t>ДЯКУЮ ЗА УВАГУ</a:t>
            </a:r>
            <a:endParaRPr lang="uk-UA" sz="7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1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3528" y="0"/>
            <a:ext cx="6552728" cy="414908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</a:rPr>
              <a:t>Мета проекту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uk-UA" sz="2000" dirty="0" smtClean="0">
                <a:solidFill>
                  <a:schemeClr val="tx1"/>
                </a:solidFill>
              </a:rPr>
              <a:t>дослідити </a:t>
            </a:r>
            <a:r>
              <a:rPr lang="uk-UA" sz="2000" dirty="0">
                <a:solidFill>
                  <a:schemeClr val="tx1"/>
                </a:solidFill>
              </a:rPr>
              <a:t>основні напрямки пропагандистської політики німецької окупаційної адміністрації крізь призму друкованих видань (на прикладі часопису «Вінницькі вісті»). Враховуючи сучасну геополітичну ситуація проаналізувати сучасні медіа РФ (на прикладі федерального тижневика «</a:t>
            </a:r>
            <a:r>
              <a:rPr lang="uk-UA" sz="2000" dirty="0" err="1">
                <a:solidFill>
                  <a:schemeClr val="tx1"/>
                </a:solidFill>
              </a:rPr>
              <a:t>Российские</a:t>
            </a:r>
            <a:r>
              <a:rPr lang="uk-UA" sz="2000" dirty="0">
                <a:solidFill>
                  <a:schemeClr val="tx1"/>
                </a:solidFill>
              </a:rPr>
              <a:t> вести») як реінкарнацію гітлерівської </a:t>
            </a:r>
            <a:r>
              <a:rPr lang="uk-UA" sz="2000" dirty="0" smtClean="0">
                <a:solidFill>
                  <a:schemeClr val="tx1"/>
                </a:solidFill>
              </a:rPr>
              <a:t>інформаційної системи.</a:t>
            </a:r>
            <a:endParaRPr lang="uk-UA" sz="2000" dirty="0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771800" y="3356992"/>
            <a:ext cx="6106675" cy="360292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b="1" dirty="0" smtClean="0">
                <a:solidFill>
                  <a:srgbClr val="0070C0"/>
                </a:solidFill>
              </a:rPr>
              <a:t>Актуальність</a:t>
            </a:r>
            <a:r>
              <a:rPr lang="uk-UA" sz="2200" dirty="0" smtClean="0">
                <a:solidFill>
                  <a:schemeClr val="tx1"/>
                </a:solidFill>
              </a:rPr>
              <a:t> даного проекту полягає у тому що технології ведення психологічної війни, зокрема методами агітації та пропаганди,  нині активно застосовуються у всьому світи засобами масової інформації, лідерами політичних партій та громадських організацій, запозичуючи досвід минулого.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" y="1399419"/>
            <a:ext cx="3708000" cy="505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38" y="1410454"/>
            <a:ext cx="398665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909477" y="548680"/>
            <a:ext cx="4098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Окупація Вінниччини</a:t>
            </a:r>
          </a:p>
          <a:p>
            <a:pPr algn="ctr"/>
            <a:r>
              <a:rPr lang="uk-UA" sz="2500" dirty="0" smtClean="0"/>
              <a:t>(  1941 –1944 рр.)</a:t>
            </a:r>
            <a:endParaRPr lang="uk-UA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527" y="249846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Оборонні бої на початку німецько-радянської війни. Липень 1941 р.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369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029" y="252691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ТИЖНЕВИК «ВІННИЦЬКІ ВІСТІ»</a:t>
            </a:r>
            <a:endParaRPr lang="uk-UA" sz="2500" b="1" dirty="0"/>
          </a:p>
        </p:txBody>
      </p:sp>
      <p:pic>
        <p:nvPicPr>
          <p:cNvPr id="2054" name="Picture 6" descr="D:\школа\МАН\ФОТО\відредаговані\IMG_1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428868"/>
            <a:ext cx="5760000" cy="1915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школа\МАН\ФОТО\відредаговані\IMG_1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4365104"/>
            <a:ext cx="5719502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IMG_2657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714356"/>
            <a:ext cx="5737816" cy="16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62" y="185871"/>
            <a:ext cx="9045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a typeface="Calibri"/>
              </a:rPr>
              <a:t>«ВІННИЦЬКІ ВІСТІ» ПРО РОЗКРИТТЯ ЗЛОЧИНІВ НКВД У ВІННИЦІ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1" y="1196752"/>
            <a:ext cx="4912460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973" y="4371587"/>
            <a:ext cx="490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Жертви сталінських репресій на Вінниччині </a:t>
            </a:r>
            <a:endParaRPr lang="ru-RU" sz="2400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5292080" y="1196752"/>
            <a:ext cx="3611190" cy="4608512"/>
          </a:xfrm>
          <a:prstGeom prst="snip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07950" indent="449580" algn="just"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Газета «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Вінницькі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вісті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»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видавалася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Вінниці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як орган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міської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управи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під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час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німецької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окупації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Починаючи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червня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1943 року, газета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вміщала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добірку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статей про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розкриття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могил жертв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більшовицького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терору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у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Вінниці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напередодні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війни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</a:t>
            </a:r>
            <a:endParaRPr lang="ru-RU" sz="2200" dirty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9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169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/>
              <a:t>КАРИКАТУРНІ ЗОБРАЖЕННЯ У ГАЗЕТАХ «ВІННИЦЬКІ ВІСТІ»</a:t>
            </a:r>
            <a:endParaRPr lang="uk-UA" sz="2500" b="1" dirty="0"/>
          </a:p>
        </p:txBody>
      </p:sp>
      <p:pic>
        <p:nvPicPr>
          <p:cNvPr id="3074" name="Picture 2" descr="D:\IMG_1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75" y="936476"/>
            <a:ext cx="319135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МАН\ФОТО\відредаговані\IMG_1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7" y="872943"/>
            <a:ext cx="3517718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школа\МАН\ФОТО\відредаговані\IMG_1356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4" y="3875132"/>
            <a:ext cx="342573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кола\МАН\ФОТО\відредаговані\IMG_1357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75" y="3929132"/>
            <a:ext cx="3229816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565" y="42007"/>
            <a:ext cx="7704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0070C0"/>
                </a:solidFill>
              </a:rPr>
              <a:t>ФОТОГРАФІЇ З ФОТОНАРИСУ «ЖИТТЯ ТА ДІЯЛЬНОСТЬ АДОЛЬФА ГІТЛЕРА» З НАГОДИ ДНЯ НАРОДЖЕННЯ ФЮРЕРА</a:t>
            </a:r>
            <a:endParaRPr lang="uk-UA" sz="25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IMG_1334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3" y="1242888"/>
            <a:ext cx="3213362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АА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" y="4045105"/>
            <a:ext cx="3379711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G_1334ккк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29" y="1180624"/>
            <a:ext cx="3127685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G_1334оо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28" y="3965713"/>
            <a:ext cx="3060000" cy="270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9865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СИЛА ЗБРОЇ ВЕРМАХТУ ТА ЙОГО СОЮЗНИКІВ</a:t>
            </a:r>
            <a:endParaRPr lang="uk-UA" sz="2800" b="1" dirty="0"/>
          </a:p>
        </p:txBody>
      </p:sp>
      <p:pic>
        <p:nvPicPr>
          <p:cNvPr id="3074" name="Picture 2" descr="D:\IMG_1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2383"/>
            <a:ext cx="4000332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IMG_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2383"/>
            <a:ext cx="4423052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8423" y="765770"/>
            <a:ext cx="8352928" cy="43204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Фотографії з німецької окупаційної преси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3" y="1286760"/>
            <a:ext cx="3235633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4467" y="215957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0070C0"/>
                </a:solidFill>
              </a:rPr>
              <a:t>ОМАНЛИВІСТЬ НАЦИСТСЬКИХ АГІТАТОРІВ</a:t>
            </a:r>
            <a:endParaRPr lang="uk-UA" sz="2500" b="1" dirty="0">
              <a:solidFill>
                <a:srgbClr val="0070C0"/>
              </a:solidFill>
            </a:endParaRPr>
          </a:p>
        </p:txBody>
      </p:sp>
      <p:pic>
        <p:nvPicPr>
          <p:cNvPr id="4101" name="Picture 5" descr="D:\школа\МАН\Вінницькі вісті 1942 рік\робітники до Німеччини\IMG_1403ывв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0" y="3983884"/>
            <a:ext cx="3168000" cy="28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школа\МАН\оригінал\IMG_136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1253838"/>
            <a:ext cx="2988000" cy="26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школа\МАН\Вінницькі вісті 1942 рік\робітники до Німеччини\IMG_1403аа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4059072"/>
            <a:ext cx="3060000" cy="27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1084</TotalTime>
  <Words>415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Домашнiй</dc:creator>
  <cp:lastModifiedBy>Людмила</cp:lastModifiedBy>
  <cp:revision>124</cp:revision>
  <dcterms:created xsi:type="dcterms:W3CDTF">2015-02-08T14:25:33Z</dcterms:created>
  <dcterms:modified xsi:type="dcterms:W3CDTF">2015-04-09T12:33:13Z</dcterms:modified>
</cp:coreProperties>
</file>