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71" r:id="rId7"/>
    <p:sldId id="270" r:id="rId8"/>
    <p:sldId id="266" r:id="rId9"/>
    <p:sldId id="267" r:id="rId10"/>
    <p:sldId id="268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E03"/>
    <a:srgbClr val="EAD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22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hyperlink" Target="http://svitppt.com.ua/istoriya-ukraini" TargetMode="External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hyperlink" Target="http://svitppt.com.ua/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hyperlink" Target="http://svitppt.com.ua/istoriya-ukraini/ruh-oporu-v-ukraini.html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39552" y="260647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Опору на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Харківщині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радянсько-німецької війни 1941-1945 рр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2852936"/>
            <a:ext cx="4857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Виконав: </a:t>
            </a:r>
            <a:r>
              <a:rPr lang="uk-UA" sz="2000" b="1" dirty="0" err="1" smtClean="0"/>
              <a:t>Цвеліх</a:t>
            </a:r>
            <a:r>
              <a:rPr lang="uk-UA" sz="2000" b="1" dirty="0" smtClean="0"/>
              <a:t> Максим Павлович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учень 7-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ХЗОШ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№ 139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endParaRPr lang="uk-UA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endParaRPr lang="uk-UA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Науковий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керівник: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Олексій Борисович,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ХЗОШ</a:t>
            </a: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№ 139, вчитель історії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st\Desktop\МАН\2015-04-06 12.18.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59966" y="2936293"/>
            <a:ext cx="4123234" cy="3092425"/>
          </a:xfrm>
          <a:prstGeom prst="rect">
            <a:avLst/>
          </a:prstGeom>
          <a:noFill/>
          <a:ln w="19050">
            <a:solidFill>
              <a:srgbClr val="3F1E0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7020272" y="3573016"/>
            <a:ext cx="1957954" cy="3043114"/>
            <a:chOff x="611560" y="2946093"/>
            <a:chExt cx="2048257" cy="30475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Прямоугольник 1"/>
            <p:cNvSpPr/>
            <p:nvPr/>
          </p:nvSpPr>
          <p:spPr>
            <a:xfrm>
              <a:off x="611560" y="2946093"/>
              <a:ext cx="2048256" cy="304758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611561" y="2946093"/>
              <a:ext cx="2048256" cy="3047582"/>
            </a:xfrm>
            <a:prstGeom prst="rect">
              <a:avLst/>
            </a:prstGeom>
            <a:noFill/>
            <a:ln w="19050">
              <a:solidFill>
                <a:srgbClr val="3F1E0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0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49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Наслідки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війни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04664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latin typeface="Times New Roman"/>
                <a:ea typeface="Times New Roman"/>
              </a:rPr>
              <a:t>Пам’ять про загиблих захисників Батьківщини всенародна, а значить - безсмертна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268760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latin typeface="Times New Roman"/>
                <a:ea typeface="Times New Roman"/>
              </a:rPr>
              <a:t>Але довгий час ця Перемога розподілялася на «свою» та «чужу»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228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latin typeface="Times New Roman"/>
                <a:ea typeface="Times New Roman"/>
              </a:rPr>
              <a:t>Недарма Президент України Петро Порошенко в указі № 169/2015 від 24 березня 2015 року наголосив: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564904"/>
            <a:ext cx="228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latin typeface="Times New Roman"/>
                <a:ea typeface="Times New Roman"/>
              </a:rPr>
              <a:t>"З метою гідного вшанування подвигу Українського народу, його визначного внеску у перемогу Антигітлерівської коаліції у Другій світовій війні та у зв’язку з відзначенням у 2015 році 70-ї річниці Перемоги над нацизмом у Європі та 70-ї річниці завершення Другої світової війни постановляю установити в Україні День пам'яті та примирення, який відзначати щороку 8 травня".</a:t>
            </a:r>
            <a:endParaRPr lang="ru-RU" dirty="0"/>
          </a:p>
        </p:txBody>
      </p:sp>
      <p:pic>
        <p:nvPicPr>
          <p:cNvPr id="2" name="Picture 2" descr="Версия для печати Турчинов подставляет Порош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2951820" cy="1967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ВЕТЛЫЕ СИЛЫ и демократия. СВЕТЛЫЕ СИЛЫ - честные ново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2857500" cy="2857500"/>
          </a:xfrm>
          <a:prstGeom prst="rect">
            <a:avLst/>
          </a:prstGeom>
          <a:noFill/>
        </p:spPr>
      </p:pic>
      <p:pic>
        <p:nvPicPr>
          <p:cNvPr id="26626" name="Picture 2" descr="The Economist: В рейтинге демократии Украина опустилась с 67 на 79 место Новости. Новости дня на сайте Подробност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143404" cy="3296629"/>
          </a:xfrm>
          <a:prstGeom prst="rect">
            <a:avLst/>
          </a:prstGeom>
          <a:noFill/>
        </p:spPr>
      </p:pic>
      <p:sp>
        <p:nvSpPr>
          <p:cNvPr id="26628" name="AutoShape 4" descr="А давайте изменим мир! Мир вне покера Форум PokerStrategy.co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Нам дуже б хотілося, щоб учасники різних течій руху Опору, яких розділив 1941 рік за ідеологічними принципами, примирилися.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672"/>
            <a:ext cx="21602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НАШІ </a:t>
            </a:r>
            <a:r>
              <a:rPr lang="uk-UA" sz="2800" dirty="0" smtClean="0"/>
              <a:t>ПОБАЖАННЯ</a:t>
            </a:r>
            <a:endParaRPr lang="ru-RU" sz="2800" dirty="0"/>
          </a:p>
        </p:txBody>
      </p:sp>
      <p:pic>
        <p:nvPicPr>
          <p:cNvPr id="3" name="Picture 2" descr="Школьники Живая Куба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651403" cy="3477478"/>
          </a:xfrm>
          <a:prstGeom prst="rect">
            <a:avLst/>
          </a:prstGeom>
          <a:noFill/>
        </p:spPr>
      </p:pic>
      <p:pic>
        <p:nvPicPr>
          <p:cNvPr id="2052" name="Picture 4" descr="КАК ЭТО БЫЛО: Воины Советской армии и УПА: от Победы к примирени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558786" cy="2400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15541 L -0.03021 -0.5018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1-tub-ua.yandex.net/i?id=2d29a99c1bcc9d4dab72fbfcd1977bca-4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214686"/>
            <a:ext cx="3143262" cy="31432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1857364"/>
            <a:ext cx="6164766" cy="92333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ДЯКУЄМО ЗА УВАГУ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Великая Отечественная Война. . - 4-я Гвардейская Воздушно Десантная Дивиз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230" y="4005064"/>
            <a:ext cx="4412770" cy="2647663"/>
          </a:xfrm>
          <a:prstGeom prst="rect">
            <a:avLst/>
          </a:prstGeom>
          <a:noFill/>
        </p:spPr>
      </p:pic>
      <p:pic>
        <p:nvPicPr>
          <p:cNvPr id="12294" name="Picture 6" descr="Дорогие Ветераны!То, что Вы сделали для сегодняшних поколений, невозможно переоценить. Только благод... Возрождение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3739096" cy="2952329"/>
          </a:xfrm>
          <a:prstGeom prst="rect">
            <a:avLst/>
          </a:prstGeom>
          <a:noFill/>
        </p:spPr>
      </p:pic>
      <p:pic>
        <p:nvPicPr>
          <p:cNvPr id="12298" name="Picture 10" descr="&quot;Война вождей&quot; - фото, когда смотреть по ТВ - Яндекс.Телепр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92896"/>
            <a:ext cx="2769807" cy="19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4" y="1052736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581128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Важливість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643570" y="4685236"/>
            <a:ext cx="2928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b="1" dirty="0" smtClean="0"/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аналіз особливостей руху Опору на Харківщині під час ІІ Світової війни.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как флиртуют знаки зодиака / Психология / E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22722"/>
            <a:ext cx="3262302" cy="35428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908720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 дослідження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25721" y="714356"/>
            <a:ext cx="47182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дослідження: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1472" y="3429000"/>
            <a:ext cx="72152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ясувати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становище області під час окупації німецькими військами;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проаналізувати спроби утворення руху Опору;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охарактеризувати роль партизанських і українських національних організацій у визволенні області від німецьких загарбників.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Scientific research Stock Illust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9496" cy="302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5776" y="188640"/>
            <a:ext cx="6203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Течії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Опору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(1941—1944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620688"/>
            <a:ext cx="1513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908720"/>
            <a:ext cx="73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"/>
              </a:rPr>
              <a:t>Мета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83671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"/>
              </a:rPr>
              <a:t>Визволення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від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загарбників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1484784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rgbClr val="00B0F0"/>
                </a:solidFill>
                <a:latin typeface="Arial"/>
              </a:rPr>
              <a:t>Відновлення</a:t>
            </a:r>
            <a:r>
              <a:rPr lang="ru-RU" sz="200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Arial"/>
              </a:rPr>
              <a:t>радянської</a:t>
            </a:r>
            <a:r>
              <a:rPr lang="ru-RU" sz="200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Arial"/>
              </a:rPr>
              <a:t>влади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628800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rgbClr val="00B0F0"/>
                </a:solidFill>
                <a:latin typeface="Arial"/>
              </a:rPr>
              <a:t>Організаційне</a:t>
            </a:r>
            <a:r>
              <a:rPr lang="ru-RU" sz="2000" dirty="0" smtClean="0">
                <a:solidFill>
                  <a:srgbClr val="00B0F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Arial"/>
              </a:rPr>
              <a:t>оформлення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276872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/>
              </a:rPr>
              <a:t>1941—1942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рр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Партизанські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 загони,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з’єднання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;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радянське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підпілля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 (3500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підпільних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організацій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/>
              </a:rPr>
              <a:t>груп</a:t>
            </a:r>
            <a:r>
              <a:rPr lang="ru-RU" sz="2000" dirty="0" smtClean="0">
                <a:solidFill>
                  <a:srgbClr val="002060"/>
                </a:solidFill>
                <a:latin typeface="Arial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356992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262626"/>
                </a:solidFill>
                <a:latin typeface="Arial"/>
              </a:rPr>
              <a:t>Кількість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, тис.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осіб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4290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62626"/>
                </a:solidFill>
                <a:latin typeface="Arial"/>
              </a:rPr>
              <a:t>200—600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29309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Arial"/>
              </a:rPr>
              <a:t>Специфіка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бойових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дій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27784" y="4077072"/>
            <a:ext cx="53647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62626"/>
                </a:solidFill>
                <a:latin typeface="Arial"/>
              </a:rPr>
              <a:t>Діяльність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партизанів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як правило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підпорядковувалася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та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узгоджувалася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з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потребами фронту: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диверсії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на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залізницях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удари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по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воєнних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об’єктах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розвідка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допомога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переправі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через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річки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тощо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.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Найбільші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координовані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операції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партизанів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: «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Рейкова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війна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»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«Концерт» по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зриву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перевезень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воєнних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вантажів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на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залізницях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, а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також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рейди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великих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партизанських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з’єднань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по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тилах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ворога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2857500" cy="0"/>
          </a:xfrm>
          <a:prstGeom prst="rect">
            <a:avLst/>
          </a:prstGeom>
          <a:solidFill>
            <a:srgbClr val="DAD7D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3480" rIns="91440" bIns="-8252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</a:b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Головна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cs typeface="Arial" pitchFamily="34" charset="0"/>
              </a:rPr>
              <a:t> »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Презентації з історії україни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Презентація на тему: </a:t>
            </a:r>
            <a:br>
              <a:rPr kumimoji="0" lang="ru-RU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РУХ ОПОРУ В УКРАЇНІ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 Отримати код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  </a:t>
            </a:r>
            <a:r>
              <a:rPr kumimoji="0" lang="ru-RU" sz="34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Міністерство освіти і науки, молоді та спорту України Закарпатське обласне уп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62930088"/>
            <a:ext cx="7334250" cy="5495925"/>
          </a:xfrm>
          <a:prstGeom prst="rect">
            <a:avLst/>
          </a:prstGeom>
          <a:noFill/>
        </p:spPr>
      </p:pic>
      <p:pic>
        <p:nvPicPr>
          <p:cNvPr id="27651" name="Picture 3" descr="МЕТА: Схарактеризувати рух Опору та його течії. Розкрити внесок руху Опору в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2363" y="-62930088"/>
            <a:ext cx="7334250" cy="5495925"/>
          </a:xfrm>
          <a:prstGeom prst="rect">
            <a:avLst/>
          </a:prstGeom>
          <a:noFill/>
        </p:spPr>
      </p:pic>
      <p:pic>
        <p:nvPicPr>
          <p:cNvPr id="27652" name="Picture 4" descr="РУХ ОПОРУ це національно - визвольний рух народів, окупованих Німеччиною та ї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5363" y="-57656413"/>
            <a:ext cx="7334250" cy="5495925"/>
          </a:xfrm>
          <a:prstGeom prst="rect">
            <a:avLst/>
          </a:prstGeom>
          <a:noFill/>
        </p:spPr>
      </p:pic>
      <p:pic>
        <p:nvPicPr>
          <p:cNvPr id="27653" name="Picture 5" descr="http://svitppt.com.ua/images/13/13010/770/img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5363" y="-52382738"/>
            <a:ext cx="7334250" cy="5495925"/>
          </a:xfrm>
          <a:prstGeom prst="rect">
            <a:avLst/>
          </a:prstGeom>
          <a:noFill/>
        </p:spPr>
      </p:pic>
      <p:pic>
        <p:nvPicPr>
          <p:cNvPr id="27654" name="Picture 6" descr="Течії Руху Опору в Україні (1941-1944 рр.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5363" y="-47109063"/>
            <a:ext cx="7334250" cy="5495925"/>
          </a:xfrm>
          <a:prstGeom prst="rect">
            <a:avLst/>
          </a:prstGeom>
          <a:noFill/>
        </p:spPr>
      </p:pic>
      <p:pic>
        <p:nvPicPr>
          <p:cNvPr id="27655" name="Picture 7" descr="Польський рух Опору Мета Руху – відновлення польської держави, повернення зах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5363" y="-41835388"/>
            <a:ext cx="7334250" cy="5495925"/>
          </a:xfrm>
          <a:prstGeom prst="rect">
            <a:avLst/>
          </a:prstGeom>
          <a:noFill/>
        </p:spPr>
      </p:pic>
      <p:pic>
        <p:nvPicPr>
          <p:cNvPr id="27656" name="Picture 8" descr="20 червня 1942 року було створено Український штаб партизанського руху, який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15363" y="-36561713"/>
            <a:ext cx="7334250" cy="5495925"/>
          </a:xfrm>
          <a:prstGeom prst="rect">
            <a:avLst/>
          </a:prstGeom>
          <a:noFill/>
        </p:spPr>
      </p:pic>
      <p:pic>
        <p:nvPicPr>
          <p:cNvPr id="27657" name="Picture 9" descr="Командири партизанських з”єднань М. НАУМОВ Д. МЕДВЕДЄВ С.КОВПАК О.ФЕДОРОВ О. ...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15363" y="-31288038"/>
            <a:ext cx="7334250" cy="5495925"/>
          </a:xfrm>
          <a:prstGeom prst="rect">
            <a:avLst/>
          </a:prstGeom>
          <a:noFill/>
        </p:spPr>
      </p:pic>
      <p:pic>
        <p:nvPicPr>
          <p:cNvPr id="27658" name="Picture 10" descr="Кінний розвідувальний відділ радянських партизанів. З'єднання Ковпака вирушає...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15363" y="-26014363"/>
            <a:ext cx="7334250" cy="5495925"/>
          </a:xfrm>
          <a:prstGeom prst="rect">
            <a:avLst/>
          </a:prstGeom>
          <a:noFill/>
        </p:spPr>
      </p:pic>
      <p:pic>
        <p:nvPicPr>
          <p:cNvPr id="27659" name="Picture 11" descr="АКТ ВІДНОВЛЕННЯ УКРАЇНСЬКОЇ ДЕРЖАВИ / 1. Волею українського народу, Організац..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5363" y="-20740688"/>
            <a:ext cx="7334250" cy="5495925"/>
          </a:xfrm>
          <a:prstGeom prst="rect">
            <a:avLst/>
          </a:prstGeom>
          <a:noFill/>
        </p:spPr>
      </p:pic>
      <p:pic>
        <p:nvPicPr>
          <p:cNvPr id="27660" name="Picture 12" descr="3. Відновлена Українська Держава буде тісно співдіяти з Націонал-Соціалістичн..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15363" y="-15467013"/>
            <a:ext cx="7334250" cy="5495925"/>
          </a:xfrm>
          <a:prstGeom prst="rect">
            <a:avLst/>
          </a:prstGeom>
          <a:noFill/>
        </p:spPr>
      </p:pic>
      <p:pic>
        <p:nvPicPr>
          <p:cNvPr id="27661" name="Picture 13" descr="За що бореться Українська повстанська Армія? / Укpaїнcькa Пoвcтaнcькa Аpмiя б..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15363" y="-10193338"/>
            <a:ext cx="7334250" cy="5495925"/>
          </a:xfrm>
          <a:prstGeom prst="rect">
            <a:avLst/>
          </a:prstGeom>
          <a:noFill/>
        </p:spPr>
      </p:pic>
      <p:pic>
        <p:nvPicPr>
          <p:cNvPr id="27665" name="Picture 17" descr="&quot;Партизанська іскра&quot; діяла в тилу німецько-фашистських військ з кінця 1941 р...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15363" y="10901363"/>
            <a:ext cx="7334250" cy="5495925"/>
          </a:xfrm>
          <a:prstGeom prst="rect">
            <a:avLst/>
          </a:prstGeom>
          <a:noFill/>
        </p:spPr>
      </p:pic>
      <p:pic>
        <p:nvPicPr>
          <p:cNvPr id="27666" name="Picture 18" descr="Присяга члена підпільної організації &quot;Набат&quot;, що діяла у Кременчуцькому район...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615363" y="16175038"/>
            <a:ext cx="7334250" cy="5495925"/>
          </a:xfrm>
          <a:prstGeom prst="rect">
            <a:avLst/>
          </a:prstGeom>
          <a:noFill/>
        </p:spPr>
      </p:pic>
      <p:pic>
        <p:nvPicPr>
          <p:cNvPr id="27667" name="Picture 19" descr="В кінці вересня 1942 року в місті Краснодоні Ворошиловградської області створ..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615363" y="21448713"/>
            <a:ext cx="7334250" cy="5495925"/>
          </a:xfrm>
          <a:prstGeom prst="rect">
            <a:avLst/>
          </a:prstGeom>
          <a:noFill/>
        </p:spPr>
      </p:pic>
      <p:pic>
        <p:nvPicPr>
          <p:cNvPr id="27668" name="Picture 20" descr="Готуючись до бойових дій на кінець грудня 1942 року моло- догвардійці добули ...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615363" y="26722388"/>
            <a:ext cx="7334250" cy="5495925"/>
          </a:xfrm>
          <a:prstGeom prst="rect">
            <a:avLst/>
          </a:prstGeom>
          <a:noFill/>
        </p:spPr>
      </p:pic>
      <p:pic>
        <p:nvPicPr>
          <p:cNvPr id="27669" name="Picture 21" descr="Радянські партизани й підпільники України внесли гідний вклад у перемогу над ...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615363" y="31996063"/>
            <a:ext cx="7334250" cy="5495925"/>
          </a:xfrm>
          <a:prstGeom prst="rect">
            <a:avLst/>
          </a:prstGeom>
          <a:noFill/>
        </p:spPr>
      </p:pic>
      <p:pic>
        <p:nvPicPr>
          <p:cNvPr id="27670" name="Picture 22" descr="Висновок Рух Опору в Україні в роки Другої світової війни поєднував у собі бо...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615363" y="37269738"/>
            <a:ext cx="7334250" cy="5495925"/>
          </a:xfrm>
          <a:prstGeom prst="rect">
            <a:avLst/>
          </a:prstGeom>
          <a:noFill/>
        </p:spPr>
      </p:pic>
      <p:pic>
        <p:nvPicPr>
          <p:cNvPr id="27671" name="Picture 23" descr="УВІКОВІЧНЕННЯ ПАРТИЗАНСЬКОЇ СЛАВИ Пам’ятник С.А. Ковпаку в м. Путивль Пам”ятн...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615363" y="42543413"/>
            <a:ext cx="7334250" cy="5495925"/>
          </a:xfrm>
          <a:prstGeom prst="rect">
            <a:avLst/>
          </a:prstGeom>
          <a:noFill/>
        </p:spPr>
      </p:pic>
      <p:pic>
        <p:nvPicPr>
          <p:cNvPr id="27672" name="Picture 24" descr="ПАМ”ЯТНИКИ ГЕРОЯМ УПА Пам'ятний знак на честь УПА в Харкові Героям буковинськ...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615363" y="47817088"/>
            <a:ext cx="7334250" cy="5495925"/>
          </a:xfrm>
          <a:prstGeom prst="rect">
            <a:avLst/>
          </a:prstGeom>
          <a:noFill/>
        </p:spPr>
      </p:pic>
      <p:pic>
        <p:nvPicPr>
          <p:cNvPr id="27673" name="Picture 25" descr="ВИКОРИСТАНІ ДЖЕРЕЛА http://www.istpravda.com.ua/articles/2011/09/22/55820/vie...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615363" y="53090763"/>
            <a:ext cx="7334250" cy="5495925"/>
          </a:xfrm>
          <a:prstGeom prst="rect">
            <a:avLst/>
          </a:prstGeom>
          <a:noFill/>
        </p:spPr>
      </p:pic>
      <p:pic>
        <p:nvPicPr>
          <p:cNvPr id="27675" name="Picture 27" descr="http://upload.wikimedia.org/wikipedia/commons/thumb/8/86/Kovpak_partisanki.jpg/300px-Kovpak_partisanki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5536" y="548680"/>
            <a:ext cx="2857500" cy="1895476"/>
          </a:xfrm>
          <a:prstGeom prst="rect">
            <a:avLst/>
          </a:prstGeom>
          <a:noFill/>
        </p:spPr>
      </p:pic>
      <p:pic>
        <p:nvPicPr>
          <p:cNvPr id="27677" name="Picture 29" descr="92 (27706) - Выпуски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11560" y="3284984"/>
            <a:ext cx="4104456" cy="2813263"/>
          </a:xfrm>
          <a:prstGeom prst="rect">
            <a:avLst/>
          </a:prstGeom>
          <a:noFill/>
        </p:spPr>
      </p:pic>
      <p:pic>
        <p:nvPicPr>
          <p:cNvPr id="27679" name="Picture 31" descr="Условия для развития партизанских действий. . Русские партизаны времен Великой Отечественной войны.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355976" y="260648"/>
            <a:ext cx="4630762" cy="342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55776" y="188640"/>
            <a:ext cx="5849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Течії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b="1" dirty="0" smtClean="0"/>
              <a:t> Опору в </a:t>
            </a:r>
            <a:r>
              <a:rPr lang="ru-RU" sz="2400" b="1" dirty="0" err="1" smtClean="0"/>
              <a:t>Україні</a:t>
            </a:r>
            <a:r>
              <a:rPr lang="ru-RU" sz="2400" b="1" dirty="0" smtClean="0"/>
              <a:t> (1941—1944 </a:t>
            </a:r>
            <a:r>
              <a:rPr lang="ru-RU" sz="2400" b="1" dirty="0" err="1" smtClean="0"/>
              <a:t>рр</a:t>
            </a:r>
            <a:r>
              <a:rPr lang="ru-RU" sz="2400" b="1" dirty="0" smtClean="0"/>
              <a:t>.)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908720"/>
            <a:ext cx="751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62880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Організаційне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оформлення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356992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262626"/>
                </a:solidFill>
                <a:latin typeface="Arial"/>
              </a:rPr>
              <a:t>Кількість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, тис.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осіб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429309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Специфіка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бойових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76470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1772816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групи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(1941 р.),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Поліська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Січ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(1941 р.),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Українська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повстанська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армія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(УПА) (листопад 1942 р.) та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інші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загони,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підпілля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ОУН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314096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262626"/>
                </a:solidFill>
                <a:latin typeface="Arial"/>
              </a:rPr>
              <a:t>50—200 (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похідні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262626"/>
                </a:solidFill>
                <a:latin typeface="Arial"/>
              </a:rPr>
              <a:t>групи</a:t>
            </a:r>
            <a:r>
              <a:rPr lang="ru-RU" dirty="0" smtClean="0">
                <a:solidFill>
                  <a:srgbClr val="262626"/>
                </a:solidFill>
                <a:latin typeface="Arial"/>
              </a:rPr>
              <a:t>— 5)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699792" y="4221088"/>
            <a:ext cx="6175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 самооборона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витіснення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окупаційної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сваволі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спроби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вивозу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оборонних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карателями по периметру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контрольованої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Напади на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здійснювалися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зброєю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620688"/>
            <a:ext cx="2383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Націоналістична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8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22" grpId="0"/>
      <p:bldP spid="19" grpId="0"/>
      <p:bldP spid="20" grpId="0"/>
      <p:bldP spid="21" grpId="0"/>
      <p:bldP spid="2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ОУН-У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463702" cy="2397948"/>
          </a:xfrm>
          <a:prstGeom prst="rect">
            <a:avLst/>
          </a:prstGeom>
          <a:noFill/>
        </p:spPr>
      </p:pic>
      <p:pic>
        <p:nvPicPr>
          <p:cNvPr id="4" name="Picture 6" descr="УПА REIBERT.in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04864"/>
            <a:ext cx="3732684" cy="2467580"/>
          </a:xfrm>
          <a:prstGeom prst="rect">
            <a:avLst/>
          </a:prstGeom>
          <a:noFill/>
        </p:spPr>
      </p:pic>
      <p:pic>
        <p:nvPicPr>
          <p:cNvPr id="5128" name="Picture 8" descr="ОУН-УПА - ОБЫКНОВЕННЫЙ ФАШИЗМ (Посвящается майдауну) Часть 3 :: NoNa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3770784" cy="2859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548680"/>
            <a:ext cx="8064896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latin typeface="Times New Roman"/>
                <a:ea typeface="Times New Roman"/>
              </a:rPr>
              <a:t>За 23 місяці боротьби партизанські загони, диверсійні і антифашистські групи Харківської області знищили більш як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92896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23 тис. гітлерівських солдатів, офіцерів та їх прибічників,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581128"/>
            <a:ext cx="185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 штаби ворога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1772816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21 залізничний ешелон з військовими і технікою ворога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50100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25 залізничних і шосейних мости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21297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вивели з ладу 88 потягів і 777 вагонів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4437112"/>
            <a:ext cx="2883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знищили 260 автомашин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5445224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захопили 1167 гвинтівок, 102 кулемети, 603 патронів, 94862 гранати і 2380 снарядів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501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Bast</cp:lastModifiedBy>
  <cp:revision>60</cp:revision>
  <dcterms:modified xsi:type="dcterms:W3CDTF">2015-04-06T20:30:15Z</dcterms:modified>
</cp:coreProperties>
</file>