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914073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39952" y="476672"/>
            <a:ext cx="4536504" cy="578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>
                <a:solidFill>
                  <a:srgbClr val="00B050"/>
                </a:solidFill>
                <a:latin typeface="Monotype Corsiva" pitchFamily="66" charset="0"/>
              </a:rPr>
              <a:t>Ліхеноіндикація</a:t>
            </a:r>
            <a:r>
              <a:rPr lang="uk-UA" sz="4400" b="1" dirty="0">
                <a:solidFill>
                  <a:srgbClr val="00B050"/>
                </a:solidFill>
                <a:latin typeface="Monotype Corsiva" pitchFamily="66" charset="0"/>
              </a:rPr>
              <a:t> атмосферного повітря околиці </a:t>
            </a:r>
            <a:r>
              <a:rPr lang="uk-UA" sz="4400" b="1" dirty="0" err="1">
                <a:solidFill>
                  <a:srgbClr val="00B050"/>
                </a:solidFill>
                <a:latin typeface="Monotype Corsiva" pitchFamily="66" charset="0"/>
              </a:rPr>
              <a:t>с.Михля</a:t>
            </a:r>
            <a:r>
              <a:rPr lang="uk-UA" sz="4400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uk-UA" sz="4400" b="1" dirty="0" err="1">
                <a:solidFill>
                  <a:srgbClr val="00B050"/>
                </a:solidFill>
                <a:latin typeface="Monotype Corsiva" pitchFamily="66" charset="0"/>
              </a:rPr>
              <a:t>Ізяславського</a:t>
            </a:r>
            <a:r>
              <a:rPr lang="uk-UA" sz="4400" b="1" dirty="0">
                <a:solidFill>
                  <a:srgbClr val="00B050"/>
                </a:solidFill>
                <a:latin typeface="Monotype Corsiva" pitchFamily="66" charset="0"/>
              </a:rPr>
              <a:t> району Хмельницької області.</a:t>
            </a:r>
            <a:endParaRPr lang="ru-RU" sz="4400" b="1" dirty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1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81279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4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Фісція</a:t>
            </a: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війчаста, або темна - </a:t>
            </a:r>
            <a:r>
              <a:rPr lang="uk-UA" sz="4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Physcia</a:t>
            </a: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ciliata</a:t>
            </a: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uk-UA" sz="4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Hoffm</a:t>
            </a: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.) </a:t>
            </a:r>
            <a:r>
              <a:rPr lang="uk-UA" sz="4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Du</a:t>
            </a: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Rietz</a:t>
            </a: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0"/>
            <a:ext cx="5111750" cy="5146675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332656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Облюбували лишайники старі занедбані будівлі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s://pp.vk.me/c408528/v408528803/812f/kcRjUJFdni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1" b="21582"/>
          <a:stretch/>
        </p:blipFill>
        <p:spPr bwMode="auto">
          <a:xfrm>
            <a:off x="323528" y="2060848"/>
            <a:ext cx="6156684" cy="45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13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996952"/>
            <a:ext cx="2628900" cy="22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275027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4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97568"/>
            <a:ext cx="6912768" cy="76944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Monotype Corsiva" pitchFamily="66" charset="0"/>
              </a:rPr>
              <a:t>Дані по ділянках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9613"/>
              </p:ext>
            </p:extLst>
          </p:nvPr>
        </p:nvGraphicFramePr>
        <p:xfrm>
          <a:off x="0" y="867008"/>
          <a:ext cx="9144000" cy="599099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286000"/>
                <a:gridCol w="2646040"/>
                <a:gridCol w="2088232"/>
                <a:gridCol w="2123728"/>
              </a:tblGrid>
              <a:tr h="1497748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Тип </a:t>
                      </a:r>
                      <a:r>
                        <a:rPr lang="uk-UA" sz="3600" dirty="0" err="1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лишайника</a:t>
                      </a:r>
                      <a:endParaRPr lang="ru-RU" sz="3600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Частота зустрічі (у %)</a:t>
                      </a:r>
                      <a:endParaRPr lang="ru-RU" sz="3600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Ступінь покриття</a:t>
                      </a:r>
                      <a:endParaRPr lang="ru-RU" sz="3600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Бал оцінки</a:t>
                      </a:r>
                      <a:endParaRPr lang="ru-RU" sz="3600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497748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Кущисті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20-40 %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Низький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497748">
                <a:tc>
                  <a:txBody>
                    <a:bodyPr/>
                    <a:lstStyle/>
                    <a:p>
                      <a:r>
                        <a:rPr lang="uk-UA" sz="3600" b="1" dirty="0" err="1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Листуваті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60-90%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Високий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5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497748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Накипні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40-60 %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Середній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pp.vk.me/c622226/v622226448/22ca5/8vt__IVQL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1"/>
          <a:stretch/>
        </p:blipFill>
        <p:spPr bwMode="auto">
          <a:xfrm>
            <a:off x="36513" y="1916832"/>
            <a:ext cx="4343400" cy="30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9913" y="48362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dirty="0">
                <a:latin typeface="Monotype Corsiva" pitchFamily="66" charset="0"/>
              </a:rPr>
              <a:t>Показник відносної чистоти атмосфери </a:t>
            </a:r>
            <a:r>
              <a:rPr lang="uk-UA" sz="4400" dirty="0" smtClean="0">
                <a:latin typeface="Monotype Corsiva" pitchFamily="66" charset="0"/>
              </a:rPr>
              <a:t>(ВЧА) </a:t>
            </a:r>
            <a:r>
              <a:rPr lang="uk-UA" sz="4400" dirty="0">
                <a:latin typeface="Monotype Corsiva" pitchFamily="66" charset="0"/>
              </a:rPr>
              <a:t>знайшли за формулою</a:t>
            </a:r>
            <a:br>
              <a:rPr lang="uk-UA" sz="4400" dirty="0">
                <a:latin typeface="Monotype Corsiva" pitchFamily="66" charset="0"/>
              </a:rPr>
            </a:br>
            <a:r>
              <a:rPr lang="uk-UA" sz="4400" dirty="0">
                <a:latin typeface="Monotype Corsiva" pitchFamily="66" charset="0"/>
              </a:rPr>
              <a:t>   </a:t>
            </a:r>
            <a:r>
              <a:rPr lang="uk-UA" sz="4400" dirty="0" smtClean="0">
                <a:latin typeface="Monotype Corsiva" pitchFamily="66" charset="0"/>
              </a:rPr>
              <a:t>         Н </a:t>
            </a:r>
            <a:r>
              <a:rPr lang="uk-UA" sz="4400" dirty="0">
                <a:latin typeface="Monotype Corsiva" pitchFamily="66" charset="0"/>
              </a:rPr>
              <a:t>+ 2 Л + 3К</a:t>
            </a:r>
            <a:br>
              <a:rPr lang="uk-UA" sz="4400" dirty="0">
                <a:latin typeface="Monotype Corsiva" pitchFamily="66" charset="0"/>
              </a:rPr>
            </a:br>
            <a:r>
              <a:rPr lang="uk-UA" sz="4400" dirty="0" smtClean="0">
                <a:latin typeface="Monotype Corsiva" pitchFamily="66" charset="0"/>
              </a:rPr>
              <a:t>ВЧА </a:t>
            </a:r>
            <a:r>
              <a:rPr lang="uk-UA" sz="4400" dirty="0">
                <a:latin typeface="Monotype Corsiva" pitchFamily="66" charset="0"/>
              </a:rPr>
              <a:t>= </a:t>
            </a:r>
            <a:r>
              <a:rPr lang="uk-UA" sz="4400" dirty="0" smtClean="0">
                <a:latin typeface="Monotype Corsiva" pitchFamily="66" charset="0"/>
              </a:rPr>
              <a:t>30</a:t>
            </a:r>
            <a:r>
              <a:rPr lang="uk-UA" sz="4400" dirty="0">
                <a:latin typeface="Monotype Corsiva" pitchFamily="66" charset="0"/>
              </a:rPr>
              <a:t>.</a:t>
            </a:r>
            <a:endParaRPr lang="ru-RU" sz="4400" dirty="0">
              <a:latin typeface="Monotype Corsiva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40152" y="3861048"/>
            <a:ext cx="28083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1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780" y="254835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Monotype Corsiva" pitchFamily="66" charset="0"/>
              </a:rPr>
              <a:t>З </a:t>
            </a:r>
            <a:r>
              <a:rPr lang="uk-UA" sz="3600" dirty="0" smtClean="0">
                <a:latin typeface="Monotype Corsiva" pitchFamily="66" charset="0"/>
              </a:rPr>
              <a:t>результатів таблиці видно</a:t>
            </a:r>
            <a:r>
              <a:rPr lang="uk-UA" sz="3600" dirty="0">
                <a:latin typeface="Monotype Corsiva" pitchFamily="66" charset="0"/>
              </a:rPr>
              <a:t>, що найбільший відсоток </a:t>
            </a:r>
            <a:r>
              <a:rPr lang="uk-UA" sz="3600" dirty="0" err="1" smtClean="0">
                <a:latin typeface="Monotype Corsiva" pitchFamily="66" charset="0"/>
              </a:rPr>
              <a:t>зустрічності</a:t>
            </a:r>
            <a:r>
              <a:rPr lang="uk-UA" sz="3600" dirty="0" smtClean="0">
                <a:latin typeface="Monotype Corsiva" pitchFamily="66" charset="0"/>
              </a:rPr>
              <a:t> </a:t>
            </a:r>
            <a:r>
              <a:rPr lang="uk-UA" sz="3600" dirty="0">
                <a:latin typeface="Monotype Corsiva" pitchFamily="66" charset="0"/>
              </a:rPr>
              <a:t>і ступінь покриття мають </a:t>
            </a:r>
            <a:r>
              <a:rPr lang="uk-UA" sz="3600" dirty="0" err="1" smtClean="0">
                <a:latin typeface="Monotype Corsiva" pitchFamily="66" charset="0"/>
              </a:rPr>
              <a:t>листоваті</a:t>
            </a:r>
            <a:r>
              <a:rPr lang="uk-UA" sz="3600" dirty="0" smtClean="0">
                <a:latin typeface="Monotype Corsiva" pitchFamily="66" charset="0"/>
              </a:rPr>
              <a:t> </a:t>
            </a:r>
            <a:r>
              <a:rPr lang="uk-UA" sz="3600" dirty="0">
                <a:latin typeface="Monotype Corsiva" pitchFamily="66" charset="0"/>
              </a:rPr>
              <a:t>лишайники, їх бал дорівнює 5, кущисті зустрічаються рідко і ступінь покриття </a:t>
            </a:r>
            <a:r>
              <a:rPr lang="uk-UA" sz="3600" dirty="0" smtClean="0">
                <a:latin typeface="Monotype Corsiva" pitchFamily="66" charset="0"/>
              </a:rPr>
              <a:t>низький </a:t>
            </a:r>
            <a:r>
              <a:rPr lang="uk-UA" sz="3600" dirty="0">
                <a:latin typeface="Monotype Corsiva" pitchFamily="66" charset="0"/>
              </a:rPr>
              <a:t>- 3 бали. За середніми балами зустрічальності і покриття вирахували показник відносної чистоти атмосфери. Він дорівнює 0,76; оцінюючи даний показник зі стандартною </a:t>
            </a:r>
            <a:r>
              <a:rPr lang="uk-UA" sz="3600" dirty="0" smtClean="0">
                <a:latin typeface="Monotype Corsiva" pitchFamily="66" charset="0"/>
              </a:rPr>
              <a:t>величиною (1)  дійшли </a:t>
            </a:r>
            <a:r>
              <a:rPr lang="uk-UA" sz="3600" dirty="0">
                <a:latin typeface="Monotype Corsiva" pitchFamily="66" charset="0"/>
              </a:rPr>
              <a:t>висновку, що </a:t>
            </a:r>
            <a:r>
              <a:rPr lang="uk-UA" sz="3600" dirty="0" smtClean="0">
                <a:latin typeface="Monotype Corsiva" pitchFamily="66" charset="0"/>
              </a:rPr>
              <a:t>ВЧА </a:t>
            </a:r>
            <a:r>
              <a:rPr lang="uk-UA" sz="3600" dirty="0">
                <a:latin typeface="Monotype Corsiva" pitchFamily="66" charset="0"/>
              </a:rPr>
              <a:t>близький до 1, повітря на території села </a:t>
            </a:r>
            <a:r>
              <a:rPr lang="uk-UA" sz="3600" dirty="0" smtClean="0">
                <a:latin typeface="Monotype Corsiva" pitchFamily="66" charset="0"/>
              </a:rPr>
              <a:t>чисте.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30469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-171400"/>
            <a:ext cx="91074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Monotype Corsiva" pitchFamily="66" charset="0"/>
              </a:rPr>
              <a:t>Висновки</a:t>
            </a:r>
          </a:p>
          <a:p>
            <a:r>
              <a:rPr lang="uk-UA" sz="2800" b="1" dirty="0" smtClean="0">
                <a:latin typeface="Monotype Corsiva" pitchFamily="66" charset="0"/>
              </a:rPr>
              <a:t>1. На </a:t>
            </a:r>
            <a:r>
              <a:rPr lang="uk-UA" sz="2800" b="1" dirty="0">
                <a:latin typeface="Monotype Corsiva" pitchFamily="66" charset="0"/>
              </a:rPr>
              <a:t>території села виявлено 12 видів лишайників всіх типів - накипні, </a:t>
            </a:r>
            <a:r>
              <a:rPr lang="uk-UA" sz="2800" b="1" dirty="0" err="1">
                <a:latin typeface="Monotype Corsiva" pitchFamily="66" charset="0"/>
              </a:rPr>
              <a:t>листуваті</a:t>
            </a:r>
            <a:r>
              <a:rPr lang="uk-UA" sz="2800" b="1" dirty="0">
                <a:latin typeface="Monotype Corsiva" pitchFamily="66" charset="0"/>
              </a:rPr>
              <a:t>, кущисті, для яких субстратом є - різні види дерев, чагарників, а також </a:t>
            </a:r>
            <a:r>
              <a:rPr lang="uk-UA" sz="2800" b="1" dirty="0" smtClean="0">
                <a:latin typeface="Monotype Corsiva" pitchFamily="66" charset="0"/>
              </a:rPr>
              <a:t>дахи </a:t>
            </a:r>
            <a:r>
              <a:rPr lang="uk-UA" sz="2800" b="1" dirty="0">
                <a:latin typeface="Monotype Corsiva" pitchFamily="66" charset="0"/>
              </a:rPr>
              <a:t>та стіни будівель, паркани. Найбільша їх зустрічальність в центральній частині села.</a:t>
            </a:r>
            <a:br>
              <a:rPr lang="uk-UA" sz="2800" b="1" dirty="0">
                <a:latin typeface="Monotype Corsiva" pitchFamily="66" charset="0"/>
              </a:rPr>
            </a:br>
            <a:r>
              <a:rPr lang="uk-UA" sz="2800" b="1" dirty="0">
                <a:latin typeface="Monotype Corsiva" pitchFamily="66" charset="0"/>
              </a:rPr>
              <a:t>2. Найбільш часто зустрічаються лишайники з родів </a:t>
            </a:r>
            <a:r>
              <a:rPr lang="uk-UA" sz="2800" b="1" dirty="0" err="1">
                <a:latin typeface="Monotype Corsiva" pitchFamily="66" charset="0"/>
              </a:rPr>
              <a:t>Цетрарія</a:t>
            </a:r>
            <a:r>
              <a:rPr lang="uk-UA" sz="2800" b="1" dirty="0">
                <a:latin typeface="Monotype Corsiva" pitchFamily="66" charset="0"/>
              </a:rPr>
              <a:t> (</a:t>
            </a:r>
            <a:r>
              <a:rPr lang="uk-UA" sz="2800" b="1" dirty="0" err="1">
                <a:latin typeface="Monotype Corsiva" pitchFamily="66" charset="0"/>
              </a:rPr>
              <a:t>Цетрарія</a:t>
            </a:r>
            <a:r>
              <a:rPr lang="uk-UA" sz="2800" b="1" dirty="0">
                <a:latin typeface="Monotype Corsiva" pitchFamily="66" charset="0"/>
              </a:rPr>
              <a:t> </a:t>
            </a:r>
            <a:r>
              <a:rPr lang="uk-UA" sz="2800" b="1" dirty="0" err="1" smtClean="0">
                <a:latin typeface="Monotype Corsiva" pitchFamily="66" charset="0"/>
              </a:rPr>
              <a:t>заборна</a:t>
            </a:r>
            <a:r>
              <a:rPr lang="uk-UA" sz="2800" b="1" dirty="0" smtClean="0">
                <a:latin typeface="Monotype Corsiva" pitchFamily="66" charset="0"/>
              </a:rPr>
              <a:t>), </a:t>
            </a:r>
            <a:r>
              <a:rPr lang="uk-UA" sz="2800" b="1" dirty="0" err="1">
                <a:latin typeface="Monotype Corsiva" pitchFamily="66" charset="0"/>
              </a:rPr>
              <a:t>Фісція</a:t>
            </a:r>
            <a:r>
              <a:rPr lang="uk-UA" sz="2800" b="1" dirty="0">
                <a:latin typeface="Monotype Corsiva" pitchFamily="66" charset="0"/>
              </a:rPr>
              <a:t> (</a:t>
            </a:r>
            <a:r>
              <a:rPr lang="uk-UA" sz="2800" b="1" dirty="0" err="1">
                <a:latin typeface="Monotype Corsiva" pitchFamily="66" charset="0"/>
              </a:rPr>
              <a:t>Фісція</a:t>
            </a:r>
            <a:r>
              <a:rPr lang="uk-UA" sz="2800" b="1" dirty="0">
                <a:latin typeface="Monotype Corsiva" pitchFamily="66" charset="0"/>
              </a:rPr>
              <a:t> сіро-блакитна), </a:t>
            </a:r>
            <a:r>
              <a:rPr lang="uk-UA" sz="2800" b="1" dirty="0" err="1">
                <a:latin typeface="Monotype Corsiva" pitchFamily="66" charset="0"/>
              </a:rPr>
              <a:t>пармелія</a:t>
            </a:r>
            <a:r>
              <a:rPr lang="uk-UA" sz="2800" b="1" dirty="0">
                <a:latin typeface="Monotype Corsiva" pitchFamily="66" charset="0"/>
              </a:rPr>
              <a:t> (</a:t>
            </a:r>
            <a:r>
              <a:rPr lang="uk-UA" sz="2800" b="1" dirty="0" err="1">
                <a:latin typeface="Monotype Corsiva" pitchFamily="66" charset="0"/>
              </a:rPr>
              <a:t>пармелія</a:t>
            </a:r>
            <a:r>
              <a:rPr lang="uk-UA" sz="2800" b="1" dirty="0">
                <a:latin typeface="Monotype Corsiva" pitchFamily="66" charset="0"/>
              </a:rPr>
              <a:t> цапина), </a:t>
            </a:r>
            <a:r>
              <a:rPr lang="uk-UA" sz="2800" b="1" dirty="0" err="1">
                <a:latin typeface="Monotype Corsiva" pitchFamily="66" charset="0"/>
              </a:rPr>
              <a:t>Ксанторія</a:t>
            </a:r>
            <a:r>
              <a:rPr lang="uk-UA" sz="2800" b="1" dirty="0">
                <a:latin typeface="Monotype Corsiva" pitchFamily="66" charset="0"/>
              </a:rPr>
              <a:t> (</a:t>
            </a:r>
            <a:r>
              <a:rPr lang="uk-UA" sz="2800" b="1" dirty="0" err="1">
                <a:latin typeface="Monotype Corsiva" pitchFamily="66" charset="0"/>
              </a:rPr>
              <a:t>Ксанторія</a:t>
            </a:r>
            <a:r>
              <a:rPr lang="uk-UA" sz="2800" b="1" dirty="0">
                <a:latin typeface="Monotype Corsiva" pitchFamily="66" charset="0"/>
              </a:rPr>
              <a:t> </a:t>
            </a:r>
            <a:r>
              <a:rPr lang="uk-UA" sz="2800" b="1" dirty="0" err="1">
                <a:latin typeface="Monotype Corsiva" pitchFamily="66" charset="0"/>
              </a:rPr>
              <a:t>постінному</a:t>
            </a:r>
            <a:r>
              <a:rPr lang="uk-UA" sz="2800" b="1" dirty="0">
                <a:latin typeface="Monotype Corsiva" pitchFamily="66" charset="0"/>
              </a:rPr>
              <a:t>).</a:t>
            </a:r>
            <a:br>
              <a:rPr lang="uk-UA" sz="2800" b="1" dirty="0">
                <a:latin typeface="Monotype Corsiva" pitchFamily="66" charset="0"/>
              </a:rPr>
            </a:br>
            <a:r>
              <a:rPr lang="uk-UA" sz="2800" b="1" dirty="0">
                <a:latin typeface="Monotype Corsiva" pitchFamily="66" charset="0"/>
              </a:rPr>
              <a:t>3. Виявлені види лишайників мають високий бал зустрічальності і великої кількості: накипні 4, </a:t>
            </a:r>
            <a:r>
              <a:rPr lang="uk-UA" sz="2800" b="1" dirty="0" err="1">
                <a:latin typeface="Monotype Corsiva" pitchFamily="66" charset="0"/>
              </a:rPr>
              <a:t>лістоватие</a:t>
            </a:r>
            <a:r>
              <a:rPr lang="uk-UA" sz="2800" b="1" dirty="0">
                <a:latin typeface="Monotype Corsiva" pitchFamily="66" charset="0"/>
              </a:rPr>
              <a:t> 5, кущисті 3.</a:t>
            </a:r>
            <a:br>
              <a:rPr lang="uk-UA" sz="2800" b="1" dirty="0">
                <a:latin typeface="Monotype Corsiva" pitchFamily="66" charset="0"/>
              </a:rPr>
            </a:br>
            <a:r>
              <a:rPr lang="uk-UA" sz="2800" b="1" dirty="0">
                <a:latin typeface="Monotype Corsiva" pitchFamily="66" charset="0"/>
              </a:rPr>
              <a:t>4 Показник </a:t>
            </a:r>
            <a:r>
              <a:rPr lang="uk-UA" sz="2800" b="1" dirty="0" smtClean="0">
                <a:latin typeface="Monotype Corsiva" pitchFamily="66" charset="0"/>
              </a:rPr>
              <a:t>ВЧА </a:t>
            </a:r>
            <a:r>
              <a:rPr lang="uk-UA" sz="2800" b="1" dirty="0">
                <a:latin typeface="Monotype Corsiva" pitchFamily="66" charset="0"/>
              </a:rPr>
              <a:t>= 0,76, повітря на території села </a:t>
            </a:r>
            <a:r>
              <a:rPr lang="uk-UA" sz="2800" b="1" dirty="0" smtClean="0">
                <a:latin typeface="Monotype Corsiva" pitchFamily="66" charset="0"/>
              </a:rPr>
              <a:t>чисте. </a:t>
            </a:r>
            <a:r>
              <a:rPr lang="uk-UA" sz="2800" b="1" dirty="0">
                <a:latin typeface="Monotype Corsiva" pitchFamily="66" charset="0"/>
              </a:rPr>
              <a:t>Атмосферне повітря території, де </a:t>
            </a:r>
            <a:r>
              <a:rPr lang="uk-UA" sz="2800" b="1" dirty="0" smtClean="0">
                <a:latin typeface="Monotype Corsiva" pitchFamily="66" charset="0"/>
              </a:rPr>
              <a:t>розташований заповідник Гайок, </a:t>
            </a:r>
            <a:r>
              <a:rPr lang="uk-UA" sz="2800" b="1" dirty="0">
                <a:latin typeface="Monotype Corsiva" pitchFamily="66" charset="0"/>
              </a:rPr>
              <a:t>чистіше, </a:t>
            </a:r>
            <a:r>
              <a:rPr lang="uk-UA" sz="2800" b="1" dirty="0" smtClean="0">
                <a:latin typeface="Monotype Corsiva" pitchFamily="66" charset="0"/>
              </a:rPr>
              <a:t>ніж території  центру села </a:t>
            </a:r>
            <a:r>
              <a:rPr lang="uk-UA" sz="2800" b="1" dirty="0" err="1" smtClean="0">
                <a:latin typeface="Monotype Corsiva" pitchFamily="66" charset="0"/>
              </a:rPr>
              <a:t>Михля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r>
              <a:rPr lang="uk-UA" sz="2800" b="1" dirty="0" err="1" smtClean="0">
                <a:latin typeface="Monotype Corsiva" pitchFamily="66" charset="0"/>
              </a:rPr>
              <a:t>Ізяславського</a:t>
            </a:r>
            <a:r>
              <a:rPr lang="uk-UA" sz="2800" b="1" dirty="0" smtClean="0">
                <a:latin typeface="Monotype Corsiva" pitchFamily="66" charset="0"/>
              </a:rPr>
              <a:t> району Хмельницької області.</a:t>
            </a:r>
            <a:endParaRPr lang="uk-UA" sz="2800" b="1" dirty="0"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6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73479"/>
            <a:ext cx="3001416" cy="56437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Дякую</a:t>
            </a:r>
            <a:r>
              <a:rPr lang="uk-UA" sz="8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за увагу!</a:t>
            </a:r>
            <a:endParaRPr lang="ru-RU" sz="8800" b="1" dirty="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https://pp.vk.me/c624427/v624427448/10a90/FPWCl37je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" y="452389"/>
            <a:ext cx="4343400" cy="5791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61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545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F4cqjGO8Om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16162" r="24411"/>
          <a:stretch/>
        </p:blipFill>
        <p:spPr bwMode="auto">
          <a:xfrm>
            <a:off x="467544" y="-75453"/>
            <a:ext cx="2376264" cy="41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6547" y="620688"/>
            <a:ext cx="5633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</a:t>
            </a:r>
            <a:r>
              <a:rPr lang="uk-UA" sz="3600" dirty="0" err="1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иконала</a:t>
            </a:r>
            <a:r>
              <a:rPr lang="uk-UA" sz="36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проект: </a:t>
            </a:r>
            <a:r>
              <a:rPr lang="uk-UA" sz="3600" dirty="0" err="1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Колосінська</a:t>
            </a:r>
            <a:r>
              <a:rPr lang="uk-UA" sz="36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Марина Вікторівна</a:t>
            </a:r>
          </a:p>
          <a:p>
            <a:r>
              <a:rPr lang="uk-UA" sz="3600" dirty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</a:t>
            </a:r>
            <a:r>
              <a:rPr lang="uk-UA" sz="36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чениця 8 класу</a:t>
            </a:r>
          </a:p>
          <a:p>
            <a:r>
              <a:rPr lang="uk-UA" sz="3600" dirty="0" err="1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Михлянської</a:t>
            </a:r>
            <a:r>
              <a:rPr lang="uk-UA" sz="36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ЗОШ І-ІІІ ст.</a:t>
            </a:r>
            <a:endParaRPr lang="ru-RU" sz="3600" dirty="0"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7782" y="3239407"/>
            <a:ext cx="59046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Керівник: </a:t>
            </a:r>
          </a:p>
          <a:p>
            <a:pPr algn="ctr"/>
            <a:r>
              <a:rPr lang="uk-UA" sz="3600" dirty="0" err="1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Філюк</a:t>
            </a: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Ганна Павлівна, </a:t>
            </a:r>
            <a:endParaRPr lang="uk-UA" sz="3600" dirty="0" smtClean="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вчитель 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хімії та біології </a:t>
            </a:r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Михлянської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ЗОШ І-ІІІ ст.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4400" dirty="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3275"/>
            <a:ext cx="335371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8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012" y="-50867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>
                <a:latin typeface="Monotype Corsiva" pitchFamily="66" charset="0"/>
              </a:rPr>
              <a:t>Мета роботи:</a:t>
            </a:r>
            <a:r>
              <a:rPr lang="uk-UA" sz="6600" dirty="0">
                <a:latin typeface="Monotype Corsiva" pitchFamily="66" charset="0"/>
              </a:rPr>
              <a:t> оцінити стан навколишнього середовища території села за різноманітністю і великій кількості лишайників.</a:t>
            </a:r>
            <a:endParaRPr lang="ru-RU" sz="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513" y="-75452"/>
            <a:ext cx="91074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Monotype Corsiva" pitchFamily="66" charset="0"/>
              </a:rPr>
              <a:t>Завдання:</a:t>
            </a:r>
            <a:br>
              <a:rPr lang="uk-UA" sz="4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  <a:t>1. Дослідити територію села на наявність лишайників і визначити субстрат, на якому ростуть ці організми.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  <a:t>2. Виявити і визначити види і роди лишайників.</a:t>
            </a:r>
            <a:b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  <a:t>3. Визначити зустрічальність і кількість видів лишайників.</a:t>
            </a:r>
            <a:b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  <a:t>4. Визначити показник відносної чистоти повітря на території села.</a:t>
            </a:r>
            <a:b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42493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</a:rPr>
              <a:t>Дослідження ділянки №1 на околиці </a:t>
            </a:r>
            <a:r>
              <a:rPr lang="uk-UA" sz="3200" dirty="0" err="1" smtClean="0">
                <a:solidFill>
                  <a:srgbClr val="0070C0"/>
                </a:solidFill>
              </a:rPr>
              <a:t>с.Михля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pp.vk.me/c408528/v408528803/8138/lN2ot7BEt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4" y="773415"/>
            <a:ext cx="8070093" cy="579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9695" y="-387424"/>
            <a:ext cx="5292080" cy="2954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err="1" smtClean="0">
                <a:latin typeface="Monotype Corsiva" pitchFamily="66" charset="0"/>
              </a:rPr>
              <a:t>Зустрічаються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лишайники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3 </a:t>
            </a:r>
            <a:r>
              <a:rPr lang="ru-RU" sz="2800" dirty="0" err="1">
                <a:latin typeface="Monotype Corsiva" pitchFamily="66" charset="0"/>
              </a:rPr>
              <a:t>видів</a:t>
            </a:r>
            <a:r>
              <a:rPr lang="ru-RU" sz="2800" dirty="0">
                <a:latin typeface="Monotype Corsiva" pitchFamily="66" charset="0"/>
              </a:rPr>
              <a:t>: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err="1">
                <a:latin typeface="Monotype Corsiva" pitchFamily="66" charset="0"/>
              </a:rPr>
              <a:t>Фісція</a:t>
            </a:r>
            <a:r>
              <a:rPr lang="ru-RU" sz="2800" dirty="0">
                <a:latin typeface="Monotype Corsiva" pitchFamily="66" charset="0"/>
              </a:rPr>
              <a:t> припудрена,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err="1">
                <a:latin typeface="Monotype Corsiva" pitchFamily="66" charset="0"/>
              </a:rPr>
              <a:t>Ксанторія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настінна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або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стінна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золотнянка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err="1">
                <a:latin typeface="Monotype Corsiva" pitchFamily="66" charset="0"/>
              </a:rPr>
              <a:t>Фісція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війчаста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або</a:t>
            </a:r>
            <a:r>
              <a:rPr lang="ru-RU" sz="2800" dirty="0">
                <a:latin typeface="Monotype Corsiva" pitchFamily="66" charset="0"/>
              </a:rPr>
              <a:t> темна</a:t>
            </a:r>
            <a:endParaRPr lang="ru-RU" sz="2800" dirty="0">
              <a:effectLst/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" y="-70726"/>
            <a:ext cx="3394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7230"/>
            <a:ext cx="3394075" cy="437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81" y="1839071"/>
            <a:ext cx="51117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63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01482"/>
            <a:ext cx="871296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Фісція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припудрена - </a:t>
            </a:r>
            <a:r>
              <a:rPr lang="en-US" sz="3600" b="1" dirty="0" err="1">
                <a:solidFill>
                  <a:srgbClr val="0070C0"/>
                </a:solidFill>
                <a:latin typeface="Monotype Corsiva" pitchFamily="66" charset="0"/>
              </a:rPr>
              <a:t>Physcia</a:t>
            </a:r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Monotype Corsiva" pitchFamily="66" charset="0"/>
              </a:rPr>
              <a:t>pulverulenta</a:t>
            </a:r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Monotype Corsiva" pitchFamily="66" charset="0"/>
              </a:rPr>
              <a:t>Schreb</a:t>
            </a:r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</a:rPr>
              <a:t>.) </a:t>
            </a:r>
            <a:r>
              <a:rPr lang="ru-RU" sz="3600" b="1" dirty="0" err="1">
                <a:solidFill>
                  <a:srgbClr val="0070C0"/>
                </a:solidFill>
                <a:latin typeface="Monotype Corsiva" pitchFamily="66" charset="0"/>
              </a:rPr>
              <a:t>Нарі</a:t>
            </a:r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? (= </a:t>
            </a:r>
            <a:r>
              <a:rPr lang="en-US" sz="3600" b="1" dirty="0" err="1">
                <a:solidFill>
                  <a:srgbClr val="0070C0"/>
                </a:solidFill>
                <a:latin typeface="Monotype Corsiva" pitchFamily="66" charset="0"/>
              </a:rPr>
              <a:t>Parmelia</a:t>
            </a:r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Monotype Corsiva" pitchFamily="66" charset="0"/>
              </a:rPr>
              <a:t>pulverulenta</a:t>
            </a:r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5453"/>
            <a:ext cx="925252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143000"/>
            <a:ext cx="5111750" cy="5715000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87204" y="174486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800" dirty="0" err="1">
                <a:solidFill>
                  <a:srgbClr val="FF0000"/>
                </a:solidFill>
                <a:latin typeface="Monotype Corsiva" pitchFamily="66" charset="0"/>
              </a:rPr>
              <a:t>Ксанторія</a:t>
            </a: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постінна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або настінна, або стінна </a:t>
            </a:r>
            <a:r>
              <a:rPr lang="uk-UA" sz="4800" dirty="0" err="1">
                <a:solidFill>
                  <a:srgbClr val="FF0000"/>
                </a:solidFill>
                <a:latin typeface="Monotype Corsiva" pitchFamily="66" charset="0"/>
              </a:rPr>
              <a:t>золотянка</a:t>
            </a: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uk-UA" sz="4800" dirty="0" err="1">
                <a:solidFill>
                  <a:srgbClr val="FF0000"/>
                </a:solidFill>
                <a:latin typeface="Monotype Corsiva" pitchFamily="66" charset="0"/>
              </a:rPr>
              <a:t>Xanthoria</a:t>
            </a: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4800" dirty="0" err="1">
                <a:solidFill>
                  <a:srgbClr val="FF0000"/>
                </a:solidFill>
                <a:latin typeface="Monotype Corsiva" pitchFamily="66" charset="0"/>
              </a:rPr>
              <a:t>parietina</a:t>
            </a: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 (L.) </a:t>
            </a:r>
            <a:r>
              <a:rPr lang="uk-UA" sz="4800" dirty="0" err="1">
                <a:solidFill>
                  <a:srgbClr val="FF0000"/>
                </a:solidFill>
                <a:latin typeface="Monotype Corsiva" pitchFamily="66" charset="0"/>
              </a:rPr>
              <a:t>Belt</a:t>
            </a:r>
            <a:r>
              <a:rPr lang="uk-UA" sz="4800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5453"/>
            <a:ext cx="91074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pp.vk.me/c617926/v617926803/1c7f9/nrafoxhEfU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3025"/>
            <a:ext cx="7715250" cy="579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6513" y="0"/>
            <a:ext cx="910748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В урочищі Гайок – ділянка №2 переважає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</a:rPr>
              <a:t>золотянка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 настінні і може вкривати більшу частину кори дерев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296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2015-04-09T03:24:14Z</dcterms:created>
  <dcterms:modified xsi:type="dcterms:W3CDTF">2015-04-09T06:36:08Z</dcterms:modified>
</cp:coreProperties>
</file>