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64" r:id="rId4"/>
    <p:sldId id="269" r:id="rId5"/>
    <p:sldId id="260" r:id="rId6"/>
    <p:sldId id="265" r:id="rId7"/>
    <p:sldId id="270" r:id="rId8"/>
    <p:sldId id="259" r:id="rId9"/>
    <p:sldId id="257" r:id="rId10"/>
    <p:sldId id="267" r:id="rId11"/>
    <p:sldId id="261" r:id="rId12"/>
    <p:sldId id="262" r:id="rId13"/>
    <p:sldId id="258" r:id="rId14"/>
    <p:sldId id="268" r:id="rId15"/>
    <p:sldId id="266"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501" autoAdjust="0"/>
  </p:normalViewPr>
  <p:slideViewPr>
    <p:cSldViewPr>
      <p:cViewPr>
        <p:scale>
          <a:sx n="89" d="100"/>
          <a:sy n="89" d="100"/>
        </p:scale>
        <p:origin x="-612"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5C923F9-4E7F-45FA-B261-844EE87A271F}" type="datetimeFigureOut">
              <a:rPr lang="uk-UA" smtClean="0"/>
              <a:t>08.04.2015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3968B1D-A917-4B86-8813-684E153274BA}"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5C923F9-4E7F-45FA-B261-844EE87A271F}" type="datetimeFigureOut">
              <a:rPr lang="uk-UA" smtClean="0"/>
              <a:t>08.04.2015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3968B1D-A917-4B86-8813-684E153274BA}"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5C923F9-4E7F-45FA-B261-844EE87A271F}" type="datetimeFigureOut">
              <a:rPr lang="uk-UA" smtClean="0"/>
              <a:t>08.04.2015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3968B1D-A917-4B86-8813-684E153274BA}" type="slidenum">
              <a:rPr lang="uk-UA" smtClean="0"/>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5C923F9-4E7F-45FA-B261-844EE87A271F}" type="datetimeFigureOut">
              <a:rPr lang="uk-UA" smtClean="0"/>
              <a:t>08.04.2015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3968B1D-A917-4B86-8813-684E153274BA}" type="slidenum">
              <a:rPr lang="uk-UA" smtClean="0"/>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C923F9-4E7F-45FA-B261-844EE87A271F}" type="datetimeFigureOut">
              <a:rPr lang="uk-UA" smtClean="0"/>
              <a:t>08.04.2015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3968B1D-A917-4B86-8813-684E153274BA}"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5C923F9-4E7F-45FA-B261-844EE87A271F}" type="datetimeFigureOut">
              <a:rPr lang="uk-UA" smtClean="0"/>
              <a:t>08.04.2015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3968B1D-A917-4B86-8813-684E153274BA}" type="slidenum">
              <a:rPr lang="uk-UA" smtClean="0"/>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5C923F9-4E7F-45FA-B261-844EE87A271F}" type="datetimeFigureOut">
              <a:rPr lang="uk-UA" smtClean="0"/>
              <a:t>08.04.2015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3968B1D-A917-4B86-8813-684E153274BA}"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5C923F9-4E7F-45FA-B261-844EE87A271F}" type="datetimeFigureOut">
              <a:rPr lang="uk-UA" smtClean="0"/>
              <a:t>08.04.2015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3968B1D-A917-4B86-8813-684E153274BA}"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5C923F9-4E7F-45FA-B261-844EE87A271F}" type="datetimeFigureOut">
              <a:rPr lang="uk-UA" smtClean="0"/>
              <a:t>08.04.2015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3968B1D-A917-4B86-8813-684E153274BA}"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5C923F9-4E7F-45FA-B261-844EE87A271F}" type="datetimeFigureOut">
              <a:rPr lang="uk-UA" smtClean="0"/>
              <a:t>08.04.2015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3968B1D-A917-4B86-8813-684E153274BA}" type="slidenum">
              <a:rPr lang="uk-UA" smtClean="0"/>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C923F9-4E7F-45FA-B261-844EE87A271F}" type="datetimeFigureOut">
              <a:rPr lang="uk-UA" smtClean="0"/>
              <a:t>08.04.2015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3968B1D-A917-4B86-8813-684E153274BA}" type="slidenum">
              <a:rPr lang="uk-UA" smtClean="0"/>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5C923F9-4E7F-45FA-B261-844EE87A271F}" type="datetimeFigureOut">
              <a:rPr lang="uk-UA" smtClean="0"/>
              <a:t>08.04.2015</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3968B1D-A917-4B86-8813-684E153274BA}" type="slidenum">
              <a:rPr lang="uk-UA" smtClean="0"/>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00200"/>
            <a:ext cx="7772400" cy="1468760"/>
          </a:xfrm>
        </p:spPr>
        <p:txBody>
          <a:bodyPr>
            <a:normAutofit fontScale="90000"/>
          </a:bodyPr>
          <a:lstStyle/>
          <a:p>
            <a:r>
              <a:rPr lang="ru-RU" b="1" i="1" u="sng" dirty="0">
                <a:solidFill>
                  <a:schemeClr val="tx1"/>
                </a:solidFill>
                <a:latin typeface="Times New Roman" pitchFamily="18" charset="0"/>
                <a:cs typeface="Times New Roman" pitchFamily="18" charset="0"/>
              </a:rPr>
              <a:t>«ПРАВЕДНИКИ КРАЇН СВІТУ» НА МИКОЛАЇВЩИНІ</a:t>
            </a:r>
            <a:r>
              <a:rPr lang="ru-RU" b="1" dirty="0">
                <a:solidFill>
                  <a:schemeClr val="tx1"/>
                </a:solidFill>
              </a:rPr>
              <a:t/>
            </a:r>
            <a:br>
              <a:rPr lang="ru-RU" b="1" dirty="0">
                <a:solidFill>
                  <a:schemeClr val="tx1"/>
                </a:solidFill>
              </a:rPr>
            </a:br>
            <a:endParaRPr lang="uk-UA" b="1" dirty="0">
              <a:solidFill>
                <a:schemeClr val="tx1"/>
              </a:solidFill>
            </a:endParaRPr>
          </a:p>
        </p:txBody>
      </p:sp>
      <p:sp>
        <p:nvSpPr>
          <p:cNvPr id="3" name="Подзаголовок 2"/>
          <p:cNvSpPr>
            <a:spLocks noGrp="1"/>
          </p:cNvSpPr>
          <p:nvPr>
            <p:ph type="subTitle" idx="1"/>
          </p:nvPr>
        </p:nvSpPr>
        <p:spPr>
          <a:xfrm>
            <a:off x="1115616" y="3429000"/>
            <a:ext cx="6656784" cy="1600201"/>
          </a:xfrm>
        </p:spPr>
        <p:txBody>
          <a:bodyPr>
            <a:normAutofit fontScale="92500"/>
          </a:bodyPr>
          <a:lstStyle/>
          <a:p>
            <a:pPr algn="l"/>
            <a:r>
              <a:rPr lang="uk-UA" b="1" i="1" u="sng" dirty="0">
                <a:solidFill>
                  <a:schemeClr val="tx1"/>
                </a:solidFill>
                <a:latin typeface="Times New Roman" pitchFamily="18" charset="0"/>
                <a:cs typeface="Times New Roman" pitchFamily="18" charset="0"/>
              </a:rPr>
              <a:t>Роботу виконав:</a:t>
            </a:r>
          </a:p>
          <a:p>
            <a:pPr algn="l"/>
            <a:r>
              <a:rPr lang="uk-UA" b="1" i="1" u="sng" dirty="0" smtClean="0">
                <a:solidFill>
                  <a:schemeClr val="tx1"/>
                </a:solidFill>
                <a:latin typeface="Times New Roman" pitchFamily="18" charset="0"/>
                <a:cs typeface="Times New Roman" pitchFamily="18" charset="0"/>
              </a:rPr>
              <a:t>Білий Артем Сергійович, </a:t>
            </a:r>
            <a:r>
              <a:rPr lang="uk-UA" b="1" i="1" u="sng" dirty="0">
                <a:solidFill>
                  <a:schemeClr val="tx1"/>
                </a:solidFill>
                <a:latin typeface="Times New Roman" pitchFamily="18" charset="0"/>
                <a:cs typeface="Times New Roman" pitchFamily="18" charset="0"/>
              </a:rPr>
              <a:t>учень 7 класу</a:t>
            </a:r>
          </a:p>
          <a:p>
            <a:pPr algn="l"/>
            <a:r>
              <a:rPr lang="uk-UA" b="1" i="1" u="sng" dirty="0">
                <a:solidFill>
                  <a:schemeClr val="tx1"/>
                </a:solidFill>
                <a:latin typeface="Times New Roman" pitchFamily="18" charset="0"/>
                <a:cs typeface="Times New Roman" pitchFamily="18" charset="0"/>
              </a:rPr>
              <a:t>Миколаївської загальноосвітньої школи І-ІІІ </a:t>
            </a:r>
            <a:r>
              <a:rPr lang="uk-UA" b="1" i="1" u="sng" dirty="0" smtClean="0">
                <a:solidFill>
                  <a:schemeClr val="tx1"/>
                </a:solidFill>
                <a:latin typeface="Times New Roman" pitchFamily="18" charset="0"/>
                <a:cs typeface="Times New Roman" pitchFamily="18" charset="0"/>
              </a:rPr>
              <a:t>ступенів №</a:t>
            </a:r>
            <a:r>
              <a:rPr lang="uk-UA" b="1" i="1" u="sng" dirty="0">
                <a:solidFill>
                  <a:schemeClr val="tx1"/>
                </a:solidFill>
                <a:latin typeface="Times New Roman" pitchFamily="18" charset="0"/>
                <a:cs typeface="Times New Roman" pitchFamily="18" charset="0"/>
              </a:rPr>
              <a:t>29</a:t>
            </a:r>
          </a:p>
          <a:p>
            <a:pPr algn="l"/>
            <a:r>
              <a:rPr lang="uk-UA" b="1" i="1" u="sng" dirty="0" smtClean="0">
                <a:solidFill>
                  <a:schemeClr val="tx1"/>
                </a:solidFill>
                <a:latin typeface="Times New Roman" pitchFamily="18" charset="0"/>
                <a:cs typeface="Times New Roman" pitchFamily="18" charset="0"/>
              </a:rPr>
              <a:t>Науковий керівник: Мороз Євген Олександрович </a:t>
            </a:r>
          </a:p>
          <a:p>
            <a:pPr algn="l"/>
            <a:endParaRPr lang="uk-UA" dirty="0">
              <a:solidFill>
                <a:schemeClr val="tx1"/>
              </a:solidFill>
            </a:endParaRPr>
          </a:p>
        </p:txBody>
      </p:sp>
    </p:spTree>
    <p:extLst>
      <p:ext uri="{BB962C8B-B14F-4D97-AF65-F5344CB8AC3E}">
        <p14:creationId xmlns:p14="http://schemas.microsoft.com/office/powerpoint/2010/main" val="241662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764704"/>
            <a:ext cx="7772400" cy="3222856"/>
          </a:xfrm>
        </p:spPr>
        <p:txBody>
          <a:bodyPr>
            <a:normAutofit fontScale="90000"/>
          </a:bodyPr>
          <a:lstStyle/>
          <a:p>
            <a:r>
              <a:rPr lang="ru-RU" sz="1800" dirty="0">
                <a:solidFill>
                  <a:schemeClr val="tx1"/>
                </a:solidFill>
              </a:rPr>
              <a:t>«Праведники народов мира» на </a:t>
            </a:r>
            <a:r>
              <a:rPr lang="ru-RU" sz="1800" dirty="0" err="1">
                <a:solidFill>
                  <a:schemeClr val="tx1"/>
                </a:solidFill>
              </a:rPr>
              <a:t>Николаевщине</a:t>
            </a:r>
            <a:r>
              <a:rPr lang="ru-RU" sz="2000" dirty="0">
                <a:solidFill>
                  <a:schemeClr val="tx1"/>
                </a:solidFill>
              </a:rPr>
              <a:t/>
            </a:r>
            <a:br>
              <a:rPr lang="ru-RU" sz="2000" dirty="0">
                <a:solidFill>
                  <a:schemeClr val="tx1"/>
                </a:solidFill>
              </a:rPr>
            </a:br>
            <a:r>
              <a:rPr lang="ru-RU" sz="1300" dirty="0">
                <a:solidFill>
                  <a:schemeClr val="tx1"/>
                </a:solidFill>
                <a:latin typeface="Times New Roman" pitchFamily="18" charset="0"/>
                <a:cs typeface="Times New Roman" pitchFamily="18" charset="0"/>
              </a:rPr>
              <a:t>1. Абакумов Иван Васильевич (Вознесенск)</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 </a:t>
            </a:r>
            <a:r>
              <a:rPr lang="ru-RU" sz="1300" dirty="0" err="1">
                <a:solidFill>
                  <a:schemeClr val="tx1"/>
                </a:solidFill>
                <a:latin typeface="Times New Roman" pitchFamily="18" charset="0"/>
                <a:cs typeface="Times New Roman" pitchFamily="18" charset="0"/>
              </a:rPr>
              <a:t>Анущенко</a:t>
            </a:r>
            <a:r>
              <a:rPr lang="ru-RU" sz="1300" dirty="0">
                <a:solidFill>
                  <a:schemeClr val="tx1"/>
                </a:solidFill>
                <a:latin typeface="Times New Roman" pitchFamily="18" charset="0"/>
                <a:cs typeface="Times New Roman" pitchFamily="18" charset="0"/>
              </a:rPr>
              <a:t> Нина Ивановна (Доманевка)</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3. </a:t>
            </a:r>
            <a:r>
              <a:rPr lang="ru-RU" sz="1300" dirty="0" err="1">
                <a:solidFill>
                  <a:schemeClr val="tx1"/>
                </a:solidFill>
                <a:latin typeface="Times New Roman" pitchFamily="18" charset="0"/>
                <a:cs typeface="Times New Roman" pitchFamily="18" charset="0"/>
              </a:rPr>
              <a:t>Бакларь</a:t>
            </a:r>
            <a:r>
              <a:rPr lang="ru-RU" sz="1300" dirty="0">
                <a:solidFill>
                  <a:schemeClr val="tx1"/>
                </a:solidFill>
                <a:latin typeface="Times New Roman" pitchFamily="18" charset="0"/>
                <a:cs typeface="Times New Roman" pitchFamily="18" charset="0"/>
              </a:rPr>
              <a:t> Иван Дмитриевич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4. </a:t>
            </a:r>
            <a:r>
              <a:rPr lang="ru-RU" sz="1300" dirty="0" err="1">
                <a:solidFill>
                  <a:schemeClr val="tx1"/>
                </a:solidFill>
                <a:latin typeface="Times New Roman" pitchFamily="18" charset="0"/>
                <a:cs typeface="Times New Roman" pitchFamily="18" charset="0"/>
              </a:rPr>
              <a:t>Безверхняя</a:t>
            </a:r>
            <a:r>
              <a:rPr lang="ru-RU" sz="1300" dirty="0">
                <a:solidFill>
                  <a:schemeClr val="tx1"/>
                </a:solidFill>
                <a:latin typeface="Times New Roman" pitchFamily="18" charset="0"/>
                <a:cs typeface="Times New Roman" pitchFamily="18" charset="0"/>
              </a:rPr>
              <a:t> Надежда Семеновна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5. Белинская Аделаида Андреевна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6. Вороненко Иван и Прасковья</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7. Головатюк Валентина Михайловна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8. Губарева Клавдия Федоровна (Первомайск)</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9. </a:t>
            </a:r>
            <a:r>
              <a:rPr lang="ru-RU" sz="1300" dirty="0" err="1">
                <a:solidFill>
                  <a:schemeClr val="tx1"/>
                </a:solidFill>
                <a:latin typeface="Times New Roman" pitchFamily="18" charset="0"/>
                <a:cs typeface="Times New Roman" pitchFamily="18" charset="0"/>
              </a:rPr>
              <a:t>Домущей</a:t>
            </a:r>
            <a:r>
              <a:rPr lang="ru-RU" sz="1300" dirty="0">
                <a:solidFill>
                  <a:schemeClr val="tx1"/>
                </a:solidFill>
                <a:latin typeface="Times New Roman" pitchFamily="18" charset="0"/>
                <a:cs typeface="Times New Roman" pitchFamily="18" charset="0"/>
              </a:rPr>
              <a:t> Иван Григорьевич (Вознесенск)</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10. </a:t>
            </a:r>
            <a:r>
              <a:rPr lang="ru-RU" sz="1300" dirty="0" err="1">
                <a:solidFill>
                  <a:schemeClr val="tx1"/>
                </a:solidFill>
                <a:latin typeface="Times New Roman" pitchFamily="18" charset="0"/>
                <a:cs typeface="Times New Roman" pitchFamily="18" charset="0"/>
              </a:rPr>
              <a:t>Домущей</a:t>
            </a:r>
            <a:r>
              <a:rPr lang="ru-RU" sz="1300" dirty="0">
                <a:solidFill>
                  <a:schemeClr val="tx1"/>
                </a:solidFill>
                <a:latin typeface="Times New Roman" pitchFamily="18" charset="0"/>
                <a:cs typeface="Times New Roman" pitchFamily="18" charset="0"/>
              </a:rPr>
              <a:t> Евдокия Романовна (Вознесенск)</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11. </a:t>
            </a:r>
            <a:r>
              <a:rPr lang="ru-RU" sz="1300" dirty="0" err="1">
                <a:solidFill>
                  <a:schemeClr val="tx1"/>
                </a:solidFill>
                <a:latin typeface="Times New Roman" pitchFamily="18" charset="0"/>
                <a:cs typeface="Times New Roman" pitchFamily="18" charset="0"/>
              </a:rPr>
              <a:t>Домущей</a:t>
            </a:r>
            <a:r>
              <a:rPr lang="ru-RU" sz="1300" dirty="0">
                <a:solidFill>
                  <a:schemeClr val="tx1"/>
                </a:solidFill>
                <a:latin typeface="Times New Roman" pitchFamily="18" charset="0"/>
                <a:cs typeface="Times New Roman" pitchFamily="18" charset="0"/>
              </a:rPr>
              <a:t> Алексей Иванович (Вознесенск)</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12. Ефимцева Лидия Афанасьевна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13. Зелинская Валентина Феликсовна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14. </a:t>
            </a:r>
            <a:r>
              <a:rPr lang="ru-RU" sz="1300" dirty="0" err="1">
                <a:solidFill>
                  <a:schemeClr val="tx1"/>
                </a:solidFill>
                <a:latin typeface="Times New Roman" pitchFamily="18" charset="0"/>
                <a:cs typeface="Times New Roman" pitchFamily="18" charset="0"/>
              </a:rPr>
              <a:t>Золотаревский</a:t>
            </a:r>
            <a:r>
              <a:rPr lang="ru-RU" sz="1300" dirty="0">
                <a:solidFill>
                  <a:schemeClr val="tx1"/>
                </a:solidFill>
                <a:latin typeface="Times New Roman" pitchFamily="18" charset="0"/>
                <a:cs typeface="Times New Roman" pitchFamily="18" charset="0"/>
              </a:rPr>
              <a:t> Виктор Владимирович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15. </a:t>
            </a:r>
            <a:r>
              <a:rPr lang="ru-RU" sz="1300" dirty="0" err="1">
                <a:solidFill>
                  <a:schemeClr val="tx1"/>
                </a:solidFill>
                <a:latin typeface="Times New Roman" pitchFamily="18" charset="0"/>
                <a:cs typeface="Times New Roman" pitchFamily="18" charset="0"/>
              </a:rPr>
              <a:t>Казко</a:t>
            </a:r>
            <a:r>
              <a:rPr lang="ru-RU" sz="1300" dirty="0">
                <a:solidFill>
                  <a:schemeClr val="tx1"/>
                </a:solidFill>
                <a:latin typeface="Times New Roman" pitchFamily="18" charset="0"/>
                <a:cs typeface="Times New Roman" pitchFamily="18" charset="0"/>
              </a:rPr>
              <a:t> Мария </a:t>
            </a:r>
            <a:r>
              <a:rPr lang="ru-RU" sz="1300" dirty="0" err="1">
                <a:solidFill>
                  <a:schemeClr val="tx1"/>
                </a:solidFill>
                <a:latin typeface="Times New Roman" pitchFamily="18" charset="0"/>
                <a:cs typeface="Times New Roman" pitchFamily="18" charset="0"/>
              </a:rPr>
              <a:t>Констатиновна</a:t>
            </a:r>
            <a:r>
              <a:rPr lang="ru-RU" sz="1300" dirty="0">
                <a:solidFill>
                  <a:schemeClr val="tx1"/>
                </a:solidFill>
                <a:latin typeface="Times New Roman" pitchFamily="18" charset="0"/>
                <a:cs typeface="Times New Roman" pitchFamily="18" charset="0"/>
              </a:rPr>
              <a:t> (Вознесенск)</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16. </a:t>
            </a:r>
            <a:r>
              <a:rPr lang="ru-RU" sz="1300" dirty="0" err="1">
                <a:solidFill>
                  <a:schemeClr val="tx1"/>
                </a:solidFill>
                <a:latin typeface="Times New Roman" pitchFamily="18" charset="0"/>
                <a:cs typeface="Times New Roman" pitchFamily="18" charset="0"/>
              </a:rPr>
              <a:t>Королькевич</a:t>
            </a:r>
            <a:r>
              <a:rPr lang="ru-RU" sz="1300" dirty="0">
                <a:solidFill>
                  <a:schemeClr val="tx1"/>
                </a:solidFill>
                <a:latin typeface="Times New Roman" pitchFamily="18" charset="0"/>
                <a:cs typeface="Times New Roman" pitchFamily="18" charset="0"/>
              </a:rPr>
              <a:t> Клавдия Михайловна (Очаков)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17. </a:t>
            </a:r>
            <a:r>
              <a:rPr lang="ru-RU" sz="1300" dirty="0" err="1">
                <a:solidFill>
                  <a:schemeClr val="tx1"/>
                </a:solidFill>
                <a:latin typeface="Times New Roman" pitchFamily="18" charset="0"/>
                <a:cs typeface="Times New Roman" pitchFamily="18" charset="0"/>
              </a:rPr>
              <a:t>Лукиянчук</a:t>
            </a:r>
            <a:r>
              <a:rPr lang="ru-RU" sz="1300" dirty="0">
                <a:solidFill>
                  <a:schemeClr val="tx1"/>
                </a:solidFill>
                <a:latin typeface="Times New Roman" pitchFamily="18" charset="0"/>
                <a:cs typeface="Times New Roman" pitchFamily="18" charset="0"/>
              </a:rPr>
              <a:t> Ольга Иосифовна (Кривое Озеро)</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18. Руденко Мария Васильевна (Доманевка)</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19. </a:t>
            </a:r>
            <a:r>
              <a:rPr lang="ru-RU" sz="1300" dirty="0" err="1">
                <a:solidFill>
                  <a:schemeClr val="tx1"/>
                </a:solidFill>
                <a:latin typeface="Times New Roman" pitchFamily="18" charset="0"/>
                <a:cs typeface="Times New Roman" pitchFamily="18" charset="0"/>
              </a:rPr>
              <a:t>Слижановская</a:t>
            </a:r>
            <a:r>
              <a:rPr lang="ru-RU" sz="1300" dirty="0">
                <a:solidFill>
                  <a:schemeClr val="tx1"/>
                </a:solidFill>
                <a:latin typeface="Times New Roman" pitchFamily="18" charset="0"/>
                <a:cs typeface="Times New Roman" pitchFamily="18" charset="0"/>
              </a:rPr>
              <a:t> Евгения Андреевна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20.Ступак Александра Григорьевна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21. Туник Вера Ипполитовна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22. Хоменко Анастасия Павловна (Веселиново)</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23. </a:t>
            </a:r>
            <a:r>
              <a:rPr lang="ru-RU" sz="1300" dirty="0" err="1">
                <a:solidFill>
                  <a:schemeClr val="tx1"/>
                </a:solidFill>
                <a:latin typeface="Times New Roman" pitchFamily="18" charset="0"/>
                <a:cs typeface="Times New Roman" pitchFamily="18" charset="0"/>
              </a:rPr>
              <a:t>Цыбулько</a:t>
            </a:r>
            <a:r>
              <a:rPr lang="ru-RU" sz="1300" dirty="0">
                <a:solidFill>
                  <a:schemeClr val="tx1"/>
                </a:solidFill>
                <a:latin typeface="Times New Roman" pitchFamily="18" charset="0"/>
                <a:cs typeface="Times New Roman" pitchFamily="18" charset="0"/>
              </a:rPr>
              <a:t> Григорий Кондратьевич (Кривое Озеро)</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24. </a:t>
            </a:r>
            <a:r>
              <a:rPr lang="ru-RU" sz="1300" dirty="0" err="1">
                <a:solidFill>
                  <a:schemeClr val="tx1"/>
                </a:solidFill>
                <a:latin typeface="Times New Roman" pitchFamily="18" charset="0"/>
                <a:cs typeface="Times New Roman" pitchFamily="18" charset="0"/>
              </a:rPr>
              <a:t>Цыбулько</a:t>
            </a:r>
            <a:r>
              <a:rPr lang="ru-RU" sz="1300" dirty="0">
                <a:solidFill>
                  <a:schemeClr val="tx1"/>
                </a:solidFill>
                <a:latin typeface="Times New Roman" pitchFamily="18" charset="0"/>
                <a:cs typeface="Times New Roman" pitchFamily="18" charset="0"/>
              </a:rPr>
              <a:t> Кондрат (Кривое Озеро)</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25. </a:t>
            </a:r>
            <a:r>
              <a:rPr lang="ru-RU" sz="1300" dirty="0" err="1">
                <a:solidFill>
                  <a:schemeClr val="tx1"/>
                </a:solidFill>
                <a:latin typeface="Times New Roman" pitchFamily="18" charset="0"/>
                <a:cs typeface="Times New Roman" pitchFamily="18" charset="0"/>
              </a:rPr>
              <a:t>Цыбулько</a:t>
            </a:r>
            <a:r>
              <a:rPr lang="ru-RU" sz="1300" dirty="0">
                <a:solidFill>
                  <a:schemeClr val="tx1"/>
                </a:solidFill>
                <a:latin typeface="Times New Roman" pitchFamily="18" charset="0"/>
                <a:cs typeface="Times New Roman" pitchFamily="18" charset="0"/>
              </a:rPr>
              <a:t> Софья (Кривое Озеро)</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26. </a:t>
            </a:r>
            <a:r>
              <a:rPr lang="ru-RU" sz="1300" dirty="0" err="1">
                <a:solidFill>
                  <a:schemeClr val="tx1"/>
                </a:solidFill>
                <a:latin typeface="Times New Roman" pitchFamily="18" charset="0"/>
                <a:cs typeface="Times New Roman" pitchFamily="18" charset="0"/>
              </a:rPr>
              <a:t>Чабанок</a:t>
            </a:r>
            <a:r>
              <a:rPr lang="ru-RU" sz="1300" dirty="0">
                <a:solidFill>
                  <a:schemeClr val="tx1"/>
                </a:solidFill>
                <a:latin typeface="Times New Roman" pitchFamily="18" charset="0"/>
                <a:cs typeface="Times New Roman" pitchFamily="18" charset="0"/>
              </a:rPr>
              <a:t> Николай Иванович (Вознесенск)</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27. </a:t>
            </a:r>
            <a:r>
              <a:rPr lang="ru-RU" sz="1300" dirty="0" err="1">
                <a:solidFill>
                  <a:schemeClr val="tx1"/>
                </a:solidFill>
                <a:latin typeface="Times New Roman" pitchFamily="18" charset="0"/>
                <a:cs typeface="Times New Roman" pitchFamily="18" charset="0"/>
              </a:rPr>
              <a:t>Швацкая</a:t>
            </a:r>
            <a:r>
              <a:rPr lang="ru-RU" sz="1300" dirty="0">
                <a:solidFill>
                  <a:schemeClr val="tx1"/>
                </a:solidFill>
                <a:latin typeface="Times New Roman" pitchFamily="18" charset="0"/>
                <a:cs typeface="Times New Roman" pitchFamily="18" charset="0"/>
              </a:rPr>
              <a:t> Домна Федоровна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28. Шевчук Христина Васильевна (Кривое Озеро)</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29. </a:t>
            </a:r>
            <a:r>
              <a:rPr lang="ru-RU" sz="1300" dirty="0" err="1">
                <a:solidFill>
                  <a:schemeClr val="tx1"/>
                </a:solidFill>
                <a:latin typeface="Times New Roman" pitchFamily="18" charset="0"/>
                <a:cs typeface="Times New Roman" pitchFamily="18" charset="0"/>
              </a:rPr>
              <a:t>Шляховский</a:t>
            </a:r>
            <a:r>
              <a:rPr lang="ru-RU" sz="1300" dirty="0">
                <a:solidFill>
                  <a:schemeClr val="tx1"/>
                </a:solidFill>
                <a:latin typeface="Times New Roman" pitchFamily="18" charset="0"/>
                <a:cs typeface="Times New Roman" pitchFamily="18" charset="0"/>
              </a:rPr>
              <a:t> Евгений </a:t>
            </a:r>
            <a:r>
              <a:rPr lang="ru-RU" sz="1300" dirty="0" err="1">
                <a:solidFill>
                  <a:schemeClr val="tx1"/>
                </a:solidFill>
                <a:latin typeface="Times New Roman" pitchFamily="18" charset="0"/>
                <a:cs typeface="Times New Roman" pitchFamily="18" charset="0"/>
              </a:rPr>
              <a:t>Мифодиевич</a:t>
            </a:r>
            <a:r>
              <a:rPr lang="ru-RU" sz="1300" dirty="0">
                <a:solidFill>
                  <a:schemeClr val="tx1"/>
                </a:solidFill>
                <a:latin typeface="Times New Roman" pitchFamily="18" charset="0"/>
                <a:cs typeface="Times New Roman" pitchFamily="18" charset="0"/>
              </a:rPr>
              <a:t> (Николаев)</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30. </a:t>
            </a:r>
            <a:r>
              <a:rPr lang="ru-RU" sz="1300" dirty="0" err="1">
                <a:solidFill>
                  <a:schemeClr val="tx1"/>
                </a:solidFill>
                <a:latin typeface="Times New Roman" pitchFamily="18" charset="0"/>
                <a:cs typeface="Times New Roman" pitchFamily="18" charset="0"/>
              </a:rPr>
              <a:t>Щенбина</a:t>
            </a:r>
            <a:r>
              <a:rPr lang="ru-RU" sz="1300" dirty="0">
                <a:solidFill>
                  <a:schemeClr val="tx1"/>
                </a:solidFill>
                <a:latin typeface="Times New Roman" pitchFamily="18" charset="0"/>
                <a:cs typeface="Times New Roman" pitchFamily="18" charset="0"/>
              </a:rPr>
              <a:t> Михаил Михайлович (Николаев)</a:t>
            </a:r>
            <a:br>
              <a:rPr lang="ru-RU" sz="1300" dirty="0">
                <a:solidFill>
                  <a:schemeClr val="tx1"/>
                </a:solidFill>
                <a:latin typeface="Times New Roman" pitchFamily="18" charset="0"/>
                <a:cs typeface="Times New Roman" pitchFamily="18" charset="0"/>
              </a:rPr>
            </a:br>
            <a:endParaRPr lang="uk-UA" sz="13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1367365" y="548680"/>
            <a:ext cx="6417734" cy="1828569"/>
          </a:xfrm>
        </p:spPr>
        <p:txBody>
          <a:bodyPr>
            <a:normAutofit/>
          </a:bodyPr>
          <a:lstStyle/>
          <a:p>
            <a:endParaRPr lang="uk-UA" sz="2400" dirty="0"/>
          </a:p>
        </p:txBody>
      </p:sp>
    </p:spTree>
    <p:extLst>
      <p:ext uri="{BB962C8B-B14F-4D97-AF65-F5344CB8AC3E}">
        <p14:creationId xmlns:p14="http://schemas.microsoft.com/office/powerpoint/2010/main" val="34450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146456"/>
          </a:xfrm>
        </p:spPr>
        <p:txBody>
          <a:bodyPr>
            <a:normAutofit/>
          </a:bodyPr>
          <a:lstStyle/>
          <a:p>
            <a:r>
              <a:rPr lang="ru-RU" sz="2000" b="1" i="1" dirty="0">
                <a:solidFill>
                  <a:schemeClr val="tx1"/>
                </a:solidFill>
                <a:latin typeface="Times New Roman" pitchFamily="18" charset="0"/>
                <a:cs typeface="Times New Roman" pitchFamily="18" charset="0"/>
              </a:rPr>
              <a:t>«</a:t>
            </a:r>
            <a:r>
              <a:rPr lang="ru-RU" sz="2000" b="1" i="1" dirty="0" smtClean="0">
                <a:solidFill>
                  <a:schemeClr val="tx1"/>
                </a:solidFill>
                <a:latin typeface="Times New Roman" pitchFamily="18" charset="0"/>
                <a:cs typeface="Times New Roman" pitchFamily="18" charset="0"/>
              </a:rPr>
              <a:t>ПРАВЕДНИКИ </a:t>
            </a:r>
            <a:r>
              <a:rPr lang="ru-RU" sz="2000" b="1" i="1" dirty="0">
                <a:solidFill>
                  <a:schemeClr val="tx1"/>
                </a:solidFill>
                <a:latin typeface="Times New Roman" pitchFamily="18" charset="0"/>
                <a:cs typeface="Times New Roman" pitchFamily="18" charset="0"/>
              </a:rPr>
              <a:t>КРАЇН СВІТУ» НА МИКОЛАЇВЩИНІ, </a:t>
            </a:r>
            <a:r>
              <a:rPr lang="ru-RU" sz="2000" b="1" i="1" dirty="0" smtClean="0">
                <a:solidFill>
                  <a:schemeClr val="tx1"/>
                </a:solidFill>
                <a:latin typeface="Times New Roman" pitchFamily="18" charset="0"/>
                <a:cs typeface="Times New Roman" pitchFamily="18" charset="0"/>
              </a:rPr>
              <a:t/>
            </a:r>
            <a:br>
              <a:rPr lang="ru-RU" sz="2000" b="1" i="1" dirty="0" smtClean="0">
                <a:solidFill>
                  <a:schemeClr val="tx1"/>
                </a:solidFill>
                <a:latin typeface="Times New Roman" pitchFamily="18" charset="0"/>
                <a:cs typeface="Times New Roman" pitchFamily="18" charset="0"/>
              </a:rPr>
            </a:br>
            <a:r>
              <a:rPr lang="ru-RU" sz="2000" b="1" i="1" dirty="0" err="1" smtClean="0">
                <a:solidFill>
                  <a:schemeClr val="tx1"/>
                </a:solidFill>
                <a:latin typeface="Times New Roman" pitchFamily="18" charset="0"/>
                <a:cs typeface="Times New Roman" pitchFamily="18" charset="0"/>
              </a:rPr>
              <a:t>Безверхня</a:t>
            </a:r>
            <a:r>
              <a:rPr lang="ru-RU" sz="2000" b="1" i="1" dirty="0" smtClean="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Надія</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Семенівна</a:t>
            </a:r>
            <a:endParaRPr lang="uk-UA" sz="2000" b="1" i="1" dirty="0">
              <a:solidFill>
                <a:schemeClr val="tx1"/>
              </a:solidFill>
              <a:latin typeface="Times New Roman" pitchFamily="18" charset="0"/>
              <a:cs typeface="Times New Roman" pitchFamily="18" charset="0"/>
            </a:endParaRPr>
          </a:p>
        </p:txBody>
      </p:sp>
      <p:pic>
        <p:nvPicPr>
          <p:cNvPr id="2050" name="Picture 2" descr="H:\фото Морозу\666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0880" y="1772816"/>
            <a:ext cx="6396597" cy="43594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фото Морозу\555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752" y="3356991"/>
            <a:ext cx="4386256" cy="336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37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7196"/>
            <a:ext cx="6732288" cy="691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624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914400" y="2564904"/>
            <a:ext cx="3352800" cy="2921497"/>
          </a:xfrm>
        </p:spPr>
        <p:txBody>
          <a:bodyPr>
            <a:normAutofit/>
          </a:bodyPr>
          <a:lstStyle/>
          <a:p>
            <a:r>
              <a:rPr lang="uk-UA" sz="2400" b="1" i="1" u="sng" dirty="0" err="1">
                <a:solidFill>
                  <a:schemeClr val="tx1"/>
                </a:solidFill>
                <a:latin typeface="Times New Roman" pitchFamily="18" charset="0"/>
                <a:cs typeface="Times New Roman" pitchFamily="18" charset="0"/>
              </a:rPr>
              <a:t>Муленко</a:t>
            </a:r>
            <a:r>
              <a:rPr lang="uk-UA" sz="2400" b="1" i="1" u="sng" dirty="0">
                <a:solidFill>
                  <a:schemeClr val="tx1"/>
                </a:solidFill>
                <a:latin typeface="Times New Roman" pitchFamily="18" charset="0"/>
                <a:cs typeface="Times New Roman" pitchFamily="18" charset="0"/>
              </a:rPr>
              <a:t> Семен </a:t>
            </a:r>
            <a:r>
              <a:rPr lang="uk-UA" sz="2400" b="1" i="1" u="sng" dirty="0" err="1" smtClean="0">
                <a:solidFill>
                  <a:schemeClr val="tx1"/>
                </a:solidFill>
                <a:latin typeface="Times New Roman" pitchFamily="18" charset="0"/>
                <a:cs typeface="Times New Roman" pitchFamily="18" charset="0"/>
              </a:rPr>
              <a:t>Яковлевич</a:t>
            </a:r>
            <a:endParaRPr lang="uk-UA" sz="2400" b="1" i="1" u="sng" dirty="0" smtClean="0">
              <a:solidFill>
                <a:schemeClr val="tx1"/>
              </a:solidFill>
              <a:latin typeface="Times New Roman" pitchFamily="18" charset="0"/>
              <a:cs typeface="Times New Roman" pitchFamily="18" charset="0"/>
            </a:endParaRPr>
          </a:p>
          <a:p>
            <a:r>
              <a:rPr lang="uk-UA" sz="2400" b="1" i="1" u="sng" dirty="0">
                <a:solidFill>
                  <a:schemeClr val="tx1"/>
                </a:solidFill>
                <a:latin typeface="Times New Roman" pitchFamily="18" charset="0"/>
                <a:cs typeface="Times New Roman" pitchFamily="18" charset="0"/>
              </a:rPr>
              <a:t>(батько </a:t>
            </a:r>
            <a:r>
              <a:rPr lang="uk-UA" sz="2400" b="1" i="1" u="sng" dirty="0" err="1">
                <a:solidFill>
                  <a:schemeClr val="tx1"/>
                </a:solidFill>
                <a:latin typeface="Times New Roman" pitchFamily="18" charset="0"/>
                <a:cs typeface="Times New Roman" pitchFamily="18" charset="0"/>
              </a:rPr>
              <a:t>Безверхньої</a:t>
            </a:r>
            <a:r>
              <a:rPr lang="uk-UA" sz="2400" b="1" i="1" u="sng" dirty="0">
                <a:solidFill>
                  <a:schemeClr val="tx1"/>
                </a:solidFill>
                <a:latin typeface="Times New Roman" pitchFamily="18" charset="0"/>
                <a:cs typeface="Times New Roman" pitchFamily="18" charset="0"/>
              </a:rPr>
              <a:t> Надії </a:t>
            </a:r>
            <a:r>
              <a:rPr lang="uk-UA" sz="2400" b="1" i="1" u="sng" dirty="0" smtClean="0">
                <a:solidFill>
                  <a:schemeClr val="tx1"/>
                </a:solidFill>
                <a:latin typeface="Times New Roman" pitchFamily="18" charset="0"/>
                <a:cs typeface="Times New Roman" pitchFamily="18" charset="0"/>
              </a:rPr>
              <a:t>Семенівни)</a:t>
            </a:r>
            <a:endParaRPr lang="uk-UA" sz="2400" b="1" i="1" u="sng"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914400" y="980728"/>
            <a:ext cx="3352800" cy="864096"/>
          </a:xfrm>
        </p:spPr>
        <p:txBody>
          <a:bodyPr/>
          <a:lstStyle/>
          <a:p>
            <a:r>
              <a:rPr lang="ru-RU" sz="2000" b="1" u="sng" dirty="0">
                <a:solidFill>
                  <a:schemeClr val="tx1"/>
                </a:solidFill>
              </a:rPr>
              <a:t>«ПРАВЕДНИКИ КРАЇН СВІТУ» НА МИКОЛАЇВЩИНІ</a:t>
            </a:r>
            <a:br>
              <a:rPr lang="ru-RU" sz="2000" b="1" u="sng" dirty="0">
                <a:solidFill>
                  <a:schemeClr val="tx1"/>
                </a:solidFill>
              </a:rPr>
            </a:br>
            <a:endParaRPr lang="uk-UA" sz="2000" b="1" u="sng" dirty="0">
              <a:solidFill>
                <a:schemeClr val="tx1"/>
              </a:solidFill>
            </a:endParaRPr>
          </a:p>
        </p:txBody>
      </p:sp>
      <p:pic>
        <p:nvPicPr>
          <p:cNvPr id="2050" name="Picture 2" descr="H:\фото Морозу\44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188640"/>
            <a:ext cx="4093418" cy="653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001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914400" y="2132856"/>
            <a:ext cx="3352800" cy="3353545"/>
          </a:xfrm>
        </p:spPr>
        <p:txBody>
          <a:bodyPr>
            <a:normAutofit/>
          </a:bodyPr>
          <a:lstStyle/>
          <a:p>
            <a:r>
              <a:rPr lang="uk-UA" sz="2800" dirty="0" err="1">
                <a:solidFill>
                  <a:schemeClr val="tx1"/>
                </a:solidFill>
                <a:latin typeface="Times New Roman" pitchFamily="18" charset="0"/>
                <a:cs typeface="Times New Roman" pitchFamily="18" charset="0"/>
              </a:rPr>
              <a:t>Анущенко</a:t>
            </a:r>
            <a:r>
              <a:rPr lang="uk-UA" sz="2800" dirty="0">
                <a:solidFill>
                  <a:schemeClr val="tx1"/>
                </a:solidFill>
                <a:latin typeface="Times New Roman" pitchFamily="18" charset="0"/>
                <a:cs typeface="Times New Roman" pitchFamily="18" charset="0"/>
              </a:rPr>
              <a:t> Ніна </a:t>
            </a:r>
            <a:r>
              <a:rPr lang="uk-UA" sz="2800" dirty="0" smtClean="0">
                <a:solidFill>
                  <a:schemeClr val="tx1"/>
                </a:solidFill>
                <a:latin typeface="Times New Roman" pitchFamily="18" charset="0"/>
                <a:cs typeface="Times New Roman" pitchFamily="18" charset="0"/>
              </a:rPr>
              <a:t>Іванівна(</a:t>
            </a:r>
            <a:r>
              <a:rPr lang="en-US" sz="2800" dirty="0" smtClean="0">
                <a:solidFill>
                  <a:schemeClr val="tx1"/>
                </a:solidFill>
                <a:latin typeface="Times New Roman" pitchFamily="18" charset="0"/>
                <a:cs typeface="Times New Roman" pitchFamily="18" charset="0"/>
              </a:rPr>
              <a:t>c</a:t>
            </a:r>
            <a:r>
              <a:rPr lang="uk-UA" sz="2800" dirty="0" err="1" smtClean="0">
                <a:solidFill>
                  <a:schemeClr val="tx1"/>
                </a:solidFill>
                <a:latin typeface="Times New Roman" pitchFamily="18" charset="0"/>
                <a:cs typeface="Times New Roman" pitchFamily="18" charset="0"/>
              </a:rPr>
              <a:t>мт</a:t>
            </a:r>
            <a:r>
              <a:rPr lang="uk-UA" sz="2800" dirty="0" smtClean="0">
                <a:solidFill>
                  <a:schemeClr val="tx1"/>
                </a:solidFill>
                <a:latin typeface="Times New Roman" pitchFamily="18" charset="0"/>
                <a:cs typeface="Times New Roman" pitchFamily="18" charset="0"/>
              </a:rPr>
              <a:t>. </a:t>
            </a:r>
            <a:r>
              <a:rPr lang="uk-UA" sz="2800" dirty="0" err="1" smtClean="0">
                <a:solidFill>
                  <a:schemeClr val="tx1"/>
                </a:solidFill>
                <a:latin typeface="Times New Roman" pitchFamily="18" charset="0"/>
                <a:cs typeface="Times New Roman" pitchFamily="18" charset="0"/>
              </a:rPr>
              <a:t>Доманівка</a:t>
            </a:r>
            <a:r>
              <a:rPr lang="uk-UA" sz="2800"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a:xfrm>
            <a:off x="914400" y="1052736"/>
            <a:ext cx="3352800" cy="792088"/>
          </a:xfrm>
        </p:spPr>
        <p:txBody>
          <a:bodyPr/>
          <a:lstStyle/>
          <a:p>
            <a:r>
              <a:rPr lang="ru-RU" sz="2000" b="1" i="1" u="sng" dirty="0">
                <a:solidFill>
                  <a:schemeClr val="tx1"/>
                </a:solidFill>
              </a:rPr>
              <a:t>«ПРАВЕДНИКИ КРАЇН СВІТУ» НА МИКОЛАЇВЩИНІ</a:t>
            </a:r>
            <a:br>
              <a:rPr lang="ru-RU" sz="2000" b="1" i="1" u="sng" dirty="0">
                <a:solidFill>
                  <a:schemeClr val="tx1"/>
                </a:solidFill>
              </a:rPr>
            </a:br>
            <a:endParaRPr lang="uk-UA" sz="2000" b="1" i="1" u="sng"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8310" y="548681"/>
            <a:ext cx="4595061"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50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792088"/>
          </a:xfrm>
        </p:spPr>
        <p:txBody>
          <a:bodyPr>
            <a:normAutofit/>
          </a:bodyPr>
          <a:lstStyle/>
          <a:p>
            <a:r>
              <a:rPr lang="uk-UA" sz="2800" dirty="0">
                <a:solidFill>
                  <a:schemeClr val="tx1"/>
                </a:solidFill>
              </a:rPr>
              <a:t>ВИСНОВКИ</a:t>
            </a:r>
          </a:p>
        </p:txBody>
      </p:sp>
      <p:sp>
        <p:nvSpPr>
          <p:cNvPr id="3" name="Подзаголовок 2"/>
          <p:cNvSpPr>
            <a:spLocks noGrp="1"/>
          </p:cNvSpPr>
          <p:nvPr>
            <p:ph type="subTitle" idx="1"/>
          </p:nvPr>
        </p:nvSpPr>
        <p:spPr>
          <a:xfrm>
            <a:off x="539552" y="1268760"/>
            <a:ext cx="7776864" cy="2016224"/>
          </a:xfrm>
        </p:spPr>
        <p:txBody>
          <a:bodyPr>
            <a:noAutofit/>
          </a:bodyPr>
          <a:lstStyle/>
          <a:p>
            <a:r>
              <a:rPr lang="uk-UA" sz="1800" dirty="0">
                <a:solidFill>
                  <a:schemeClr val="tx1"/>
                </a:solidFill>
                <a:latin typeface="Times New Roman" pitchFamily="18" charset="0"/>
                <a:cs typeface="Times New Roman" pitchFamily="18" charset="0"/>
              </a:rPr>
              <a:t>Рятування тисяч жертв Голокосту було б неможливим без допомоги, яку з ризиком для власного життя та життя своїх рідних надавали євреям українці, росіяни та представники інших народів, які теж страждали від гітлерівської окупації. Разом з тим, знищення мільйонів людей нацистами було б неможливим без підтримки цих акцій загалом </a:t>
            </a:r>
            <a:r>
              <a:rPr lang="uk-UA" sz="1800" dirty="0" err="1">
                <a:solidFill>
                  <a:schemeClr val="tx1"/>
                </a:solidFill>
                <a:latin typeface="Times New Roman" pitchFamily="18" charset="0"/>
                <a:cs typeface="Times New Roman" pitchFamily="18" charset="0"/>
              </a:rPr>
              <a:t>нечисельними</a:t>
            </a:r>
            <a:r>
              <a:rPr lang="uk-UA" sz="1800" dirty="0">
                <a:solidFill>
                  <a:schemeClr val="tx1"/>
                </a:solidFill>
                <a:latin typeface="Times New Roman" pitchFamily="18" charset="0"/>
                <a:cs typeface="Times New Roman" pitchFamily="18" charset="0"/>
              </a:rPr>
              <a:t> поплічниками гітлерівців з боку місцевого населення та відносної байдужості </a:t>
            </a:r>
            <a:r>
              <a:rPr lang="uk-UA" sz="1800" dirty="0" smtClean="0">
                <a:solidFill>
                  <a:schemeClr val="tx1"/>
                </a:solidFill>
                <a:latin typeface="Times New Roman" pitchFamily="18" charset="0"/>
                <a:cs typeface="Times New Roman" pitchFamily="18" charset="0"/>
              </a:rPr>
              <a:t>більшості</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цього </a:t>
            </a:r>
            <a:r>
              <a:rPr lang="uk-UA" sz="1800" dirty="0">
                <a:solidFill>
                  <a:schemeClr val="tx1"/>
                </a:solidFill>
                <a:latin typeface="Times New Roman" pitchFamily="18" charset="0"/>
                <a:cs typeface="Times New Roman" pitchFamily="18" charset="0"/>
              </a:rPr>
              <a:t>населення.</a:t>
            </a:r>
            <a:endParaRPr lang="en-US" sz="1800" dirty="0" smtClean="0">
              <a:solidFill>
                <a:schemeClr val="tx1"/>
              </a:solidFill>
              <a:latin typeface="Times New Roman" pitchFamily="18" charset="0"/>
              <a:cs typeface="Times New Roman" pitchFamily="18" charset="0"/>
            </a:endParaRPr>
          </a:p>
          <a:p>
            <a:r>
              <a:rPr lang="uk-UA" sz="1800" dirty="0" smtClean="0">
                <a:solidFill>
                  <a:schemeClr val="tx1"/>
                </a:solidFill>
                <a:latin typeface="Times New Roman" pitchFamily="18" charset="0"/>
                <a:cs typeface="Times New Roman" pitchFamily="18" charset="0"/>
              </a:rPr>
              <a:t>Діяння </a:t>
            </a:r>
            <a:r>
              <a:rPr lang="uk-UA" sz="1800" dirty="0">
                <a:solidFill>
                  <a:schemeClr val="tx1"/>
                </a:solidFill>
                <a:latin typeface="Times New Roman" pitchFamily="18" charset="0"/>
                <a:cs typeface="Times New Roman" pitchFamily="18" charset="0"/>
              </a:rPr>
              <a:t>«Праведників народів світу» дозволили </a:t>
            </a:r>
            <a:r>
              <a:rPr lang="uk-UA" sz="1800" dirty="0" smtClean="0">
                <a:solidFill>
                  <a:schemeClr val="tx1"/>
                </a:solidFill>
                <a:latin typeface="Times New Roman" pitchFamily="18" charset="0"/>
                <a:cs typeface="Times New Roman" pitchFamily="18" charset="0"/>
              </a:rPr>
              <a:t>єврейському</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народу </a:t>
            </a:r>
            <a:r>
              <a:rPr lang="uk-UA" sz="1800" dirty="0">
                <a:solidFill>
                  <a:schemeClr val="tx1"/>
                </a:solidFill>
                <a:latin typeface="Times New Roman" pitchFamily="18" charset="0"/>
                <a:cs typeface="Times New Roman" pitchFamily="18" charset="0"/>
              </a:rPr>
              <a:t>і всьому людству зберегти віру в добро і гуманізм, незважаючи на страшні злочини Третього рейху. Їх подвиг </a:t>
            </a:r>
            <a:r>
              <a:rPr lang="uk-UA" sz="1800" dirty="0" err="1">
                <a:solidFill>
                  <a:schemeClr val="tx1"/>
                </a:solidFill>
                <a:latin typeface="Times New Roman" pitchFamily="18" charset="0"/>
                <a:cs typeface="Times New Roman" pitchFamily="18" charset="0"/>
              </a:rPr>
              <a:t>допомогає</a:t>
            </a:r>
            <a:r>
              <a:rPr lang="uk-UA" sz="1800" dirty="0">
                <a:solidFill>
                  <a:schemeClr val="tx1"/>
                </a:solidFill>
                <a:latin typeface="Times New Roman" pitchFamily="18" charset="0"/>
                <a:cs typeface="Times New Roman" pitchFamily="18" charset="0"/>
              </a:rPr>
              <a:t> нам всім засвоїти головний урок, яким ми повинні керуватися в любій ситуації: людське життя – саме по собі велика цінність. Звідси і </a:t>
            </a:r>
            <a:r>
              <a:rPr lang="uk-UA" sz="1800" dirty="0" err="1">
                <a:solidFill>
                  <a:schemeClr val="tx1"/>
                </a:solidFill>
                <a:latin typeface="Times New Roman" pitchFamily="18" charset="0"/>
                <a:cs typeface="Times New Roman" pitchFamily="18" charset="0"/>
              </a:rPr>
              <a:t>дивіз</a:t>
            </a:r>
            <a:r>
              <a:rPr lang="uk-UA" sz="1800" dirty="0">
                <a:solidFill>
                  <a:schemeClr val="tx1"/>
                </a:solidFill>
                <a:latin typeface="Times New Roman" pitchFamily="18" charset="0"/>
                <a:cs typeface="Times New Roman" pitchFamily="18" charset="0"/>
              </a:rPr>
              <a:t> (взятий із Талмуда), який вигравіруваний на медалі «Праведника народів світу»: «Всякий, хто врятував життя хоча б одній людині,</a:t>
            </a:r>
            <a:r>
              <a:rPr lang="uk-UA" sz="1800" dirty="0" err="1">
                <a:solidFill>
                  <a:schemeClr val="tx1"/>
                </a:solidFill>
                <a:latin typeface="Times New Roman" pitchFamily="18" charset="0"/>
                <a:cs typeface="Times New Roman" pitchFamily="18" charset="0"/>
              </a:rPr>
              <a:t>-все</a:t>
            </a:r>
            <a:r>
              <a:rPr lang="uk-UA" sz="1800" dirty="0">
                <a:solidFill>
                  <a:schemeClr val="tx1"/>
                </a:solidFill>
                <a:latin typeface="Times New Roman" pitchFamily="18" charset="0"/>
                <a:cs typeface="Times New Roman" pitchFamily="18" charset="0"/>
              </a:rPr>
              <a:t> одно, що врятував цілий світ</a:t>
            </a:r>
            <a:r>
              <a:rPr lang="uk-UA" sz="1800" dirty="0" smtClean="0">
                <a:solidFill>
                  <a:schemeClr val="tx1"/>
                </a:solidFill>
                <a:latin typeface="Times New Roman" pitchFamily="18" charset="0"/>
                <a:cs typeface="Times New Roman" pitchFamily="18" charset="0"/>
              </a:rPr>
              <a:t>».</a:t>
            </a:r>
            <a:endParaRPr lang="en-US" sz="1800" dirty="0" smtClean="0">
              <a:solidFill>
                <a:schemeClr val="tx1"/>
              </a:solidFill>
              <a:latin typeface="Times New Roman" pitchFamily="18" charset="0"/>
              <a:cs typeface="Times New Roman" pitchFamily="18" charset="0"/>
            </a:endParaRPr>
          </a:p>
          <a:p>
            <a:endParaRPr lang="en-US" sz="1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15561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252728"/>
          </a:xfrm>
        </p:spPr>
        <p:txBody>
          <a:bodyPr/>
          <a:lstStyle/>
          <a:p>
            <a:endParaRPr lang="uk-UA" dirty="0"/>
          </a:p>
        </p:txBody>
      </p:sp>
      <p:sp>
        <p:nvSpPr>
          <p:cNvPr id="3" name="Текст 2"/>
          <p:cNvSpPr>
            <a:spLocks noGrp="1"/>
          </p:cNvSpPr>
          <p:nvPr>
            <p:ph type="body" idx="1"/>
          </p:nvPr>
        </p:nvSpPr>
        <p:spPr>
          <a:xfrm>
            <a:off x="676656" y="1556792"/>
            <a:ext cx="3822192" cy="648072"/>
          </a:xfrm>
        </p:spPr>
        <p:txBody>
          <a:bodyPr>
            <a:normAutofit/>
          </a:bodyPr>
          <a:lstStyle/>
          <a:p>
            <a:r>
              <a:rPr lang="ru-RU" sz="1600" b="1" i="1" u="sng" dirty="0" err="1">
                <a:solidFill>
                  <a:schemeClr val="tx1"/>
                </a:solidFill>
                <a:latin typeface="Times New Roman" pitchFamily="18" charset="0"/>
                <a:cs typeface="Times New Roman" pitchFamily="18" charset="0"/>
              </a:rPr>
              <a:t>Білий</a:t>
            </a:r>
            <a:r>
              <a:rPr lang="ru-RU" sz="1600" b="1" i="1" u="sng" dirty="0">
                <a:solidFill>
                  <a:schemeClr val="tx1"/>
                </a:solidFill>
                <a:latin typeface="Times New Roman" pitchFamily="18" charset="0"/>
                <a:cs typeface="Times New Roman" pitchFamily="18" charset="0"/>
              </a:rPr>
              <a:t> Артем </a:t>
            </a:r>
            <a:r>
              <a:rPr lang="ru-RU" sz="1600" b="1" i="1" u="sng" dirty="0" err="1">
                <a:solidFill>
                  <a:schemeClr val="tx1"/>
                </a:solidFill>
                <a:latin typeface="Times New Roman" pitchFamily="18" charset="0"/>
                <a:cs typeface="Times New Roman" pitchFamily="18" charset="0"/>
              </a:rPr>
              <a:t>Сергійович</a:t>
            </a:r>
            <a:r>
              <a:rPr lang="ru-RU" sz="1600" b="1" i="1" u="sng" dirty="0">
                <a:solidFill>
                  <a:schemeClr val="tx1"/>
                </a:solidFill>
                <a:latin typeface="Times New Roman" pitchFamily="18" charset="0"/>
                <a:cs typeface="Times New Roman" pitchFamily="18" charset="0"/>
              </a:rPr>
              <a:t>  </a:t>
            </a:r>
            <a:r>
              <a:rPr lang="ru-RU" sz="1600" b="1" i="1" u="sng" dirty="0" err="1">
                <a:solidFill>
                  <a:schemeClr val="tx1"/>
                </a:solidFill>
                <a:latin typeface="Times New Roman" pitchFamily="18" charset="0"/>
                <a:cs typeface="Times New Roman" pitchFamily="18" charset="0"/>
              </a:rPr>
              <a:t>учень</a:t>
            </a:r>
            <a:r>
              <a:rPr lang="ru-RU" sz="1600" b="1" i="1" u="sng" dirty="0">
                <a:solidFill>
                  <a:schemeClr val="tx1"/>
                </a:solidFill>
                <a:latin typeface="Times New Roman" pitchFamily="18" charset="0"/>
                <a:cs typeface="Times New Roman" pitchFamily="18" charset="0"/>
              </a:rPr>
              <a:t> 7 </a:t>
            </a:r>
            <a:r>
              <a:rPr lang="ru-RU" sz="1600" b="1" i="1" u="sng" dirty="0" err="1">
                <a:solidFill>
                  <a:schemeClr val="tx1"/>
                </a:solidFill>
                <a:latin typeface="Times New Roman" pitchFamily="18" charset="0"/>
                <a:cs typeface="Times New Roman" pitchFamily="18" charset="0"/>
              </a:rPr>
              <a:t>класу</a:t>
            </a:r>
            <a:endParaRPr lang="uk-UA" sz="1600" b="1" i="1" u="sng" dirty="0">
              <a:solidFill>
                <a:schemeClr val="tx1"/>
              </a:solidFill>
              <a:latin typeface="Times New Roman" pitchFamily="18" charset="0"/>
              <a:cs typeface="Times New Roman" pitchFamily="18" charset="0"/>
            </a:endParaRPr>
          </a:p>
        </p:txBody>
      </p:sp>
      <p:sp>
        <p:nvSpPr>
          <p:cNvPr id="5" name="Текст 4"/>
          <p:cNvSpPr>
            <a:spLocks noGrp="1"/>
          </p:cNvSpPr>
          <p:nvPr>
            <p:ph type="body" sz="quarter" idx="3"/>
          </p:nvPr>
        </p:nvSpPr>
        <p:spPr>
          <a:xfrm>
            <a:off x="4648200" y="1700809"/>
            <a:ext cx="3822192" cy="504056"/>
          </a:xfrm>
        </p:spPr>
        <p:txBody>
          <a:bodyPr>
            <a:normAutofit fontScale="62500" lnSpcReduction="20000"/>
          </a:bodyPr>
          <a:lstStyle/>
          <a:p>
            <a:pPr lvl="0">
              <a:buClr>
                <a:srgbClr val="31B6FD"/>
              </a:buClr>
            </a:pPr>
            <a:r>
              <a:rPr lang="uk-UA" sz="2600" b="1" i="1" u="sng" dirty="0">
                <a:solidFill>
                  <a:prstClr val="black"/>
                </a:solidFill>
                <a:latin typeface="Times New Roman" pitchFamily="18" charset="0"/>
                <a:cs typeface="Times New Roman" pitchFamily="18" charset="0"/>
              </a:rPr>
              <a:t>Мороз Євген Олександрович, вчитель історії і правознавства</a:t>
            </a:r>
          </a:p>
          <a:p>
            <a:endParaRPr lang="uk-UA" dirty="0"/>
          </a:p>
        </p:txBody>
      </p:sp>
      <p:pic>
        <p:nvPicPr>
          <p:cNvPr id="1026" name="Picture 2" descr="H:\РАСПЕЧАТКА ИСТОРИЯ\P9129398.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349500"/>
            <a:ext cx="2808312" cy="4169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ФОТО С КОНКУРСА\IMG_108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204864"/>
            <a:ext cx="3819525"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6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1"/>
            <a:ext cx="7776864" cy="5816977"/>
          </a:xfrm>
          <a:prstGeom prst="rect">
            <a:avLst/>
          </a:prstGeom>
        </p:spPr>
        <p:txBody>
          <a:bodyPr wrap="square">
            <a:spAutoFit/>
          </a:bodyPr>
          <a:lstStyle/>
          <a:p>
            <a:pPr algn="ctr"/>
            <a:r>
              <a:rPr lang="uk-UA" sz="3600" u="sng" dirty="0"/>
              <a:t>Завдання:</a:t>
            </a:r>
          </a:p>
          <a:p>
            <a:r>
              <a:rPr lang="uk-UA" sz="2400" b="1" i="1" u="sng" dirty="0"/>
              <a:t>1</a:t>
            </a:r>
            <a:r>
              <a:rPr lang="uk-UA" sz="2800" b="1" i="1" u="sng" dirty="0"/>
              <a:t>. Виокремити історіографічний матеріал з даної проблематики.</a:t>
            </a:r>
          </a:p>
          <a:p>
            <a:r>
              <a:rPr lang="uk-UA" sz="2800" b="1" i="1" u="sng" dirty="0"/>
              <a:t>2. Дослідити вплив Великої Вітчизняної війни на Миколаївщину, Жовтневе.</a:t>
            </a:r>
          </a:p>
          <a:p>
            <a:r>
              <a:rPr lang="uk-UA" sz="2800" b="1" i="1" u="sng" dirty="0"/>
              <a:t>3. Підсумувати наслідки антисемітської політики нацистів на Миколаївщині.</a:t>
            </a:r>
          </a:p>
          <a:p>
            <a:r>
              <a:rPr lang="uk-UA" sz="2800" b="1" i="1" u="sng" dirty="0"/>
              <a:t>4. Розглянути «Праведників країн світу» і їх героїчні діяння на Миколаївщині в роки окупаційного режиму. </a:t>
            </a:r>
          </a:p>
          <a:p>
            <a:r>
              <a:rPr lang="uk-UA" sz="2800" b="1" i="1" u="sng" dirty="0"/>
              <a:t>5. Представити подвиг мешканки Корабельного району </a:t>
            </a:r>
            <a:r>
              <a:rPr lang="uk-UA" sz="2800" b="1" i="1" u="sng" dirty="0" err="1"/>
              <a:t>Безверхньої</a:t>
            </a:r>
            <a:r>
              <a:rPr lang="uk-UA" sz="2800" b="1" i="1" u="sng" dirty="0"/>
              <a:t> Надії Семенівни і її родини в роки окупації.</a:t>
            </a:r>
          </a:p>
        </p:txBody>
      </p:sp>
    </p:spTree>
    <p:extLst>
      <p:ext uri="{BB962C8B-B14F-4D97-AF65-F5344CB8AC3E}">
        <p14:creationId xmlns:p14="http://schemas.microsoft.com/office/powerpoint/2010/main" val="66188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980728"/>
            <a:ext cx="7704856" cy="3970318"/>
          </a:xfrm>
          <a:prstGeom prst="rect">
            <a:avLst/>
          </a:prstGeom>
        </p:spPr>
        <p:txBody>
          <a:bodyPr wrap="square">
            <a:spAutoFit/>
          </a:bodyPr>
          <a:lstStyle/>
          <a:p>
            <a:r>
              <a:rPr lang="uk-UA" sz="2800" b="1" i="1" u="sng" dirty="0"/>
              <a:t>Мета: Висвітлення та систематизація матеріалу про події Великої Вітчизняної війни на території  Миколаївської області, розкриття подій, які відбувалися в період окупації на цій території, висвітлення окупаційного режиму і його антисемітської політики на цих територіях, показ героїчного подвигу «Праведників країн світу», які мешкали на території Миколаївщини.</a:t>
            </a:r>
          </a:p>
        </p:txBody>
      </p:sp>
    </p:spTree>
    <p:extLst>
      <p:ext uri="{BB962C8B-B14F-4D97-AF65-F5344CB8AC3E}">
        <p14:creationId xmlns:p14="http://schemas.microsoft.com/office/powerpoint/2010/main" val="217040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914400" y="1916832"/>
            <a:ext cx="3352800" cy="3569569"/>
          </a:xfrm>
        </p:spPr>
        <p:txBody>
          <a:bodyPr>
            <a:normAutofit lnSpcReduction="10000"/>
          </a:bodyPr>
          <a:lstStyle/>
          <a:p>
            <a:r>
              <a:rPr lang="uk-UA" b="1" dirty="0" err="1">
                <a:solidFill>
                  <a:schemeClr val="tx1"/>
                </a:solidFill>
              </a:rPr>
              <a:t>Зганялися</a:t>
            </a:r>
            <a:r>
              <a:rPr lang="uk-UA" b="1" dirty="0">
                <a:solidFill>
                  <a:schemeClr val="tx1"/>
                </a:solidFill>
              </a:rPr>
              <a:t> євреї за наказом румунської окупаційної влади з Одеси, вінницьких таборів і Молдавії.  На 1 лютого 1942 року </a:t>
            </a:r>
            <a:r>
              <a:rPr lang="uk-UA" b="1" dirty="0" err="1">
                <a:solidFill>
                  <a:schemeClr val="tx1"/>
                </a:solidFill>
              </a:rPr>
              <a:t>румуно-німецькі</a:t>
            </a:r>
            <a:r>
              <a:rPr lang="uk-UA" b="1" dirty="0">
                <a:solidFill>
                  <a:schemeClr val="tx1"/>
                </a:solidFill>
              </a:rPr>
              <a:t> кати знищили в концтаборі с. </a:t>
            </a:r>
            <a:r>
              <a:rPr lang="uk-UA" b="1" dirty="0" err="1">
                <a:solidFill>
                  <a:schemeClr val="tx1"/>
                </a:solidFill>
              </a:rPr>
              <a:t>Богданівка</a:t>
            </a:r>
            <a:r>
              <a:rPr lang="uk-UA" b="1" dirty="0">
                <a:solidFill>
                  <a:schemeClr val="tx1"/>
                </a:solidFill>
              </a:rPr>
              <a:t> 54000 </a:t>
            </a:r>
            <a:r>
              <a:rPr lang="uk-UA" b="1" dirty="0" smtClean="0">
                <a:solidFill>
                  <a:schemeClr val="tx1"/>
                </a:solidFill>
              </a:rPr>
              <a:t>євреїв.</a:t>
            </a:r>
            <a:endParaRPr lang="uk-UA" b="1" dirty="0">
              <a:solidFill>
                <a:schemeClr val="tx1"/>
              </a:solidFill>
            </a:endParaRPr>
          </a:p>
          <a:p>
            <a:endParaRPr lang="uk-UA" b="1" dirty="0">
              <a:solidFill>
                <a:schemeClr val="tx1"/>
              </a:solidFill>
            </a:endParaRPr>
          </a:p>
          <a:p>
            <a:r>
              <a:rPr lang="uk-UA" b="1" dirty="0">
                <a:solidFill>
                  <a:schemeClr val="tx1"/>
                </a:solidFill>
              </a:rPr>
              <a:t>На Миколаївщині протягом серпня - жовтня 1941 р. окупанти винищили майже все єврейське населення. </a:t>
            </a:r>
          </a:p>
          <a:p>
            <a:endParaRPr lang="uk-UA" dirty="0"/>
          </a:p>
        </p:txBody>
      </p:sp>
      <p:sp>
        <p:nvSpPr>
          <p:cNvPr id="3" name="Заголовок 2"/>
          <p:cNvSpPr>
            <a:spLocks noGrp="1"/>
          </p:cNvSpPr>
          <p:nvPr>
            <p:ph type="title"/>
          </p:nvPr>
        </p:nvSpPr>
        <p:spPr>
          <a:xfrm>
            <a:off x="914400" y="692696"/>
            <a:ext cx="3352800" cy="864096"/>
          </a:xfrm>
        </p:spPr>
        <p:txBody>
          <a:bodyPr/>
          <a:lstStyle/>
          <a:p>
            <a:r>
              <a:rPr lang="uk-UA" b="1" i="1" u="sng" dirty="0">
                <a:solidFill>
                  <a:schemeClr val="tx1"/>
                </a:solidFill>
              </a:rPr>
              <a:t>У наших краях </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9207" y="620688"/>
            <a:ext cx="388958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14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7056784" cy="552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95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548680"/>
            <a:ext cx="7128792" cy="4524315"/>
          </a:xfrm>
          <a:prstGeom prst="rect">
            <a:avLst/>
          </a:prstGeom>
        </p:spPr>
        <p:txBody>
          <a:bodyPr wrap="square">
            <a:spAutoFit/>
          </a:bodyPr>
          <a:lstStyle/>
          <a:p>
            <a:r>
              <a:rPr lang="uk-UA" sz="2400" b="1" i="1" u="sng" dirty="0"/>
              <a:t>Звання «Праведник Світу» присвоюється людям, які в роки Другої світової війни рятували євреїв від нацистів. Імена кандидатів ретельно розглядаються і перевіряються, це звання можуть отримати лише не євреї, які </a:t>
            </a:r>
            <a:r>
              <a:rPr lang="uk-UA" sz="2400" b="1" i="1" u="sng" dirty="0" err="1"/>
              <a:t>допомогали</a:t>
            </a:r>
            <a:r>
              <a:rPr lang="uk-UA" sz="2400" b="1" i="1" u="sng" dirty="0"/>
              <a:t> в роки війни і ризикуючи своїм життям, рятували громадян єврейської національності. Праведнику Світу -  вручають  медаль з підписом «В </a:t>
            </a:r>
            <a:r>
              <a:rPr lang="uk-UA" sz="2400" b="1" i="1" u="sng" dirty="0" err="1"/>
              <a:t>благодарність</a:t>
            </a:r>
            <a:r>
              <a:rPr lang="uk-UA" sz="2400" b="1" i="1" u="sng" dirty="0"/>
              <a:t> від єврейського народу. Хто рятує одне життя -  рятує весь світ». Більшість тих, хто безпосередньо рятував людей, вже немає в живих, а нагороди отримують їх </a:t>
            </a:r>
            <a:r>
              <a:rPr lang="uk-UA" sz="2400" b="1" i="1" u="sng" dirty="0" err="1"/>
              <a:t>родичи</a:t>
            </a:r>
            <a:r>
              <a:rPr lang="uk-UA" sz="2400" b="1" i="1" u="sng" dirty="0"/>
              <a:t>. </a:t>
            </a:r>
          </a:p>
        </p:txBody>
      </p:sp>
    </p:spTree>
    <p:extLst>
      <p:ext uri="{BB962C8B-B14F-4D97-AF65-F5344CB8AC3E}">
        <p14:creationId xmlns:p14="http://schemas.microsoft.com/office/powerpoint/2010/main" val="210036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440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 Морозу\22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99592" y="1280927"/>
            <a:ext cx="7704855" cy="55770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1800" b="1" i="1" u="sng" dirty="0" err="1">
                <a:solidFill>
                  <a:schemeClr val="tx1"/>
                </a:solidFill>
                <a:latin typeface="Times New Roman" pitchFamily="18" charset="0"/>
                <a:cs typeface="Times New Roman" pitchFamily="18" charset="0"/>
              </a:rPr>
              <a:t>Муленко</a:t>
            </a:r>
            <a:r>
              <a:rPr lang="ru-RU" sz="1800" b="1" i="1" u="sng" dirty="0">
                <a:solidFill>
                  <a:schemeClr val="tx1"/>
                </a:solidFill>
                <a:latin typeface="Times New Roman" pitchFamily="18" charset="0"/>
                <a:cs typeface="Times New Roman" pitchFamily="18" charset="0"/>
              </a:rPr>
              <a:t> Семен Яковлевич</a:t>
            </a:r>
            <a:br>
              <a:rPr lang="ru-RU" sz="1800" b="1" i="1" u="sng" dirty="0">
                <a:solidFill>
                  <a:schemeClr val="tx1"/>
                </a:solidFill>
                <a:latin typeface="Times New Roman" pitchFamily="18" charset="0"/>
                <a:cs typeface="Times New Roman" pitchFamily="18" charset="0"/>
              </a:rPr>
            </a:br>
            <a:r>
              <a:rPr lang="ru-RU" sz="1800" b="1" i="1" u="sng" dirty="0">
                <a:solidFill>
                  <a:schemeClr val="tx1"/>
                </a:solidFill>
                <a:latin typeface="Times New Roman" pitchFamily="18" charset="0"/>
                <a:cs typeface="Times New Roman" pitchFamily="18" charset="0"/>
              </a:rPr>
              <a:t>(</a:t>
            </a:r>
            <a:r>
              <a:rPr lang="ru-RU" sz="1800" b="1" i="1" u="sng" dirty="0" err="1">
                <a:solidFill>
                  <a:schemeClr val="tx1"/>
                </a:solidFill>
                <a:latin typeface="Times New Roman" pitchFamily="18" charset="0"/>
                <a:cs typeface="Times New Roman" pitchFamily="18" charset="0"/>
              </a:rPr>
              <a:t>батько</a:t>
            </a:r>
            <a:r>
              <a:rPr lang="ru-RU" sz="1800" b="1" i="1" u="sng" dirty="0">
                <a:solidFill>
                  <a:schemeClr val="tx1"/>
                </a:solidFill>
                <a:latin typeface="Times New Roman" pitchFamily="18" charset="0"/>
                <a:cs typeface="Times New Roman" pitchFamily="18" charset="0"/>
              </a:rPr>
              <a:t> </a:t>
            </a:r>
            <a:r>
              <a:rPr lang="ru-RU" sz="1800" b="1" i="1" u="sng" dirty="0" err="1">
                <a:solidFill>
                  <a:schemeClr val="tx1"/>
                </a:solidFill>
                <a:latin typeface="Times New Roman" pitchFamily="18" charset="0"/>
                <a:cs typeface="Times New Roman" pitchFamily="18" charset="0"/>
              </a:rPr>
              <a:t>Безверхньої</a:t>
            </a:r>
            <a:r>
              <a:rPr lang="ru-RU" sz="1800" b="1" i="1" u="sng" dirty="0">
                <a:solidFill>
                  <a:schemeClr val="tx1"/>
                </a:solidFill>
                <a:latin typeface="Times New Roman" pitchFamily="18" charset="0"/>
                <a:cs typeface="Times New Roman" pitchFamily="18" charset="0"/>
              </a:rPr>
              <a:t> </a:t>
            </a:r>
            <a:r>
              <a:rPr lang="ru-RU" sz="1800" b="1" i="1" u="sng" dirty="0" err="1">
                <a:solidFill>
                  <a:schemeClr val="tx1"/>
                </a:solidFill>
                <a:latin typeface="Times New Roman" pitchFamily="18" charset="0"/>
                <a:cs typeface="Times New Roman" pitchFamily="18" charset="0"/>
              </a:rPr>
              <a:t>Надії</a:t>
            </a:r>
            <a:r>
              <a:rPr lang="ru-RU" sz="1800" b="1" i="1" u="sng" dirty="0">
                <a:solidFill>
                  <a:schemeClr val="tx1"/>
                </a:solidFill>
                <a:latin typeface="Times New Roman" pitchFamily="18" charset="0"/>
                <a:cs typeface="Times New Roman" pitchFamily="18" charset="0"/>
              </a:rPr>
              <a:t> </a:t>
            </a:r>
            <a:r>
              <a:rPr lang="ru-RU" sz="1800" b="1" i="1" u="sng" dirty="0" err="1">
                <a:solidFill>
                  <a:schemeClr val="tx1"/>
                </a:solidFill>
                <a:latin typeface="Times New Roman" pitchFamily="18" charset="0"/>
                <a:cs typeface="Times New Roman" pitchFamily="18" charset="0"/>
              </a:rPr>
              <a:t>Семенівни</a:t>
            </a:r>
            <a:r>
              <a:rPr lang="ru-RU" sz="1800" b="1" i="1" u="sng" dirty="0">
                <a:solidFill>
                  <a:schemeClr val="tx1"/>
                </a:solidFill>
                <a:latin typeface="Times New Roman" pitchFamily="18" charset="0"/>
                <a:cs typeface="Times New Roman" pitchFamily="18" charset="0"/>
              </a:rPr>
              <a:t>)</a:t>
            </a:r>
            <a:br>
              <a:rPr lang="ru-RU" sz="1800" b="1" i="1" u="sng" dirty="0">
                <a:solidFill>
                  <a:schemeClr val="tx1"/>
                </a:solidFill>
                <a:latin typeface="Times New Roman" pitchFamily="18" charset="0"/>
                <a:cs typeface="Times New Roman" pitchFamily="18" charset="0"/>
              </a:rPr>
            </a:br>
            <a:endParaRPr lang="uk-UA" sz="1800" b="1" i="1" u="sng"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04365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98</TotalTime>
  <Words>512</Words>
  <Application>Microsoft Office PowerPoint</Application>
  <PresentationFormat>Экран (4:3)</PresentationFormat>
  <Paragraphs>30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Волна</vt:lpstr>
      <vt:lpstr>«ПРАВЕДНИКИ КРАЇН СВІТУ» НА МИКОЛАЇВЩИНІ </vt:lpstr>
      <vt:lpstr>Презентация PowerPoint</vt:lpstr>
      <vt:lpstr>Презентация PowerPoint</vt:lpstr>
      <vt:lpstr>Презентация PowerPoint</vt:lpstr>
      <vt:lpstr>У наших краях </vt:lpstr>
      <vt:lpstr>Презентация PowerPoint</vt:lpstr>
      <vt:lpstr>Презентация PowerPoint</vt:lpstr>
      <vt:lpstr>Презентация PowerPoint</vt:lpstr>
      <vt:lpstr>Муленко Семен Яковлевич (батько Безверхньої Надії Семенівни) </vt:lpstr>
      <vt:lpstr>«Праведники народов мира» на Николаевщине 1. Абакумов Иван Васильевич (Вознесенск) 2. Анущенко Нина Ивановна (Доманевка) 3. Бакларь Иван Дмитриевич (Николаев) 4. Безверхняя Надежда Семеновна (Николаев) 5. Белинская Аделаида Андреевна (Николаев) 6. Вороненко Иван и Прасковья 7. Головатюк Валентина Михайловна (Николаев) 8. Губарева Клавдия Федоровна (Первомайск) 9. Домущей Иван Григорьевич (Вознесенск) 10. Домущей Евдокия Романовна (Вознесенск) 11. Домущей Алексей Иванович (Вознесенск) 12. Ефимцева Лидия Афанасьевна (Николаев) 13. Зелинская Валентина Феликсовна (Николаев) 14. Золотаревский Виктор Владимирович (Николаев) 15. Казко Мария Констатиновна (Вознесенск) 16. Королькевич Клавдия Михайловна (Очаков) 17. Лукиянчук Ольга Иосифовна (Кривое Озеро) 18. Руденко Мария Васильевна (Доманевка) 19. Слижановская Евгения Андреевна (Николаев) 20.Ступак Александра Григорьевна (Николаев) 21. Туник Вера Ипполитовна (Николаев) 22. Хоменко Анастасия Павловна (Веселиново) 23. Цыбулько Григорий Кондратьевич (Кривое Озеро) 24. Цыбулько Кондрат (Кривое Озеро) 25. Цыбулько Софья (Кривое Озеро) 26. Чабанок Николай Иванович (Вознесенск) 27. Швацкая Домна Федоровна (Николаев) 28. Шевчук Христина Васильевна (Кривое Озеро) 29. Шляховский Евгений Мифодиевич (Николаев) 30. Щенбина Михаил Михайлович (Николаев) </vt:lpstr>
      <vt:lpstr>«ПРАВЕДНИКИ КРАЇН СВІТУ» НА МИКОЛАЇВЩИНІ,  Безверхня Надія Семенівна</vt:lpstr>
      <vt:lpstr>Презентация PowerPoint</vt:lpstr>
      <vt:lpstr>«ПРАВЕДНИКИ КРАЇН СВІТУ» НА МИКОЛАЇВЩИНІ </vt:lpstr>
      <vt:lpstr>«ПРАВЕДНИКИ КРАЇН СВІТУ» НА МИКОЛАЇВЩИНІ </vt:lpstr>
      <vt:lpstr>ВИСНОВКИ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«ПРАВЕДНИКИ КРАЇН СВІТУ» НА МИКОЛАЇВЩИНІ </dc:title>
  <dc:creator>USER</dc:creator>
  <cp:lastModifiedBy>USER</cp:lastModifiedBy>
  <cp:revision>13</cp:revision>
  <dcterms:created xsi:type="dcterms:W3CDTF">2015-04-08T14:59:28Z</dcterms:created>
  <dcterms:modified xsi:type="dcterms:W3CDTF">2015-04-08T18:51:12Z</dcterms:modified>
</cp:coreProperties>
</file>