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90" r:id="rId1"/>
  </p:sldMasterIdLst>
  <p:sldIdLst>
    <p:sldId id="292" r:id="rId2"/>
    <p:sldId id="290" r:id="rId3"/>
    <p:sldId id="291" r:id="rId4"/>
    <p:sldId id="298" r:id="rId5"/>
    <p:sldId id="256" r:id="rId6"/>
    <p:sldId id="293" r:id="rId7"/>
    <p:sldId id="294" r:id="rId8"/>
    <p:sldId id="296" r:id="rId9"/>
    <p:sldId id="295" r:id="rId10"/>
    <p:sldId id="297" r:id="rId11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3A769"/>
    <a:srgbClr val="EDAE8B"/>
    <a:srgbClr val="F6BF92"/>
    <a:srgbClr val="EB8F22"/>
    <a:srgbClr val="F7DBCC"/>
    <a:srgbClr val="FBEEE8"/>
    <a:srgbClr val="EF7D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7" autoAdjust="0"/>
    <p:restoredTop sz="94635" autoAdjust="0"/>
  </p:normalViewPr>
  <p:slideViewPr>
    <p:cSldViewPr snapToGrid="0">
      <p:cViewPr varScale="1">
        <p:scale>
          <a:sx n="81" d="100"/>
          <a:sy n="81" d="100"/>
        </p:scale>
        <p:origin x="-276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9732963" y="5883275"/>
            <a:ext cx="1143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AF6BA1-35D5-476B-AE68-BF92EA5ADBCA}" type="datetimeFigureOut">
              <a:rPr lang="ru-RU"/>
              <a:pPr>
                <a:defRPr/>
              </a:pPr>
              <a:t>08.04.2015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2571750" y="5883275"/>
            <a:ext cx="70850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0952163" y="5883275"/>
            <a:ext cx="5508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95250C-283E-483D-A41C-4154C0F18A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1752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84313" y="2667000"/>
            <a:ext cx="10018712" cy="3124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9732963" y="5883275"/>
            <a:ext cx="1143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6959E7-D45B-4ACB-87E6-D833C1958282}" type="datetimeFigureOut">
              <a:rPr lang="ru-RU"/>
              <a:pPr>
                <a:defRPr/>
              </a:pPr>
              <a:t>08.04.2015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571750" y="5883275"/>
            <a:ext cx="70850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952163" y="5883275"/>
            <a:ext cx="5508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C4598-2E8F-4FB6-9F0A-971BF2B33F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1752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9732963" y="5883275"/>
            <a:ext cx="1143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CF781-1D51-43E3-8462-2B2E57B48722}" type="datetimeFigureOut">
              <a:rPr lang="ru-RU"/>
              <a:pPr>
                <a:defRPr/>
              </a:pPr>
              <a:t>08.04.2015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571750" y="5883275"/>
            <a:ext cx="70850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952163" y="5883275"/>
            <a:ext cx="5508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D745A-BBBE-4A5F-8B8F-3B25CDCD2B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484313" y="685800"/>
            <a:ext cx="10018712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84313" y="2667000"/>
            <a:ext cx="10018712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9732963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B493A35A-212D-4691-96CB-3698A3DD8FC0}" type="datetimeFigureOut">
              <a:rPr lang="ru-RU"/>
              <a:pPr>
                <a:defRPr/>
              </a:pPr>
              <a:t>08.04.2015</a:t>
            </a:fld>
            <a:endParaRPr lang="ru-RU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1750" y="5883275"/>
            <a:ext cx="70850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2163" y="5883275"/>
            <a:ext cx="5508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355BFF2D-1F46-44B8-B45F-7C328A9DAE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1" r:id="rId1"/>
    <p:sldLayoutId id="2147484392" r:id="rId2"/>
    <p:sldLayoutId id="2147484393" r:id="rId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000" kern="1200">
          <a:ln w="3175" cmpd="sng">
            <a:noFill/>
          </a:ln>
          <a:solidFill>
            <a:schemeClr val="tx1"/>
          </a:solidFill>
          <a:latin typeface="Arial" charset="0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ts val="600"/>
        </a:spcAft>
        <a:buClr>
          <a:srgbClr val="B96C11"/>
        </a:buClr>
        <a:buSzPct val="145000"/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rgbClr val="B96C11"/>
        </a:buClr>
        <a:buSzPct val="145000"/>
        <a:buFont typeface="Arial" charset="0"/>
        <a:buChar char="•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ts val="600"/>
        </a:spcAft>
        <a:buClr>
          <a:srgbClr val="B96C11"/>
        </a:buClr>
        <a:buSzPct val="145000"/>
        <a:buFont typeface="Arial" charset="0"/>
        <a:buChar char="•"/>
        <a:defRPr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543050" indent="-171450" algn="l" defTabSz="457200" rtl="0" eaLnBrk="0" fontAlgn="base" hangingPunct="0">
        <a:spcBef>
          <a:spcPct val="20000"/>
        </a:spcBef>
        <a:spcAft>
          <a:spcPts val="600"/>
        </a:spcAft>
        <a:buClr>
          <a:srgbClr val="B96C11"/>
        </a:buClr>
        <a:buSzPct val="145000"/>
        <a:buFont typeface="Arial" charset="0"/>
        <a:buChar char="•"/>
        <a:defRPr sz="16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00250" indent="-171450" algn="l" defTabSz="457200" rtl="0" eaLnBrk="0" fontAlgn="base" hangingPunct="0">
        <a:spcBef>
          <a:spcPct val="20000"/>
        </a:spcBef>
        <a:spcAft>
          <a:spcPts val="600"/>
        </a:spcAft>
        <a:buClr>
          <a:srgbClr val="B96C11"/>
        </a:buClr>
        <a:buSzPct val="145000"/>
        <a:buFont typeface="Arial" charset="0"/>
        <a:buChar char="•"/>
        <a:defRPr sz="14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185737"/>
            <a:ext cx="10174287" cy="1328737"/>
          </a:xfrm>
        </p:spPr>
        <p:txBody>
          <a:bodyPr/>
          <a:lstStyle/>
          <a:p>
            <a:r>
              <a:rPr lang="uk-UA" sz="3600" b="1" dirty="0" smtClean="0">
                <a:solidFill>
                  <a:srgbClr val="006600"/>
                </a:solidFill>
              </a:rPr>
              <a:t>ЛІХЕНОІНДИКАЦІЯ СТАНУ </a:t>
            </a:r>
            <a:br>
              <a:rPr lang="uk-UA" sz="3600" b="1" dirty="0" smtClean="0">
                <a:solidFill>
                  <a:srgbClr val="006600"/>
                </a:solidFill>
              </a:rPr>
            </a:br>
            <a:r>
              <a:rPr lang="uk-UA" sz="3600" b="1" dirty="0" smtClean="0">
                <a:solidFill>
                  <a:srgbClr val="006600"/>
                </a:solidFill>
              </a:rPr>
              <a:t>АТМОСФЕРНОГО ПОВІТРЯ НА ТЕРИТОРІЇ </a:t>
            </a:r>
            <a:br>
              <a:rPr lang="uk-UA" sz="3600" b="1" dirty="0" smtClean="0">
                <a:solidFill>
                  <a:srgbClr val="006600"/>
                </a:solidFill>
              </a:rPr>
            </a:br>
            <a:r>
              <a:rPr lang="uk-UA" sz="3600" b="1" dirty="0" smtClean="0">
                <a:solidFill>
                  <a:srgbClr val="006600"/>
                </a:solidFill>
              </a:rPr>
              <a:t>КОНОТОПСЬКОЇ ЗОШ  І-ІІІ СТ. №10</a:t>
            </a:r>
            <a:endParaRPr lang="ru-RU" sz="3600" b="1" dirty="0">
              <a:solidFill>
                <a:srgbClr val="0066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57787" y="3086100"/>
            <a:ext cx="6843713" cy="2705099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b="1" dirty="0" smtClean="0">
                <a:solidFill>
                  <a:srgbClr val="006600"/>
                </a:solidFill>
              </a:rPr>
              <a:t>Роботу </a:t>
            </a:r>
            <a:r>
              <a:rPr lang="ru-RU" b="1" dirty="0" err="1">
                <a:solidFill>
                  <a:srgbClr val="006600"/>
                </a:solidFill>
              </a:rPr>
              <a:t>виконала</a:t>
            </a:r>
            <a:r>
              <a:rPr lang="ru-RU" b="1" dirty="0">
                <a:solidFill>
                  <a:srgbClr val="006600"/>
                </a:solidFill>
              </a:rPr>
              <a:t>: </a:t>
            </a:r>
          </a:p>
          <a:p>
            <a:pPr marL="0" indent="0">
              <a:buNone/>
            </a:pPr>
            <a:r>
              <a:rPr lang="ru-RU" b="1" dirty="0" err="1" smtClean="0">
                <a:solidFill>
                  <a:srgbClr val="006600"/>
                </a:solidFill>
              </a:rPr>
              <a:t>Могилко</a:t>
            </a:r>
            <a:r>
              <a:rPr lang="ru-RU" b="1" dirty="0" smtClean="0">
                <a:solidFill>
                  <a:srgbClr val="006600"/>
                </a:solidFill>
              </a:rPr>
              <a:t> Маргарита </a:t>
            </a:r>
            <a:r>
              <a:rPr lang="uk-UA" b="1" dirty="0" smtClean="0">
                <a:solidFill>
                  <a:srgbClr val="006600"/>
                </a:solidFill>
              </a:rPr>
              <a:t>Володимирівна</a:t>
            </a:r>
            <a:r>
              <a:rPr lang="ru-RU" b="1" dirty="0" smtClean="0">
                <a:solidFill>
                  <a:srgbClr val="006600"/>
                </a:solidFill>
              </a:rPr>
              <a:t>, </a:t>
            </a:r>
            <a:endParaRPr lang="ru-RU" b="1" dirty="0">
              <a:solidFill>
                <a:srgbClr val="006600"/>
              </a:solidFill>
            </a:endParaRPr>
          </a:p>
          <a:p>
            <a:pPr marL="0" indent="0">
              <a:buNone/>
            </a:pPr>
            <a:r>
              <a:rPr lang="ru-RU" b="1" dirty="0" err="1">
                <a:solidFill>
                  <a:srgbClr val="006600"/>
                </a:solidFill>
              </a:rPr>
              <a:t>учениця</a:t>
            </a:r>
            <a:r>
              <a:rPr lang="ru-RU" b="1" dirty="0">
                <a:solidFill>
                  <a:srgbClr val="006600"/>
                </a:solidFill>
              </a:rPr>
              <a:t> </a:t>
            </a:r>
            <a:r>
              <a:rPr lang="ru-RU" b="1" dirty="0" smtClean="0">
                <a:solidFill>
                  <a:srgbClr val="006600"/>
                </a:solidFill>
              </a:rPr>
              <a:t>6 - А </a:t>
            </a:r>
            <a:r>
              <a:rPr lang="ru-RU" b="1" dirty="0" err="1">
                <a:solidFill>
                  <a:srgbClr val="006600"/>
                </a:solidFill>
              </a:rPr>
              <a:t>класу</a:t>
            </a:r>
            <a:r>
              <a:rPr lang="ru-RU" b="1" dirty="0">
                <a:solidFill>
                  <a:srgbClr val="006600"/>
                </a:solidFill>
              </a:rPr>
              <a:t> </a:t>
            </a:r>
            <a:r>
              <a:rPr lang="ru-RU" b="1" dirty="0" err="1">
                <a:solidFill>
                  <a:srgbClr val="006600"/>
                </a:solidFill>
              </a:rPr>
              <a:t>Конотопської</a:t>
            </a:r>
            <a:r>
              <a:rPr lang="ru-RU" b="1" dirty="0">
                <a:solidFill>
                  <a:srgbClr val="006600"/>
                </a:solidFill>
              </a:rPr>
              <a:t> </a:t>
            </a:r>
          </a:p>
          <a:p>
            <a:pPr marL="0" indent="0">
              <a:buNone/>
            </a:pPr>
            <a:r>
              <a:rPr lang="ru-RU" b="1" dirty="0" err="1">
                <a:solidFill>
                  <a:srgbClr val="006600"/>
                </a:solidFill>
              </a:rPr>
              <a:t>загальноосвітньої</a:t>
            </a:r>
            <a:r>
              <a:rPr lang="ru-RU" b="1" dirty="0">
                <a:solidFill>
                  <a:srgbClr val="006600"/>
                </a:solidFill>
              </a:rPr>
              <a:t> </a:t>
            </a:r>
            <a:r>
              <a:rPr lang="ru-RU" b="1" dirty="0" err="1">
                <a:solidFill>
                  <a:srgbClr val="006600"/>
                </a:solidFill>
              </a:rPr>
              <a:t>школи</a:t>
            </a:r>
            <a:r>
              <a:rPr lang="ru-RU" b="1" dirty="0">
                <a:solidFill>
                  <a:srgbClr val="006600"/>
                </a:solidFill>
              </a:rPr>
              <a:t> І-ІІІ </a:t>
            </a:r>
            <a:r>
              <a:rPr lang="ru-RU" b="1" dirty="0" err="1">
                <a:solidFill>
                  <a:srgbClr val="006600"/>
                </a:solidFill>
              </a:rPr>
              <a:t>ступенів</a:t>
            </a:r>
            <a:r>
              <a:rPr lang="ru-RU" b="1" dirty="0">
                <a:solidFill>
                  <a:srgbClr val="006600"/>
                </a:solidFill>
              </a:rPr>
              <a:t> № 10</a:t>
            </a:r>
          </a:p>
          <a:p>
            <a:endParaRPr lang="ru-RU" b="1" dirty="0">
              <a:solidFill>
                <a:srgbClr val="006600"/>
              </a:solidFill>
            </a:endParaRPr>
          </a:p>
          <a:p>
            <a:pPr marL="0" indent="0">
              <a:buNone/>
            </a:pPr>
            <a:r>
              <a:rPr lang="ru-RU" b="1" dirty="0" err="1">
                <a:solidFill>
                  <a:srgbClr val="006600"/>
                </a:solidFill>
              </a:rPr>
              <a:t>Науковий</a:t>
            </a:r>
            <a:r>
              <a:rPr lang="ru-RU" b="1" dirty="0">
                <a:solidFill>
                  <a:srgbClr val="006600"/>
                </a:solidFill>
              </a:rPr>
              <a:t> </a:t>
            </a:r>
            <a:r>
              <a:rPr lang="ru-RU" b="1" dirty="0" err="1">
                <a:solidFill>
                  <a:srgbClr val="006600"/>
                </a:solidFill>
              </a:rPr>
              <a:t>керівник</a:t>
            </a:r>
            <a:r>
              <a:rPr lang="ru-RU" b="1" dirty="0">
                <a:solidFill>
                  <a:srgbClr val="006600"/>
                </a:solidFill>
              </a:rPr>
              <a:t>:</a:t>
            </a:r>
          </a:p>
          <a:p>
            <a:pPr marL="0" indent="0">
              <a:buNone/>
            </a:pPr>
            <a:r>
              <a:rPr lang="ru-RU" b="1" dirty="0" err="1" smtClean="0">
                <a:solidFill>
                  <a:srgbClr val="006600"/>
                </a:solidFill>
              </a:rPr>
              <a:t>Заїка</a:t>
            </a:r>
            <a:r>
              <a:rPr lang="ru-RU" b="1" dirty="0" smtClean="0">
                <a:solidFill>
                  <a:srgbClr val="006600"/>
                </a:solidFill>
              </a:rPr>
              <a:t> Олег </a:t>
            </a:r>
            <a:r>
              <a:rPr lang="ru-RU" b="1" dirty="0" err="1" smtClean="0">
                <a:solidFill>
                  <a:srgbClr val="006600"/>
                </a:solidFill>
              </a:rPr>
              <a:t>Славович</a:t>
            </a:r>
            <a:r>
              <a:rPr lang="ru-RU" b="1" dirty="0" smtClean="0">
                <a:solidFill>
                  <a:srgbClr val="006600"/>
                </a:solidFill>
              </a:rPr>
              <a:t>, </a:t>
            </a:r>
            <a:endParaRPr lang="ru-RU" b="1" dirty="0">
              <a:solidFill>
                <a:srgbClr val="00660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6600"/>
                </a:solidFill>
              </a:rPr>
              <a:t>учитель </a:t>
            </a:r>
            <a:r>
              <a:rPr lang="ru-RU" b="1" dirty="0" err="1" smtClean="0">
                <a:solidFill>
                  <a:srgbClr val="006600"/>
                </a:solidFill>
              </a:rPr>
              <a:t>географії</a:t>
            </a:r>
            <a:r>
              <a:rPr lang="ru-RU" b="1" dirty="0" smtClean="0">
                <a:solidFill>
                  <a:srgbClr val="006600"/>
                </a:solidFill>
              </a:rPr>
              <a:t> </a:t>
            </a:r>
            <a:r>
              <a:rPr lang="ru-RU" b="1" dirty="0" err="1">
                <a:solidFill>
                  <a:srgbClr val="006600"/>
                </a:solidFill>
              </a:rPr>
              <a:t>Конотопської</a:t>
            </a:r>
            <a:endParaRPr lang="ru-RU" b="1" dirty="0">
              <a:solidFill>
                <a:srgbClr val="006600"/>
              </a:solidFill>
            </a:endParaRPr>
          </a:p>
          <a:p>
            <a:pPr marL="0" indent="0">
              <a:buNone/>
            </a:pPr>
            <a:r>
              <a:rPr lang="ru-RU" b="1" dirty="0" err="1">
                <a:solidFill>
                  <a:srgbClr val="006600"/>
                </a:solidFill>
              </a:rPr>
              <a:t>загальноосвітньої</a:t>
            </a:r>
            <a:r>
              <a:rPr lang="ru-RU" b="1" dirty="0">
                <a:solidFill>
                  <a:srgbClr val="006600"/>
                </a:solidFill>
              </a:rPr>
              <a:t> </a:t>
            </a:r>
            <a:r>
              <a:rPr lang="ru-RU" b="1" dirty="0" err="1">
                <a:solidFill>
                  <a:srgbClr val="006600"/>
                </a:solidFill>
              </a:rPr>
              <a:t>школи</a:t>
            </a:r>
            <a:r>
              <a:rPr lang="ru-RU" b="1" dirty="0">
                <a:solidFill>
                  <a:srgbClr val="006600"/>
                </a:solidFill>
              </a:rPr>
              <a:t> І-ІІІ </a:t>
            </a:r>
            <a:r>
              <a:rPr lang="ru-RU" b="1" dirty="0" err="1">
                <a:solidFill>
                  <a:srgbClr val="006600"/>
                </a:solidFill>
              </a:rPr>
              <a:t>ступенів</a:t>
            </a:r>
            <a:r>
              <a:rPr lang="ru-RU" b="1" dirty="0">
                <a:solidFill>
                  <a:srgbClr val="006600"/>
                </a:solidFill>
              </a:rPr>
              <a:t> № 10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85" r="8214" b="20286"/>
          <a:stretch/>
        </p:blipFill>
        <p:spPr>
          <a:xfrm>
            <a:off x="378619" y="2193131"/>
            <a:ext cx="4400550" cy="39862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046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7" name="Picture 2" descr="leav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014413" y="227946"/>
            <a:ext cx="106299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006600"/>
                </a:solidFill>
              </a:rPr>
              <a:t>      </a:t>
            </a:r>
            <a:r>
              <a:rPr lang="uk-UA" sz="2800" b="1" dirty="0" smtClean="0">
                <a:solidFill>
                  <a:srgbClr val="006600"/>
                </a:solidFill>
              </a:rPr>
              <a:t>АКТУАЛЬНІСТЬ ТЕМИ</a:t>
            </a:r>
            <a:endParaRPr lang="ru-RU" sz="2800" b="1" dirty="0" smtClean="0">
              <a:solidFill>
                <a:srgbClr val="006600"/>
              </a:solidFill>
            </a:endParaRPr>
          </a:p>
          <a:p>
            <a:pPr algn="just"/>
            <a:r>
              <a:rPr lang="ru-RU" sz="2800" b="1" dirty="0" smtClean="0">
                <a:solidFill>
                  <a:srgbClr val="006600"/>
                </a:solidFill>
              </a:rPr>
              <a:t>     Проблема </a:t>
            </a:r>
            <a:r>
              <a:rPr lang="ru-RU" sz="2800" b="1" dirty="0" err="1" smtClean="0">
                <a:solidFill>
                  <a:srgbClr val="006600"/>
                </a:solidFill>
              </a:rPr>
              <a:t>забруднення</a:t>
            </a:r>
            <a:r>
              <a:rPr lang="ru-RU" sz="2800" b="1" dirty="0">
                <a:solidFill>
                  <a:srgbClr val="006600"/>
                </a:solidFill>
              </a:rPr>
              <a:t> </a:t>
            </a:r>
            <a:r>
              <a:rPr lang="ru-RU" sz="2800" b="1" dirty="0" smtClean="0">
                <a:solidFill>
                  <a:srgbClr val="006600"/>
                </a:solidFill>
              </a:rPr>
              <a:t>природного </a:t>
            </a:r>
            <a:r>
              <a:rPr lang="ru-RU" sz="2800" b="1" dirty="0" err="1">
                <a:solidFill>
                  <a:srgbClr val="006600"/>
                </a:solidFill>
              </a:rPr>
              <a:t>середовища</a:t>
            </a:r>
            <a:r>
              <a:rPr lang="ru-RU" sz="2800" b="1" dirty="0">
                <a:solidFill>
                  <a:srgbClr val="006600"/>
                </a:solidFill>
              </a:rPr>
              <a:t> </a:t>
            </a:r>
            <a:r>
              <a:rPr lang="ru-RU" sz="2800" b="1" dirty="0" smtClean="0">
                <a:solidFill>
                  <a:srgbClr val="006600"/>
                </a:solidFill>
              </a:rPr>
              <a:t>–</a:t>
            </a:r>
          </a:p>
          <a:p>
            <a:pPr algn="just"/>
            <a:r>
              <a:rPr lang="ru-RU" sz="2800" b="1" dirty="0" smtClean="0">
                <a:solidFill>
                  <a:srgbClr val="006600"/>
                </a:solidFill>
              </a:rPr>
              <a:t>одна </a:t>
            </a:r>
            <a:r>
              <a:rPr lang="ru-RU" sz="2800" b="1" dirty="0">
                <a:solidFill>
                  <a:srgbClr val="006600"/>
                </a:solidFill>
              </a:rPr>
              <a:t>з </a:t>
            </a:r>
            <a:r>
              <a:rPr lang="ru-RU" sz="2800" b="1" dirty="0" err="1">
                <a:solidFill>
                  <a:srgbClr val="006600"/>
                </a:solidFill>
              </a:rPr>
              <a:t>глобальних</a:t>
            </a:r>
            <a:r>
              <a:rPr lang="ru-RU" sz="2800" b="1" dirty="0">
                <a:solidFill>
                  <a:srgbClr val="006600"/>
                </a:solidFill>
              </a:rPr>
              <a:t> проблем </a:t>
            </a:r>
            <a:r>
              <a:rPr lang="ru-RU" sz="2800" b="1" dirty="0" err="1">
                <a:solidFill>
                  <a:srgbClr val="006600"/>
                </a:solidFill>
              </a:rPr>
              <a:t>сучасного</a:t>
            </a:r>
            <a:r>
              <a:rPr lang="ru-RU" sz="2800" b="1" dirty="0">
                <a:solidFill>
                  <a:srgbClr val="006600"/>
                </a:solidFill>
              </a:rPr>
              <a:t> </a:t>
            </a:r>
            <a:r>
              <a:rPr lang="ru-RU" sz="2800" b="1" dirty="0" err="1">
                <a:solidFill>
                  <a:srgbClr val="006600"/>
                </a:solidFill>
              </a:rPr>
              <a:t>світу</a:t>
            </a:r>
            <a:r>
              <a:rPr lang="ru-RU" sz="2800" b="1" dirty="0">
                <a:solidFill>
                  <a:srgbClr val="006600"/>
                </a:solidFill>
              </a:rPr>
              <a:t>. </a:t>
            </a:r>
            <a:r>
              <a:rPr lang="ru-RU" sz="2800" b="1" dirty="0" smtClean="0">
                <a:solidFill>
                  <a:srgbClr val="006600"/>
                </a:solidFill>
              </a:rPr>
              <a:t>У </a:t>
            </a:r>
            <a:r>
              <a:rPr lang="ru-RU" sz="2800" b="1" dirty="0" err="1">
                <a:solidFill>
                  <a:srgbClr val="006600"/>
                </a:solidFill>
              </a:rPr>
              <a:t>зв’язку</a:t>
            </a:r>
            <a:r>
              <a:rPr lang="ru-RU" sz="2800" b="1" dirty="0">
                <a:solidFill>
                  <a:srgbClr val="006600"/>
                </a:solidFill>
              </a:rPr>
              <a:t> з </a:t>
            </a:r>
            <a:r>
              <a:rPr lang="ru-RU" sz="2800" b="1" dirty="0" err="1">
                <a:solidFill>
                  <a:srgbClr val="006600"/>
                </a:solidFill>
              </a:rPr>
              <a:t>інтенсивним</a:t>
            </a:r>
            <a:r>
              <a:rPr lang="ru-RU" sz="2800" b="1" dirty="0">
                <a:solidFill>
                  <a:srgbClr val="006600"/>
                </a:solidFill>
              </a:rPr>
              <a:t> </a:t>
            </a:r>
            <a:r>
              <a:rPr lang="ru-RU" sz="2800" b="1" dirty="0" err="1">
                <a:solidFill>
                  <a:srgbClr val="006600"/>
                </a:solidFill>
              </a:rPr>
              <a:t>розвитком</a:t>
            </a:r>
            <a:r>
              <a:rPr lang="ru-RU" sz="2800" b="1" dirty="0">
                <a:solidFill>
                  <a:srgbClr val="006600"/>
                </a:solidFill>
              </a:rPr>
              <a:t> </a:t>
            </a:r>
            <a:r>
              <a:rPr lang="ru-RU" sz="2800" b="1" dirty="0" err="1">
                <a:solidFill>
                  <a:srgbClr val="006600"/>
                </a:solidFill>
              </a:rPr>
              <a:t>індустріальних</a:t>
            </a:r>
            <a:r>
              <a:rPr lang="ru-RU" sz="2800" b="1" dirty="0">
                <a:solidFill>
                  <a:srgbClr val="006600"/>
                </a:solidFill>
              </a:rPr>
              <a:t> </a:t>
            </a:r>
            <a:r>
              <a:rPr lang="ru-RU" sz="2800" b="1" dirty="0" err="1">
                <a:solidFill>
                  <a:srgbClr val="006600"/>
                </a:solidFill>
              </a:rPr>
              <a:t>центрів</a:t>
            </a:r>
            <a:r>
              <a:rPr lang="ru-RU" sz="2800" b="1" dirty="0">
                <a:solidFill>
                  <a:srgbClr val="006600"/>
                </a:solidFill>
              </a:rPr>
              <a:t>, </a:t>
            </a:r>
            <a:r>
              <a:rPr lang="ru-RU" sz="2800" b="1" dirty="0" err="1">
                <a:solidFill>
                  <a:srgbClr val="006600"/>
                </a:solidFill>
              </a:rPr>
              <a:t>промисловості</a:t>
            </a:r>
            <a:r>
              <a:rPr lang="ru-RU" sz="2800" b="1" dirty="0">
                <a:solidFill>
                  <a:srgbClr val="006600"/>
                </a:solidFill>
              </a:rPr>
              <a:t>, транспорту до </a:t>
            </a:r>
            <a:r>
              <a:rPr lang="ru-RU" sz="2800" b="1" dirty="0" err="1">
                <a:solidFill>
                  <a:srgbClr val="006600"/>
                </a:solidFill>
              </a:rPr>
              <a:t>біосфери</a:t>
            </a:r>
            <a:r>
              <a:rPr lang="ru-RU" sz="2800" b="1" dirty="0">
                <a:solidFill>
                  <a:srgbClr val="006600"/>
                </a:solidFill>
              </a:rPr>
              <a:t> </a:t>
            </a:r>
            <a:r>
              <a:rPr lang="ru-RU" sz="2800" b="1" dirty="0" err="1">
                <a:solidFill>
                  <a:srgbClr val="006600"/>
                </a:solidFill>
              </a:rPr>
              <a:t>надходить</a:t>
            </a:r>
            <a:r>
              <a:rPr lang="ru-RU" sz="2800" b="1" dirty="0">
                <a:solidFill>
                  <a:srgbClr val="006600"/>
                </a:solidFill>
              </a:rPr>
              <a:t> велика </a:t>
            </a:r>
            <a:r>
              <a:rPr lang="ru-RU" sz="2800" b="1" dirty="0" err="1">
                <a:solidFill>
                  <a:srgbClr val="006600"/>
                </a:solidFill>
              </a:rPr>
              <a:t>кількість</a:t>
            </a:r>
            <a:r>
              <a:rPr lang="ru-RU" sz="2800" b="1" dirty="0">
                <a:solidFill>
                  <a:srgbClr val="006600"/>
                </a:solidFill>
              </a:rPr>
              <a:t> </a:t>
            </a:r>
            <a:r>
              <a:rPr lang="ru-RU" sz="2800" b="1" dirty="0" err="1">
                <a:solidFill>
                  <a:srgbClr val="006600"/>
                </a:solidFill>
              </a:rPr>
              <a:t>забруднюючих</a:t>
            </a:r>
            <a:r>
              <a:rPr lang="ru-RU" sz="2800" b="1" dirty="0">
                <a:solidFill>
                  <a:srgbClr val="006600"/>
                </a:solidFill>
              </a:rPr>
              <a:t> </a:t>
            </a:r>
            <a:r>
              <a:rPr lang="ru-RU" sz="2800" b="1" dirty="0" err="1">
                <a:solidFill>
                  <a:srgbClr val="006600"/>
                </a:solidFill>
              </a:rPr>
              <a:t>речовин</a:t>
            </a:r>
            <a:r>
              <a:rPr lang="ru-RU" sz="2800" b="1" dirty="0">
                <a:solidFill>
                  <a:srgbClr val="006600"/>
                </a:solidFill>
              </a:rPr>
              <a:t>.</a:t>
            </a:r>
            <a:r>
              <a:rPr lang="uk-UA" sz="2800" b="1" dirty="0" smtClean="0">
                <a:solidFill>
                  <a:srgbClr val="006600"/>
                </a:solidFill>
              </a:rPr>
              <a:t> </a:t>
            </a:r>
          </a:p>
          <a:p>
            <a:pPr algn="just"/>
            <a:r>
              <a:rPr lang="uk-UA" sz="2800" b="1" dirty="0">
                <a:solidFill>
                  <a:srgbClr val="006600"/>
                </a:solidFill>
              </a:rPr>
              <a:t> </a:t>
            </a:r>
            <a:r>
              <a:rPr lang="uk-UA" sz="2800" b="1" dirty="0" smtClean="0">
                <a:solidFill>
                  <a:srgbClr val="006600"/>
                </a:solidFill>
              </a:rPr>
              <a:t>    Дослідження стану середовища – стає нагальною потребою особливо в тих місцях де перебувають діти </a:t>
            </a:r>
          </a:p>
          <a:p>
            <a:pPr algn="just"/>
            <a:endParaRPr lang="uk-UA" sz="2800" b="1" dirty="0">
              <a:solidFill>
                <a:srgbClr val="006600"/>
              </a:solidFill>
            </a:endParaRPr>
          </a:p>
          <a:p>
            <a:pPr algn="just"/>
            <a:r>
              <a:rPr lang="uk-UA" sz="2800" b="1" dirty="0" smtClean="0">
                <a:solidFill>
                  <a:srgbClr val="006600"/>
                </a:solidFill>
              </a:rPr>
              <a:t>     Мета дослідження: проаналізувати стан атмосферного повітря методом </a:t>
            </a:r>
            <a:r>
              <a:rPr lang="uk-UA" sz="2800" b="1" dirty="0" err="1" smtClean="0">
                <a:solidFill>
                  <a:srgbClr val="006600"/>
                </a:solidFill>
              </a:rPr>
              <a:t>ліхеноіндикації</a:t>
            </a:r>
            <a:r>
              <a:rPr lang="uk-UA" sz="2800" b="1" dirty="0" smtClean="0">
                <a:solidFill>
                  <a:srgbClr val="006600"/>
                </a:solidFill>
              </a:rPr>
              <a:t> в межах території прилеглої до Конотопської ЗОШ І-ІІІ ст. №10 та запропонувати заходи щодо його поліпшення</a:t>
            </a:r>
            <a:endParaRPr lang="ru-RU" sz="2800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Picture 2" descr="leav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484313" y="526524"/>
            <a:ext cx="101457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>
                <a:solidFill>
                  <a:srgbClr val="006600"/>
                </a:solidFill>
              </a:rPr>
              <a:t>Об'єкт дослідження</a:t>
            </a:r>
            <a:r>
              <a:rPr lang="uk-UA" sz="3600" b="1" dirty="0" smtClean="0">
                <a:solidFill>
                  <a:srgbClr val="006600"/>
                </a:solidFill>
              </a:rPr>
              <a:t>:</a:t>
            </a:r>
          </a:p>
          <a:p>
            <a:r>
              <a:rPr lang="uk-UA" sz="3600" b="1" dirty="0" err="1" smtClean="0">
                <a:solidFill>
                  <a:srgbClr val="006600"/>
                </a:solidFill>
              </a:rPr>
              <a:t>епіфітні</a:t>
            </a:r>
            <a:r>
              <a:rPr lang="uk-UA" sz="3600" b="1" dirty="0" smtClean="0">
                <a:solidFill>
                  <a:srgbClr val="006600"/>
                </a:solidFill>
              </a:rPr>
              <a:t> лишайники в межах </a:t>
            </a:r>
          </a:p>
          <a:p>
            <a:r>
              <a:rPr lang="uk-UA" sz="3600" b="1" dirty="0" smtClean="0">
                <a:solidFill>
                  <a:srgbClr val="006600"/>
                </a:solidFill>
              </a:rPr>
              <a:t>території прилеглої до </a:t>
            </a:r>
          </a:p>
          <a:p>
            <a:r>
              <a:rPr lang="uk-UA" sz="3600" b="1" dirty="0" smtClean="0">
                <a:solidFill>
                  <a:srgbClr val="006600"/>
                </a:solidFill>
              </a:rPr>
              <a:t>Конотопської ЗОШ І-ІІІ ст. №10 </a:t>
            </a:r>
          </a:p>
          <a:p>
            <a:endParaRPr lang="uk-UA" sz="3600" b="1" dirty="0">
              <a:solidFill>
                <a:srgbClr val="006600"/>
              </a:solidFill>
            </a:endParaRPr>
          </a:p>
          <a:p>
            <a:r>
              <a:rPr lang="uk-UA" sz="3600" b="1" dirty="0" smtClean="0">
                <a:solidFill>
                  <a:srgbClr val="006600"/>
                </a:solidFill>
              </a:rPr>
              <a:t>Предмет дослідження: </a:t>
            </a:r>
          </a:p>
          <a:p>
            <a:r>
              <a:rPr lang="uk-UA" sz="3600" b="1" dirty="0" smtClean="0">
                <a:solidFill>
                  <a:srgbClr val="006600"/>
                </a:solidFill>
              </a:rPr>
              <a:t>закономірності, що визначають</a:t>
            </a:r>
            <a:r>
              <a:rPr lang="uk-UA" sz="3600" b="1" dirty="0">
                <a:solidFill>
                  <a:srgbClr val="006600"/>
                </a:solidFill>
              </a:rPr>
              <a:t> </a:t>
            </a:r>
            <a:r>
              <a:rPr lang="uk-UA" sz="3600" b="1" dirty="0" smtClean="0">
                <a:solidFill>
                  <a:srgbClr val="006600"/>
                </a:solidFill>
              </a:rPr>
              <a:t>біологічне різноманіття, зовнішній вигляд та поширення </a:t>
            </a:r>
            <a:r>
              <a:rPr lang="uk-UA" sz="3600" b="1" dirty="0" err="1" smtClean="0">
                <a:solidFill>
                  <a:srgbClr val="006600"/>
                </a:solidFill>
              </a:rPr>
              <a:t>епіфітних</a:t>
            </a:r>
            <a:r>
              <a:rPr lang="uk-UA" sz="3600" b="1" dirty="0" smtClean="0">
                <a:solidFill>
                  <a:srgbClr val="006600"/>
                </a:solidFill>
              </a:rPr>
              <a:t> лишайників, залежно від стану атмосферного повітря </a:t>
            </a:r>
            <a:endParaRPr lang="ru-RU" sz="3600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21337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05339" y="-56492"/>
            <a:ext cx="93823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dirty="0" smtClean="0">
                <a:solidFill>
                  <a:srgbClr val="006600"/>
                </a:solidFill>
              </a:rPr>
              <a:t>Методика проведення  дослідження</a:t>
            </a:r>
            <a:endParaRPr lang="ru-RU" sz="4000" b="1" dirty="0">
              <a:solidFill>
                <a:srgbClr val="00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05339" y="651393"/>
            <a:ext cx="98506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006600"/>
                </a:solidFill>
              </a:rPr>
              <a:t>     Досліджувалися лишайників, які є чутливими до змін хімічного стану повітря під впливом антропогенних чинників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22941" r="25883" b="17339"/>
          <a:stretch/>
        </p:blipFill>
        <p:spPr>
          <a:xfrm>
            <a:off x="4827927" y="1595375"/>
            <a:ext cx="2877533" cy="24296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12279" t="5955" r="17099" b="19149"/>
          <a:stretch/>
        </p:blipFill>
        <p:spPr>
          <a:xfrm>
            <a:off x="794405" y="1595375"/>
            <a:ext cx="2963208" cy="24296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2548" y="1595375"/>
            <a:ext cx="2613421" cy="24296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1544078" y="4047512"/>
            <a:ext cx="14638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006600"/>
                </a:solidFill>
              </a:rPr>
              <a:t>Накипні </a:t>
            </a:r>
            <a:endParaRPr lang="ru-RU" sz="2400" b="1" dirty="0">
              <a:solidFill>
                <a:srgbClr val="00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24730" y="4047512"/>
            <a:ext cx="1683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err="1" smtClean="0">
                <a:solidFill>
                  <a:srgbClr val="006600"/>
                </a:solidFill>
              </a:rPr>
              <a:t>Листуваті</a:t>
            </a:r>
            <a:endParaRPr lang="ru-RU" sz="2400" b="1" dirty="0">
              <a:solidFill>
                <a:srgbClr val="00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49387" y="4047512"/>
            <a:ext cx="1399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006600"/>
                </a:solidFill>
              </a:rPr>
              <a:t>Кущисті</a:t>
            </a:r>
            <a:endParaRPr lang="ru-RU" sz="2400" b="1" dirty="0">
              <a:solidFill>
                <a:srgbClr val="0066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0573" y="4531637"/>
            <a:ext cx="118322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006600"/>
                </a:solidFill>
              </a:rPr>
              <a:t>     Прилегла до школи територія та шкільне подвір'я було поділено на дві ділянки. На кожній ділянці визначили 4 дерева для дослідження, всього  8 дерев.  На кожному дереві підрахували кількість видів лишайників. При визначенні стану лишайникового покрову дерев застосували метод проективного покриття (накладання прозорої сітки з </a:t>
            </a:r>
            <a:r>
              <a:rPr lang="uk-UA" sz="2400" b="1" dirty="0" err="1" smtClean="0">
                <a:solidFill>
                  <a:srgbClr val="006600"/>
                </a:solidFill>
              </a:rPr>
              <a:t>ячейками</a:t>
            </a:r>
            <a:r>
              <a:rPr lang="uk-UA" sz="2400" b="1" dirty="0" smtClean="0">
                <a:solidFill>
                  <a:srgbClr val="006600"/>
                </a:solidFill>
              </a:rPr>
              <a:t> 1х1 см.) </a:t>
            </a:r>
            <a:endParaRPr lang="ru-RU" sz="24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538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03925" y="1720850"/>
            <a:ext cx="184150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4101" name="Picture 2" descr="leav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1431"/>
            <a:ext cx="12192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1614488" y="165100"/>
            <a:ext cx="954881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uk-UA" sz="4400" b="1" dirty="0" smtClean="0">
                <a:solidFill>
                  <a:srgbClr val="006600"/>
                </a:solidFill>
              </a:rPr>
              <a:t>Школа з прилеглою територією</a:t>
            </a:r>
            <a:endParaRPr lang="ru-RU" sz="4400" b="1" dirty="0">
              <a:solidFill>
                <a:srgbClr val="006600"/>
              </a:solidFill>
            </a:endParaRPr>
          </a:p>
        </p:txBody>
      </p:sp>
      <p:pic>
        <p:nvPicPr>
          <p:cNvPr id="4103" name="Picture 7" descr="зош 10 - копия"/>
          <p:cNvPicPr>
            <a:picLocks noChangeAspect="1" noChangeArrowheads="1"/>
          </p:cNvPicPr>
          <p:nvPr/>
        </p:nvPicPr>
        <p:blipFill rotWithShape="1">
          <a:blip r:embed="rId3"/>
          <a:srcRect t="5310"/>
          <a:stretch/>
        </p:blipFill>
        <p:spPr bwMode="auto">
          <a:xfrm>
            <a:off x="4956175" y="1445419"/>
            <a:ext cx="6973873" cy="51006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685800" y="1720850"/>
            <a:ext cx="427037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006600"/>
                </a:solidFill>
              </a:rPr>
              <a:t>Конотопська ЗОШ І-ІІІ ступенів №10</a:t>
            </a:r>
          </a:p>
          <a:p>
            <a:r>
              <a:rPr lang="uk-UA" sz="2400" b="1" dirty="0">
                <a:solidFill>
                  <a:srgbClr val="006600"/>
                </a:solidFill>
              </a:rPr>
              <a:t>р</a:t>
            </a:r>
            <a:r>
              <a:rPr lang="uk-UA" sz="2400" b="1" dirty="0" smtClean="0">
                <a:solidFill>
                  <a:srgbClr val="006600"/>
                </a:solidFill>
              </a:rPr>
              <a:t>озташована в місті Конотоп Сумської області.</a:t>
            </a:r>
          </a:p>
          <a:p>
            <a:r>
              <a:rPr lang="uk-UA" sz="2400" b="1" dirty="0" smtClean="0">
                <a:solidFill>
                  <a:srgbClr val="006600"/>
                </a:solidFill>
              </a:rPr>
              <a:t>Безпосереднє її знаходження – мікрорайон залізничного вокзалу. Поряд зі школою проходять залізниця та центральна транспортна магістраль міста</a:t>
            </a:r>
            <a:endParaRPr lang="ru-RU" sz="2400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21337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8847" y="0"/>
            <a:ext cx="86153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006600"/>
                </a:solidFill>
              </a:rPr>
              <a:t>Дерева-об'єкти та ділянки на яких досліджувалися лишайники</a:t>
            </a:r>
            <a:endParaRPr lang="ru-RU" sz="3200" b="1" dirty="0">
              <a:solidFill>
                <a:srgbClr val="0066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46" t="26963" b="14578"/>
          <a:stretch/>
        </p:blipFill>
        <p:spPr>
          <a:xfrm>
            <a:off x="1788847" y="1066242"/>
            <a:ext cx="8941066" cy="55467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Кольцо 10"/>
          <p:cNvSpPr/>
          <p:nvPr/>
        </p:nvSpPr>
        <p:spPr>
          <a:xfrm>
            <a:off x="3850481" y="1184373"/>
            <a:ext cx="814388" cy="757237"/>
          </a:xfrm>
          <a:prstGeom prst="donut">
            <a:avLst>
              <a:gd name="adj" fmla="val 13639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2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4" name="Кольцо 13"/>
          <p:cNvSpPr/>
          <p:nvPr/>
        </p:nvSpPr>
        <p:spPr>
          <a:xfrm>
            <a:off x="2671763" y="2593628"/>
            <a:ext cx="900112" cy="833438"/>
          </a:xfrm>
          <a:prstGeom prst="donut">
            <a:avLst>
              <a:gd name="adj" fmla="val 17980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3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5" name="Кольцо 14"/>
          <p:cNvSpPr/>
          <p:nvPr/>
        </p:nvSpPr>
        <p:spPr>
          <a:xfrm>
            <a:off x="3450432" y="3548956"/>
            <a:ext cx="1100137" cy="1028700"/>
          </a:xfrm>
          <a:prstGeom prst="donut">
            <a:avLst>
              <a:gd name="adj" fmla="val 125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4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6" name="Кольцо 15"/>
          <p:cNvSpPr/>
          <p:nvPr/>
        </p:nvSpPr>
        <p:spPr>
          <a:xfrm>
            <a:off x="7500938" y="3539476"/>
            <a:ext cx="857251" cy="829921"/>
          </a:xfrm>
          <a:prstGeom prst="donut">
            <a:avLst>
              <a:gd name="adj" fmla="val 11988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5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7" name="Кольцо 16"/>
          <p:cNvSpPr/>
          <p:nvPr/>
        </p:nvSpPr>
        <p:spPr>
          <a:xfrm>
            <a:off x="6958014" y="4577656"/>
            <a:ext cx="728662" cy="665857"/>
          </a:xfrm>
          <a:prstGeom prst="donut">
            <a:avLst>
              <a:gd name="adj" fmla="val 1588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6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9" name="Кольцо 18"/>
          <p:cNvSpPr/>
          <p:nvPr/>
        </p:nvSpPr>
        <p:spPr>
          <a:xfrm>
            <a:off x="8358189" y="4902612"/>
            <a:ext cx="700086" cy="612363"/>
          </a:xfrm>
          <a:prstGeom prst="donut">
            <a:avLst>
              <a:gd name="adj" fmla="val 13272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7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20" name="Кольцо 19"/>
          <p:cNvSpPr/>
          <p:nvPr/>
        </p:nvSpPr>
        <p:spPr>
          <a:xfrm>
            <a:off x="8101013" y="5366546"/>
            <a:ext cx="914400" cy="914400"/>
          </a:xfrm>
          <a:prstGeom prst="donut">
            <a:avLst>
              <a:gd name="adj" fmla="val 12439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 smtClean="0">
                <a:solidFill>
                  <a:srgbClr val="FF0000"/>
                </a:solidFill>
              </a:rPr>
              <a:t>8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21" name="Кольцо 20"/>
          <p:cNvSpPr/>
          <p:nvPr/>
        </p:nvSpPr>
        <p:spPr>
          <a:xfrm>
            <a:off x="5645018" y="987009"/>
            <a:ext cx="614362" cy="580132"/>
          </a:xfrm>
          <a:prstGeom prst="donut">
            <a:avLst>
              <a:gd name="adj" fmla="val 14434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26380" y="983974"/>
            <a:ext cx="695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FF0000"/>
                </a:solidFill>
              </a:rPr>
              <a:t>1</a:t>
            </a:r>
            <a:endParaRPr lang="ru-RU" sz="3600" b="1" dirty="0">
              <a:solidFill>
                <a:srgbClr val="FF0000"/>
              </a:solidFill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H="1">
            <a:off x="3824814" y="1013404"/>
            <a:ext cx="4400551" cy="548789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3824814" y="1184373"/>
            <a:ext cx="4276199" cy="5316921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18566" y="4981825"/>
            <a:ext cx="34692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b="1" dirty="0" smtClean="0">
                <a:solidFill>
                  <a:srgbClr val="FFFF00"/>
                </a:solidFill>
              </a:rPr>
              <a:t>Ділянка №1</a:t>
            </a:r>
            <a:endParaRPr lang="ru-RU" sz="4400" b="1" dirty="0">
              <a:solidFill>
                <a:srgbClr val="FFFF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939615" y="2048765"/>
            <a:ext cx="34692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err="1">
                <a:solidFill>
                  <a:srgbClr val="FFFF00"/>
                </a:solidFill>
              </a:rPr>
              <a:t>Ділянка</a:t>
            </a:r>
            <a:r>
              <a:rPr lang="ru-RU" sz="4400" b="1" dirty="0">
                <a:solidFill>
                  <a:srgbClr val="FFFF00"/>
                </a:solidFill>
              </a:rPr>
              <a:t> </a:t>
            </a:r>
            <a:r>
              <a:rPr lang="ru-RU" sz="4400" b="1" dirty="0" smtClean="0">
                <a:solidFill>
                  <a:srgbClr val="FFFF00"/>
                </a:solidFill>
              </a:rPr>
              <a:t>№</a:t>
            </a:r>
            <a:r>
              <a:rPr lang="ru-RU" sz="4400" b="1" dirty="0">
                <a:solidFill>
                  <a:srgbClr val="FFFF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32807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21337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14524" y="109487"/>
            <a:ext cx="81010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006600"/>
                </a:solidFill>
              </a:rPr>
              <a:t>Визначення стану лишайникового покриву дерев ( ділянка №1 )</a:t>
            </a:r>
            <a:endParaRPr lang="ru-RU" sz="3600" b="1" dirty="0">
              <a:solidFill>
                <a:srgbClr val="00660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/>
          <a:srcRect b="9666"/>
          <a:stretch/>
        </p:blipFill>
        <p:spPr>
          <a:xfrm>
            <a:off x="310854" y="2243272"/>
            <a:ext cx="4732634" cy="3452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2622603"/>
              </p:ext>
            </p:extLst>
          </p:nvPr>
        </p:nvGraphicFramePr>
        <p:xfrm>
          <a:off x="5357814" y="1771652"/>
          <a:ext cx="6329360" cy="4068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2340"/>
                <a:gridCol w="1582340"/>
                <a:gridCol w="1582340"/>
                <a:gridCol w="1582340"/>
              </a:tblGrid>
              <a:tr h="1510849">
                <a:tc>
                  <a:txBody>
                    <a:bodyPr/>
                    <a:lstStyle/>
                    <a:p>
                      <a:r>
                        <a:rPr lang="uk-UA" dirty="0" smtClean="0"/>
                        <a:t>Номер дерева,</a:t>
                      </a:r>
                    </a:p>
                    <a:p>
                      <a:r>
                        <a:rPr lang="uk-UA" dirty="0" smtClean="0"/>
                        <a:t>Окружність (см) </a:t>
                      </a:r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Проективне покриття накипними лишайниками (%)</a:t>
                      </a:r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Проективне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покриття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листуватими</a:t>
                      </a:r>
                      <a:r>
                        <a:rPr lang="ru-RU" dirty="0" smtClean="0"/>
                        <a:t> лишайниками (%)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Загальне проективне покриття (%)</a:t>
                      </a:r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582668"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1 / 94,</a:t>
                      </a:r>
                      <a:r>
                        <a:rPr lang="uk-UA" sz="2400" b="1" baseline="0" dirty="0" smtClean="0"/>
                        <a:t>6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10,3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-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10,3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582668"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2 / 84,5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25,4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8.8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29.2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582668"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3 /110,5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17,3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-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17,3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582668"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4 / 105,6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27,4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10,5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31,3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200650" y="5856060"/>
            <a:ext cx="6786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006600"/>
                </a:solidFill>
              </a:rPr>
              <a:t>На ділянці №1 відсутні кущисті лишайники</a:t>
            </a:r>
            <a:endParaRPr lang="ru-RU" sz="24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19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9768" y="2005842"/>
            <a:ext cx="5592232" cy="40520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3057" cy="213378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28837" y="100013"/>
            <a:ext cx="816512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err="1" smtClean="0">
                <a:solidFill>
                  <a:srgbClr val="006600"/>
                </a:solidFill>
              </a:rPr>
              <a:t>Визначення</a:t>
            </a:r>
            <a:r>
              <a:rPr lang="ru-RU" sz="3600" b="1" dirty="0" smtClean="0">
                <a:solidFill>
                  <a:srgbClr val="006600"/>
                </a:solidFill>
              </a:rPr>
              <a:t> стану лишайникового </a:t>
            </a:r>
          </a:p>
          <a:p>
            <a:pPr algn="ctr"/>
            <a:r>
              <a:rPr lang="ru-RU" sz="3600" b="1" dirty="0" err="1" smtClean="0">
                <a:solidFill>
                  <a:srgbClr val="006600"/>
                </a:solidFill>
              </a:rPr>
              <a:t>покриву</a:t>
            </a:r>
            <a:r>
              <a:rPr lang="ru-RU" sz="3600" b="1" dirty="0" smtClean="0">
                <a:solidFill>
                  <a:srgbClr val="006600"/>
                </a:solidFill>
              </a:rPr>
              <a:t> дерев ( </a:t>
            </a:r>
            <a:r>
              <a:rPr lang="ru-RU" sz="3600" b="1" dirty="0" err="1" smtClean="0">
                <a:solidFill>
                  <a:srgbClr val="006600"/>
                </a:solidFill>
              </a:rPr>
              <a:t>ділянка</a:t>
            </a:r>
            <a:r>
              <a:rPr lang="ru-RU" sz="3600" b="1" dirty="0" smtClean="0">
                <a:solidFill>
                  <a:srgbClr val="006600"/>
                </a:solidFill>
              </a:rPr>
              <a:t> №2 )</a:t>
            </a:r>
          </a:p>
          <a:p>
            <a:endParaRPr lang="ru-RU" sz="2400" b="1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082249"/>
              </p:ext>
            </p:extLst>
          </p:nvPr>
        </p:nvGraphicFramePr>
        <p:xfrm>
          <a:off x="229737" y="1538658"/>
          <a:ext cx="6371088" cy="45192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772"/>
                <a:gridCol w="1592772"/>
                <a:gridCol w="1592772"/>
                <a:gridCol w="1592772"/>
              </a:tblGrid>
              <a:tr h="1829199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Номер дерева, </a:t>
                      </a:r>
                      <a:r>
                        <a:rPr lang="ru-RU" b="1" dirty="0" err="1" smtClean="0"/>
                        <a:t>окружність</a:t>
                      </a:r>
                      <a:r>
                        <a:rPr lang="ru-RU" b="1" dirty="0" smtClean="0"/>
                        <a:t> (см)</a:t>
                      </a:r>
                      <a:endParaRPr lang="ru-RU" b="1" dirty="0" smtClean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err="1" smtClean="0"/>
                        <a:t>Проективне</a:t>
                      </a:r>
                      <a:r>
                        <a:rPr lang="ru-RU" b="1" dirty="0" smtClean="0"/>
                        <a:t> </a:t>
                      </a:r>
                      <a:r>
                        <a:rPr lang="ru-RU" b="1" dirty="0" err="1" smtClean="0"/>
                        <a:t>покриття</a:t>
                      </a:r>
                      <a:r>
                        <a:rPr lang="ru-RU" b="1" dirty="0" smtClean="0"/>
                        <a:t> </a:t>
                      </a:r>
                      <a:r>
                        <a:rPr lang="ru-RU" b="1" dirty="0" err="1" smtClean="0"/>
                        <a:t>накипними</a:t>
                      </a:r>
                      <a:r>
                        <a:rPr lang="ru-RU" b="1" dirty="0" smtClean="0"/>
                        <a:t> лишайниками (%)</a:t>
                      </a:r>
                    </a:p>
                    <a:p>
                      <a:endParaRPr lang="ru-RU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err="1" smtClean="0"/>
                        <a:t>Проективне</a:t>
                      </a:r>
                      <a:r>
                        <a:rPr lang="ru-RU" b="1" dirty="0" smtClean="0"/>
                        <a:t> </a:t>
                      </a:r>
                      <a:r>
                        <a:rPr lang="ru-RU" b="1" dirty="0" err="1" smtClean="0"/>
                        <a:t>покриття</a:t>
                      </a:r>
                      <a:r>
                        <a:rPr lang="ru-RU" b="1" dirty="0" smtClean="0"/>
                        <a:t> </a:t>
                      </a:r>
                      <a:r>
                        <a:rPr lang="ru-RU" b="1" dirty="0" err="1" smtClean="0"/>
                        <a:t>листуватими</a:t>
                      </a:r>
                      <a:r>
                        <a:rPr lang="ru-RU" b="1" dirty="0" smtClean="0"/>
                        <a:t> лишайниками (%)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err="1" smtClean="0"/>
                        <a:t>Загальне</a:t>
                      </a:r>
                      <a:r>
                        <a:rPr lang="ru-RU" b="1" dirty="0" smtClean="0"/>
                        <a:t> </a:t>
                      </a:r>
                      <a:r>
                        <a:rPr lang="ru-RU" b="1" dirty="0" err="1" smtClean="0"/>
                        <a:t>проективне</a:t>
                      </a:r>
                      <a:r>
                        <a:rPr lang="ru-RU" b="1" dirty="0" smtClean="0"/>
                        <a:t> </a:t>
                      </a:r>
                      <a:r>
                        <a:rPr lang="ru-RU" b="1" dirty="0" err="1" smtClean="0"/>
                        <a:t>покриття</a:t>
                      </a:r>
                      <a:r>
                        <a:rPr lang="ru-RU" b="1" dirty="0" smtClean="0"/>
                        <a:t> (%)</a:t>
                      </a:r>
                    </a:p>
                    <a:p>
                      <a:endParaRPr lang="ru-RU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672511"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5 / 87,7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19,2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-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19,2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672511"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6 / 98,5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20,6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-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20,6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672511"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7 /</a:t>
                      </a:r>
                      <a:r>
                        <a:rPr lang="uk-UA" sz="2400" b="1" baseline="0" dirty="0" smtClean="0"/>
                        <a:t> 101.6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21,3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15,7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28,3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672511"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8 / 108,3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24,4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16,5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32,2</a:t>
                      </a:r>
                      <a:endParaRPr lang="ru-RU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0" y="6057900"/>
            <a:ext cx="69151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6600"/>
                </a:solidFill>
              </a:rPr>
              <a:t>На </a:t>
            </a:r>
            <a:r>
              <a:rPr lang="ru-RU" sz="2400" b="1" dirty="0" err="1">
                <a:solidFill>
                  <a:srgbClr val="006600"/>
                </a:solidFill>
              </a:rPr>
              <a:t>ділянці</a:t>
            </a:r>
            <a:r>
              <a:rPr lang="ru-RU" sz="2400" b="1" dirty="0">
                <a:solidFill>
                  <a:srgbClr val="006600"/>
                </a:solidFill>
              </a:rPr>
              <a:t> </a:t>
            </a:r>
            <a:r>
              <a:rPr lang="ru-RU" sz="2400" b="1" dirty="0" smtClean="0">
                <a:solidFill>
                  <a:srgbClr val="006600"/>
                </a:solidFill>
              </a:rPr>
              <a:t>№2 </a:t>
            </a:r>
            <a:r>
              <a:rPr lang="ru-RU" sz="2400" b="1" dirty="0" err="1">
                <a:solidFill>
                  <a:srgbClr val="006600"/>
                </a:solidFill>
              </a:rPr>
              <a:t>відсутні</a:t>
            </a:r>
            <a:r>
              <a:rPr lang="ru-RU" sz="2400" b="1" dirty="0">
                <a:solidFill>
                  <a:srgbClr val="006600"/>
                </a:solidFill>
              </a:rPr>
              <a:t> </a:t>
            </a:r>
            <a:r>
              <a:rPr lang="ru-RU" sz="2400" b="1" dirty="0" err="1">
                <a:solidFill>
                  <a:srgbClr val="006600"/>
                </a:solidFill>
              </a:rPr>
              <a:t>кущисті</a:t>
            </a:r>
            <a:r>
              <a:rPr lang="ru-RU" sz="2400" b="1" dirty="0">
                <a:solidFill>
                  <a:srgbClr val="006600"/>
                </a:solidFill>
              </a:rPr>
              <a:t> лишайники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865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21337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91317" y="301080"/>
            <a:ext cx="34083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b="1" dirty="0" smtClean="0">
                <a:solidFill>
                  <a:srgbClr val="006600"/>
                </a:solidFill>
              </a:rPr>
              <a:t>ВИСНОВКИ</a:t>
            </a:r>
            <a:endParaRPr lang="ru-RU" sz="4400" b="1" dirty="0">
              <a:solidFill>
                <a:srgbClr val="00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7044" y="1371600"/>
            <a:ext cx="1039685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800" b="1" dirty="0" smtClean="0">
                <a:solidFill>
                  <a:srgbClr val="006600"/>
                </a:solidFill>
              </a:rPr>
              <a:t>    Територію, яка прилегла до школи та шкільне подвір'я за станом хімічного забруднення атмосферного повітря  </a:t>
            </a:r>
          </a:p>
          <a:p>
            <a:pPr algn="just"/>
            <a:r>
              <a:rPr lang="uk-UA" sz="2800" b="1" dirty="0" smtClean="0">
                <a:solidFill>
                  <a:srgbClr val="006600"/>
                </a:solidFill>
              </a:rPr>
              <a:t>можна віднести до зони, що знаходиться на межі помірного та сильного </a:t>
            </a:r>
            <a:r>
              <a:rPr lang="uk-UA" sz="2800" b="1" dirty="0" smtClean="0">
                <a:solidFill>
                  <a:srgbClr val="006600"/>
                </a:solidFill>
              </a:rPr>
              <a:t>забруднення. </a:t>
            </a:r>
            <a:endParaRPr lang="uk-UA" sz="2800" b="1" dirty="0" smtClean="0">
              <a:solidFill>
                <a:srgbClr val="006600"/>
              </a:solidFill>
            </a:endParaRPr>
          </a:p>
          <a:p>
            <a:pPr algn="just"/>
            <a:r>
              <a:rPr lang="uk-UA" sz="2800" b="1" dirty="0">
                <a:solidFill>
                  <a:srgbClr val="006600"/>
                </a:solidFill>
              </a:rPr>
              <a:t> </a:t>
            </a:r>
            <a:r>
              <a:rPr lang="uk-UA" sz="2800" b="1" dirty="0" smtClean="0">
                <a:solidFill>
                  <a:srgbClr val="006600"/>
                </a:solidFill>
              </a:rPr>
              <a:t>   Причиною такого стану є положення школи поряд з автомобільною та залізничною </a:t>
            </a:r>
            <a:r>
              <a:rPr lang="uk-UA" sz="2800" b="1" dirty="0" smtClean="0">
                <a:solidFill>
                  <a:srgbClr val="006600"/>
                </a:solidFill>
              </a:rPr>
              <a:t>магістралями.</a:t>
            </a:r>
            <a:endParaRPr lang="uk-UA" sz="2800" b="1" dirty="0" smtClean="0">
              <a:solidFill>
                <a:srgbClr val="006600"/>
              </a:solidFill>
            </a:endParaRPr>
          </a:p>
          <a:p>
            <a:pPr algn="just"/>
            <a:r>
              <a:rPr lang="uk-UA" sz="2800" b="1" dirty="0">
                <a:solidFill>
                  <a:srgbClr val="006600"/>
                </a:solidFill>
              </a:rPr>
              <a:t> </a:t>
            </a:r>
            <a:r>
              <a:rPr lang="uk-UA" sz="2800" b="1" dirty="0" smtClean="0">
                <a:solidFill>
                  <a:srgbClr val="006600"/>
                </a:solidFill>
              </a:rPr>
              <a:t>   Вважаємо за необхідне продовжити спостереження за станом атмосферного повітря в мікрорайоні школи з залученням фахівців </a:t>
            </a:r>
            <a:r>
              <a:rPr lang="uk-UA" sz="2800" b="1" dirty="0" smtClean="0">
                <a:solidFill>
                  <a:srgbClr val="006600"/>
                </a:solidFill>
              </a:rPr>
              <a:t>МНС. </a:t>
            </a:r>
            <a:endParaRPr lang="uk-UA" sz="2800" b="1" dirty="0" smtClean="0">
              <a:solidFill>
                <a:srgbClr val="006600"/>
              </a:solidFill>
            </a:endParaRPr>
          </a:p>
          <a:p>
            <a:pPr algn="just"/>
            <a:r>
              <a:rPr lang="uk-UA" sz="2800" b="1" dirty="0">
                <a:solidFill>
                  <a:srgbClr val="006600"/>
                </a:solidFill>
              </a:rPr>
              <a:t> </a:t>
            </a:r>
            <a:r>
              <a:rPr lang="uk-UA" sz="2800" b="1" dirty="0" smtClean="0">
                <a:solidFill>
                  <a:srgbClr val="006600"/>
                </a:solidFill>
              </a:rPr>
              <a:t>   Систематично інформувати мешканців міста про екологічний стан міського </a:t>
            </a:r>
            <a:r>
              <a:rPr lang="uk-UA" sz="2800" b="1" dirty="0" smtClean="0">
                <a:solidFill>
                  <a:srgbClr val="006600"/>
                </a:solidFill>
              </a:rPr>
              <a:t>середовища.  </a:t>
            </a:r>
            <a:endParaRPr lang="uk-UA" sz="2800" b="1" dirty="0" smtClean="0">
              <a:solidFill>
                <a:srgbClr val="006600"/>
              </a:solidFill>
            </a:endParaRPr>
          </a:p>
          <a:p>
            <a:pPr algn="just"/>
            <a:r>
              <a:rPr lang="uk-UA" sz="2800" b="1" dirty="0">
                <a:solidFill>
                  <a:srgbClr val="006600"/>
                </a:solidFill>
              </a:rPr>
              <a:t> </a:t>
            </a:r>
            <a:r>
              <a:rPr lang="uk-UA" sz="2800" b="1" dirty="0" smtClean="0">
                <a:solidFill>
                  <a:srgbClr val="006600"/>
                </a:solidFill>
              </a:rPr>
              <a:t>    </a:t>
            </a:r>
            <a:endParaRPr lang="ru-RU" sz="28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56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21337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57500" y="2133785"/>
            <a:ext cx="67269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400" b="1" dirty="0" smtClean="0">
                <a:solidFill>
                  <a:srgbClr val="006600"/>
                </a:solidFill>
              </a:rPr>
              <a:t>ДЯКУЮ ЗА УВАГУ !</a:t>
            </a:r>
            <a:endParaRPr lang="ru-RU" sz="54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73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EB8F22"/>
      </a:accent1>
      <a:accent2>
        <a:srgbClr val="CD4223"/>
      </a:accent2>
      <a:accent3>
        <a:srgbClr val="A89374"/>
      </a:accent3>
      <a:accent4>
        <a:srgbClr val="83AA67"/>
      </a:accent4>
      <a:accent5>
        <a:srgbClr val="4FA9C1"/>
      </a:accent5>
      <a:accent6>
        <a:srgbClr val="9390AF"/>
      </a:accent6>
      <a:hlink>
        <a:srgbClr val="EC7220"/>
      </a:hlink>
      <a:folHlink>
        <a:srgbClr val="F09355"/>
      </a:folHlink>
    </a:clrScheme>
    <a:fontScheme name="Параллакс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EBEC8F79-A447-43FC-8E81-85E8468AF3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2203</TotalTime>
  <Words>489</Words>
  <Application>Microsoft Office PowerPoint</Application>
  <PresentationFormat>Произвольный</PresentationFormat>
  <Paragraphs>99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Параллакс</vt:lpstr>
      <vt:lpstr>ЛІХЕНОІНДИКАЦІЯ СТАНУ  АТМОСФЕРНОГО ПОВІТРЯ НА ТЕРИТОРІЇ  КОНОТОПСЬКОЇ ЗОШ  І-ІІІ СТ. №10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161</cp:revision>
  <dcterms:created xsi:type="dcterms:W3CDTF">2015-03-08T13:17:08Z</dcterms:created>
  <dcterms:modified xsi:type="dcterms:W3CDTF">2015-04-08T12:50:45Z</dcterms:modified>
</cp:coreProperties>
</file>