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9" r:id="rId12"/>
    <p:sldId id="261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90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A9BDD-A524-4514-BCF2-F882D7D7DE3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B6912-91CD-4D43-9BF7-24E89D2139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074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2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5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403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57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87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62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17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126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69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70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3049B-89EB-4ED4-9182-5B6AEC18044F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A671-2F1A-4000-A225-8A9F3D94B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37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reWalls.com-73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«Новий порядок у Харкові: яким він був насправді» </a:t>
            </a:r>
            <a:endParaRPr lang="ru-RU" sz="4000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5657671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Харківська загальноосвітня школа  І-ІІІ ступенів №138 </a:t>
            </a:r>
            <a:b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Харківської міської ради Харківської області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509120"/>
            <a:ext cx="323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Підготували: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Нарижна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92696"/>
            <a:ext cx="3827185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4869160"/>
            <a:ext cx="603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Педагогічній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uk-UA" b="1" i="1" dirty="0">
                <a:solidFill>
                  <a:schemeClr val="bg1"/>
                </a:solidFill>
              </a:rPr>
              <a:t>:</a:t>
            </a:r>
            <a:r>
              <a:rPr lang="uk-UA" b="1" dirty="0">
                <a:solidFill>
                  <a:schemeClr val="bg1"/>
                </a:solidFill>
              </a:rPr>
              <a:t> Тесленко Олена Володимирівна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404664"/>
            <a:ext cx="4615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Харківський процес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E:\proces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5616624" cy="37109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632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Процес проходив у Харківському оперному театрі по вулиці Римарський. Жителі міста знали про процес,але сюди пускали лише по спеціальним пропускам. Кожен день в газетах були замітки про те,як просувається розслідування та судовий процес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77272"/>
            <a:ext cx="8202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 </a:t>
            </a:r>
            <a:r>
              <a:rPr lang="ru-RU" sz="2000" b="1" dirty="0" err="1" smtClean="0">
                <a:solidFill>
                  <a:srgbClr val="C00000"/>
                </a:solidFill>
              </a:rPr>
              <a:t>судівським</a:t>
            </a:r>
            <a:r>
              <a:rPr lang="ru-RU" sz="2000" b="1" dirty="0" smtClean="0">
                <a:solidFill>
                  <a:srgbClr val="C00000"/>
                </a:solidFill>
              </a:rPr>
              <a:t> столом голова </a:t>
            </a:r>
            <a:r>
              <a:rPr lang="ru-RU" sz="2000" b="1" dirty="0" err="1" smtClean="0">
                <a:solidFill>
                  <a:srgbClr val="C00000"/>
                </a:solidFill>
              </a:rPr>
              <a:t>військового</a:t>
            </a:r>
            <a:r>
              <a:rPr lang="ru-RU" sz="2000" b="1" dirty="0" smtClean="0">
                <a:solidFill>
                  <a:srgbClr val="C00000"/>
                </a:solidFill>
              </a:rPr>
              <a:t> трибуналу і члени трибуналу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pic>
        <p:nvPicPr>
          <p:cNvPr id="9218" name="Picture 2" descr="E:\report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800350" cy="4400550"/>
          </a:xfrm>
          <a:prstGeom prst="rect">
            <a:avLst/>
          </a:prstGeom>
          <a:noFill/>
        </p:spPr>
      </p:pic>
      <p:pic>
        <p:nvPicPr>
          <p:cNvPr id="9219" name="Picture 3" descr="E:\gene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844824"/>
            <a:ext cx="2857500" cy="4191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04664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Репортаж про </a:t>
            </a:r>
            <a:r>
              <a:rPr lang="ru-RU" sz="2400" b="1" dirty="0" err="1" smtClean="0">
                <a:solidFill>
                  <a:srgbClr val="C00000"/>
                </a:solidFill>
              </a:rPr>
              <a:t>харківський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процес</a:t>
            </a:r>
            <a:r>
              <a:rPr lang="ru-RU" sz="2400" b="1" dirty="0" smtClean="0">
                <a:solidFill>
                  <a:srgbClr val="C00000"/>
                </a:solidFill>
              </a:rPr>
              <a:t> в </a:t>
            </a:r>
            <a:r>
              <a:rPr lang="ru-RU" sz="2400" b="1" dirty="0" err="1" smtClean="0">
                <a:solidFill>
                  <a:srgbClr val="C00000"/>
                </a:solidFill>
              </a:rPr>
              <a:t>зарубіжній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пресі</a:t>
            </a:r>
            <a:r>
              <a:rPr lang="ru-RU" sz="2400" b="1" dirty="0" smtClean="0">
                <a:solidFill>
                  <a:srgbClr val="C00000"/>
                </a:solidFill>
              </a:rPr>
              <a:t>. 1943 </a:t>
            </a:r>
            <a:r>
              <a:rPr lang="ru-RU" sz="2400" b="1" dirty="0" err="1" smtClean="0">
                <a:solidFill>
                  <a:srgbClr val="C00000"/>
                </a:solidFill>
              </a:rPr>
              <a:t>рік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8104" y="476672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</a:rPr>
              <a:t>Стенограма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харківського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процесу</a:t>
            </a:r>
            <a:r>
              <a:rPr lang="ru-RU" sz="2000" b="1" dirty="0" smtClean="0">
                <a:solidFill>
                  <a:srgbClr val="C00000"/>
                </a:solidFill>
              </a:rPr>
              <a:t>, видана в </a:t>
            </a:r>
            <a:r>
              <a:rPr lang="ru-RU" sz="2000" b="1" dirty="0" err="1" smtClean="0">
                <a:solidFill>
                  <a:srgbClr val="C00000"/>
                </a:solidFill>
              </a:rPr>
              <a:t>Женеві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в</a:t>
            </a:r>
            <a:r>
              <a:rPr lang="ru-RU" sz="2000" b="1" dirty="0" smtClean="0">
                <a:solidFill>
                  <a:srgbClr val="C00000"/>
                </a:solidFill>
              </a:rPr>
              <a:t> 1943 г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9" cy="6858000"/>
          </a:xfrm>
          <a:prstGeom prst="rect">
            <a:avLst/>
          </a:prstGeom>
          <a:noFill/>
        </p:spPr>
      </p:pic>
      <p:pic>
        <p:nvPicPr>
          <p:cNvPr id="4099" name="Picture 3" descr="E:\85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705055" cy="2491854"/>
          </a:xfrm>
          <a:prstGeom prst="rect">
            <a:avLst/>
          </a:prstGeom>
          <a:noFill/>
        </p:spPr>
      </p:pic>
      <p:pic>
        <p:nvPicPr>
          <p:cNvPr id="4100" name="Picture 4" descr="E:\process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1148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08104" y="54868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Зал суду. </a:t>
            </a:r>
            <a:r>
              <a:rPr lang="ru-RU" sz="2400" b="1" dirty="0" err="1" smtClean="0">
                <a:solidFill>
                  <a:srgbClr val="C00000"/>
                </a:solidFill>
              </a:rPr>
              <a:t>Підсудні</a:t>
            </a:r>
            <a:r>
              <a:rPr lang="ru-RU" sz="2400" b="1" dirty="0" smtClean="0">
                <a:solidFill>
                  <a:srgbClr val="C00000"/>
                </a:solidFill>
              </a:rPr>
              <a:t> на </a:t>
            </a:r>
            <a:r>
              <a:rPr lang="ru-RU" sz="2400" b="1" dirty="0" err="1" smtClean="0">
                <a:solidFill>
                  <a:srgbClr val="C00000"/>
                </a:solidFill>
              </a:rPr>
              <a:t>процесі</a:t>
            </a:r>
            <a:r>
              <a:rPr lang="ru-RU" sz="2400" b="1" dirty="0" smtClean="0">
                <a:solidFill>
                  <a:srgbClr val="C00000"/>
                </a:solidFill>
              </a:rPr>
              <a:t> в </a:t>
            </a:r>
            <a:r>
              <a:rPr lang="ru-RU" sz="2400" b="1" dirty="0" err="1" smtClean="0">
                <a:solidFill>
                  <a:srgbClr val="C00000"/>
                </a:solidFill>
              </a:rPr>
              <a:t>Харкові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ru-RU" sz="2400" b="1" dirty="0" err="1" smtClean="0">
                <a:solidFill>
                  <a:srgbClr val="C00000"/>
                </a:solidFill>
              </a:rPr>
              <a:t>крайній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зліва</a:t>
            </a:r>
            <a:r>
              <a:rPr lang="ru-RU" sz="2400" b="1" dirty="0" smtClean="0">
                <a:solidFill>
                  <a:srgbClr val="C00000"/>
                </a:solidFill>
              </a:rPr>
              <a:t>: Михайло Буланов. </a:t>
            </a:r>
            <a:r>
              <a:rPr lang="ru-RU" sz="2400" b="1" dirty="0" err="1" smtClean="0">
                <a:solidFill>
                  <a:srgbClr val="C00000"/>
                </a:solidFill>
              </a:rPr>
              <a:t>Другий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зправа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Ріцт</a:t>
            </a:r>
            <a:r>
              <a:rPr lang="ru-RU" sz="2400" b="1" dirty="0" smtClean="0">
                <a:solidFill>
                  <a:srgbClr val="C00000"/>
                </a:solidFill>
              </a:rPr>
              <a:t> Ганс)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364502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 </a:t>
            </a:r>
            <a:r>
              <a:rPr lang="ru-RU" sz="2800" b="1" dirty="0" err="1" smtClean="0">
                <a:solidFill>
                  <a:srgbClr val="C00000"/>
                </a:solidFill>
              </a:rPr>
              <a:t>Ганс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solidFill>
                  <a:srgbClr val="C00000"/>
                </a:solidFill>
              </a:rPr>
              <a:t>Риц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та Михайло Буланов. </a:t>
            </a:r>
            <a:r>
              <a:rPr lang="ru-RU" sz="2800" b="1" dirty="0" err="1" smtClean="0">
                <a:solidFill>
                  <a:srgbClr val="C00000"/>
                </a:solidFill>
              </a:rPr>
              <a:t>Дають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свідчення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53111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Зі свідчень Ганса </a:t>
            </a:r>
            <a:r>
              <a:rPr lang="uk-UA" sz="4000" b="1" dirty="0" err="1" smtClean="0">
                <a:solidFill>
                  <a:srgbClr val="C00000"/>
                </a:solidFill>
              </a:rPr>
              <a:t>Рітца</a:t>
            </a:r>
            <a:r>
              <a:rPr lang="uk-UA" sz="4000" b="1" dirty="0" smtClean="0">
                <a:solidFill>
                  <a:srgbClr val="C00000"/>
                </a:solidFill>
              </a:rPr>
              <a:t>:</a:t>
            </a:r>
            <a:br>
              <a:rPr lang="uk-UA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8136904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err="1" smtClean="0">
                <a:solidFill>
                  <a:srgbClr val="FF0000"/>
                </a:solidFill>
              </a:rPr>
              <a:t>Ріц</a:t>
            </a:r>
            <a:r>
              <a:rPr lang="ru-RU" sz="1700" dirty="0" smtClean="0">
                <a:solidFill>
                  <a:srgbClr val="FF0000"/>
                </a:solidFill>
              </a:rPr>
              <a:t>: Другого </a:t>
            </a:r>
            <a:r>
              <a:rPr lang="ru-RU" sz="1700" dirty="0" err="1" smtClean="0">
                <a:solidFill>
                  <a:srgbClr val="FF0000"/>
                </a:solidFill>
              </a:rPr>
              <a:t>червня</a:t>
            </a:r>
            <a:r>
              <a:rPr lang="ru-RU" sz="1700" dirty="0" smtClean="0">
                <a:solidFill>
                  <a:srgbClr val="FF0000"/>
                </a:solidFill>
              </a:rPr>
              <a:t> майор </a:t>
            </a:r>
            <a:r>
              <a:rPr lang="ru-RU" sz="1700" dirty="0" err="1" smtClean="0">
                <a:solidFill>
                  <a:srgbClr val="FF0000"/>
                </a:solidFill>
              </a:rPr>
              <a:t>Ханебіттер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захопивши</a:t>
            </a:r>
            <a:r>
              <a:rPr lang="ru-RU" sz="1700" dirty="0" smtClean="0">
                <a:solidFill>
                  <a:srgbClr val="FF0000"/>
                </a:solidFill>
              </a:rPr>
              <a:t> мене, </a:t>
            </a:r>
            <a:r>
              <a:rPr lang="ru-RU" sz="1700" dirty="0" err="1" smtClean="0">
                <a:solidFill>
                  <a:srgbClr val="FF0000"/>
                </a:solidFill>
              </a:rPr>
              <a:t>виїхав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офіцером</a:t>
            </a:r>
            <a:r>
              <a:rPr lang="ru-RU" sz="1700" dirty="0" smtClean="0">
                <a:solidFill>
                  <a:srgbClr val="FF0000"/>
                </a:solidFill>
              </a:rPr>
              <a:t>, в село, </a:t>
            </a:r>
            <a:r>
              <a:rPr lang="ru-RU" sz="1700" dirty="0" err="1" smtClean="0">
                <a:solidFill>
                  <a:srgbClr val="FF0000"/>
                </a:solidFill>
              </a:rPr>
              <a:t>розташоване</a:t>
            </a:r>
            <a:r>
              <a:rPr lang="ru-RU" sz="1700" dirty="0" smtClean="0">
                <a:solidFill>
                  <a:srgbClr val="FF0000"/>
                </a:solidFill>
              </a:rPr>
              <a:t> недалеко </a:t>
            </a:r>
            <a:r>
              <a:rPr lang="ru-RU" sz="1700" dirty="0" err="1" smtClean="0">
                <a:solidFill>
                  <a:srgbClr val="FF0000"/>
                </a:solidFill>
              </a:rPr>
              <a:t>від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міста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Харкова</a:t>
            </a:r>
            <a:r>
              <a:rPr lang="ru-RU" sz="1700" dirty="0" smtClean="0">
                <a:solidFill>
                  <a:srgbClr val="FF0000"/>
                </a:solidFill>
              </a:rPr>
              <a:t> - </a:t>
            </a:r>
            <a:r>
              <a:rPr lang="ru-RU" sz="1700" dirty="0" err="1" smtClean="0">
                <a:solidFill>
                  <a:srgbClr val="FF0000"/>
                </a:solidFill>
              </a:rPr>
              <a:t>Надворкі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або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Подвірки</a:t>
            </a:r>
            <a:r>
              <a:rPr lang="ru-RU" sz="1700" dirty="0" smtClean="0">
                <a:solidFill>
                  <a:srgbClr val="FF0000"/>
                </a:solidFill>
              </a:rPr>
              <a:t>, де </a:t>
            </a:r>
            <a:r>
              <a:rPr lang="ru-RU" sz="1700" dirty="0" err="1" smtClean="0">
                <a:solidFill>
                  <a:srgbClr val="FF0000"/>
                </a:solidFill>
              </a:rPr>
              <a:t>мав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відбуватися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розстріл</a:t>
            </a:r>
            <a:r>
              <a:rPr lang="ru-RU" sz="1700" dirty="0" smtClean="0">
                <a:solidFill>
                  <a:srgbClr val="FF0000"/>
                </a:solidFill>
              </a:rPr>
              <a:t>. В </a:t>
            </a:r>
            <a:r>
              <a:rPr lang="ru-RU" sz="1700" dirty="0" err="1" smtClean="0">
                <a:solidFill>
                  <a:srgbClr val="FF0000"/>
                </a:solidFill>
              </a:rPr>
              <a:t>дорозі</a:t>
            </a:r>
            <a:r>
              <a:rPr lang="ru-RU" sz="1700" dirty="0" smtClean="0">
                <a:solidFill>
                  <a:srgbClr val="FF0000"/>
                </a:solidFill>
              </a:rPr>
              <a:t> ми </a:t>
            </a:r>
            <a:r>
              <a:rPr lang="ru-RU" sz="1700" dirty="0" err="1" smtClean="0">
                <a:solidFill>
                  <a:srgbClr val="FF0000"/>
                </a:solidFill>
              </a:rPr>
              <a:t>обігнали</a:t>
            </a:r>
            <a:r>
              <a:rPr lang="ru-RU" sz="1700" dirty="0" smtClean="0">
                <a:solidFill>
                  <a:srgbClr val="FF0000"/>
                </a:solidFill>
              </a:rPr>
              <a:t> три </a:t>
            </a:r>
            <a:r>
              <a:rPr lang="ru-RU" sz="1700" dirty="0" err="1" smtClean="0">
                <a:solidFill>
                  <a:srgbClr val="FF0000"/>
                </a:solidFill>
              </a:rPr>
              <a:t>автомашини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навантажені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заарештованими</a:t>
            </a:r>
            <a:r>
              <a:rPr lang="ru-RU" sz="1700" dirty="0" smtClean="0">
                <a:solidFill>
                  <a:srgbClr val="FF0000"/>
                </a:solidFill>
              </a:rPr>
              <a:t>, у </a:t>
            </a:r>
            <a:r>
              <a:rPr lang="ru-RU" sz="1700" dirty="0" err="1" smtClean="0">
                <a:solidFill>
                  <a:srgbClr val="FF0000"/>
                </a:solidFill>
              </a:rPr>
              <a:t>супроводі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есесівців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які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також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прямували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туди</a:t>
            </a:r>
            <a:r>
              <a:rPr lang="ru-RU" sz="1700" dirty="0" smtClean="0">
                <a:solidFill>
                  <a:srgbClr val="FF0000"/>
                </a:solidFill>
              </a:rPr>
              <a:t>. Машина, на </a:t>
            </a:r>
            <a:r>
              <a:rPr lang="ru-RU" sz="1700" dirty="0" err="1" smtClean="0">
                <a:solidFill>
                  <a:srgbClr val="FF0000"/>
                </a:solidFill>
              </a:rPr>
              <a:t>якій</a:t>
            </a:r>
            <a:r>
              <a:rPr lang="ru-RU" sz="1700" dirty="0" smtClean="0">
                <a:solidFill>
                  <a:srgbClr val="FF0000"/>
                </a:solidFill>
              </a:rPr>
              <a:t> я </a:t>
            </a:r>
            <a:r>
              <a:rPr lang="ru-RU" sz="1700" dirty="0" err="1" smtClean="0">
                <a:solidFill>
                  <a:srgbClr val="FF0000"/>
                </a:solidFill>
              </a:rPr>
              <a:t>їхав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обігнала</a:t>
            </a:r>
            <a:r>
              <a:rPr lang="ru-RU" sz="1700" dirty="0" smtClean="0">
                <a:solidFill>
                  <a:srgbClr val="FF0000"/>
                </a:solidFill>
              </a:rPr>
              <a:t> машину </a:t>
            </a:r>
            <a:r>
              <a:rPr lang="ru-RU" sz="1700" dirty="0" err="1" smtClean="0">
                <a:solidFill>
                  <a:srgbClr val="FF0000"/>
                </a:solidFill>
              </a:rPr>
              <a:t>з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арештованими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прибула</a:t>
            </a:r>
            <a:r>
              <a:rPr lang="ru-RU" sz="1700" dirty="0" smtClean="0">
                <a:solidFill>
                  <a:srgbClr val="FF0000"/>
                </a:solidFill>
              </a:rPr>
              <a:t> на </a:t>
            </a:r>
            <a:r>
              <a:rPr lang="ru-RU" sz="1700" dirty="0" err="1" smtClean="0">
                <a:solidFill>
                  <a:srgbClr val="FF0000"/>
                </a:solidFill>
              </a:rPr>
              <a:t>лісову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галявину</a:t>
            </a:r>
            <a:r>
              <a:rPr lang="ru-RU" sz="1700" dirty="0" smtClean="0">
                <a:solidFill>
                  <a:srgbClr val="FF0000"/>
                </a:solidFill>
              </a:rPr>
              <a:t>, де </a:t>
            </a:r>
            <a:r>
              <a:rPr lang="ru-RU" sz="1700" dirty="0" err="1" smtClean="0">
                <a:solidFill>
                  <a:srgbClr val="FF0000"/>
                </a:solidFill>
              </a:rPr>
              <a:t>були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підготовлені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ями</a:t>
            </a:r>
            <a:r>
              <a:rPr lang="ru-RU" sz="1700" dirty="0" smtClean="0">
                <a:solidFill>
                  <a:srgbClr val="FF0000"/>
                </a:solidFill>
              </a:rPr>
              <a:t>.</a:t>
            </a:r>
          </a:p>
          <a:p>
            <a:endParaRPr lang="ru-RU" sz="1700" dirty="0" smtClean="0">
              <a:solidFill>
                <a:srgbClr val="FF0000"/>
              </a:solidFill>
            </a:endParaRPr>
          </a:p>
          <a:p>
            <a:r>
              <a:rPr lang="ru-RU" sz="1700" dirty="0" err="1" smtClean="0">
                <a:solidFill>
                  <a:srgbClr val="FF0000"/>
                </a:solidFill>
              </a:rPr>
              <a:t>Ця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галявина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була</a:t>
            </a:r>
            <a:r>
              <a:rPr lang="ru-RU" sz="1700" dirty="0" smtClean="0">
                <a:solidFill>
                  <a:srgbClr val="FF0000"/>
                </a:solidFill>
              </a:rPr>
              <a:t> оточена </a:t>
            </a:r>
            <a:r>
              <a:rPr lang="ru-RU" sz="1700" dirty="0" err="1" smtClean="0">
                <a:solidFill>
                  <a:srgbClr val="FF0000"/>
                </a:solidFill>
              </a:rPr>
              <a:t>есесівцями</a:t>
            </a:r>
            <a:r>
              <a:rPr lang="ru-RU" sz="1700" dirty="0" smtClean="0">
                <a:solidFill>
                  <a:srgbClr val="FF0000"/>
                </a:solidFill>
              </a:rPr>
              <a:t>. </a:t>
            </a:r>
            <a:r>
              <a:rPr lang="ru-RU" sz="1700" dirty="0" err="1" smtClean="0">
                <a:solidFill>
                  <a:srgbClr val="FF0000"/>
                </a:solidFill>
              </a:rPr>
              <a:t>Незабаром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після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цього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з'явилися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автомашини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заарештованими</a:t>
            </a:r>
            <a:r>
              <a:rPr lang="ru-RU" sz="1700" dirty="0" smtClean="0">
                <a:solidFill>
                  <a:srgbClr val="FF0000"/>
                </a:solidFill>
              </a:rPr>
              <a:t>. </a:t>
            </a:r>
            <a:r>
              <a:rPr lang="ru-RU" sz="1700" dirty="0" err="1" smtClean="0">
                <a:solidFill>
                  <a:srgbClr val="FF0000"/>
                </a:solidFill>
              </a:rPr>
              <a:t>Ханебіттер</a:t>
            </a:r>
            <a:r>
              <a:rPr lang="ru-RU" sz="1700" dirty="0" smtClean="0">
                <a:solidFill>
                  <a:srgbClr val="FF0000"/>
                </a:solidFill>
              </a:rPr>
              <a:t> сказав, </a:t>
            </a:r>
            <a:r>
              <a:rPr lang="ru-RU" sz="1700" dirty="0" err="1" smtClean="0">
                <a:solidFill>
                  <a:srgbClr val="FF0000"/>
                </a:solidFill>
              </a:rPr>
              <a:t>що</a:t>
            </a:r>
            <a:r>
              <a:rPr lang="ru-RU" sz="1700" dirty="0" smtClean="0">
                <a:solidFill>
                  <a:srgbClr val="FF0000"/>
                </a:solidFill>
              </a:rPr>
              <a:t> в </a:t>
            </a:r>
            <a:r>
              <a:rPr lang="ru-RU" sz="1700" dirty="0" err="1" smtClean="0">
                <a:solidFill>
                  <a:srgbClr val="FF0000"/>
                </a:solidFill>
              </a:rPr>
              <a:t>цей</a:t>
            </a:r>
            <a:r>
              <a:rPr lang="ru-RU" sz="1700" dirty="0" smtClean="0">
                <a:solidFill>
                  <a:srgbClr val="FF0000"/>
                </a:solidFill>
              </a:rPr>
              <a:t> день </a:t>
            </a:r>
            <a:r>
              <a:rPr lang="ru-RU" sz="1700" dirty="0" err="1" smtClean="0">
                <a:solidFill>
                  <a:srgbClr val="FF0000"/>
                </a:solidFill>
              </a:rPr>
              <a:t>підлягає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розстрілу</a:t>
            </a:r>
            <a:r>
              <a:rPr lang="ru-RU" sz="1700" dirty="0" smtClean="0">
                <a:solidFill>
                  <a:srgbClr val="FF0000"/>
                </a:solidFill>
              </a:rPr>
              <a:t> до 300 </a:t>
            </a:r>
            <a:r>
              <a:rPr lang="ru-RU" sz="1700" dirty="0" err="1" smtClean="0">
                <a:solidFill>
                  <a:srgbClr val="FF0000"/>
                </a:solidFill>
              </a:rPr>
              <a:t>осіб</a:t>
            </a:r>
            <a:r>
              <a:rPr lang="ru-RU" sz="1700" dirty="0" smtClean="0">
                <a:solidFill>
                  <a:srgbClr val="FF0000"/>
                </a:solidFill>
              </a:rPr>
              <a:t>. </a:t>
            </a:r>
            <a:r>
              <a:rPr lang="ru-RU" sz="1700" dirty="0" err="1" smtClean="0">
                <a:solidFill>
                  <a:srgbClr val="FF0000"/>
                </a:solidFill>
              </a:rPr>
              <a:t>Заарештовані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були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розділені</a:t>
            </a:r>
            <a:r>
              <a:rPr lang="ru-RU" sz="1700" dirty="0" smtClean="0">
                <a:solidFill>
                  <a:srgbClr val="FF0000"/>
                </a:solidFill>
              </a:rPr>
              <a:t> на </a:t>
            </a:r>
            <a:r>
              <a:rPr lang="ru-RU" sz="1700" dirty="0" err="1" smtClean="0">
                <a:solidFill>
                  <a:srgbClr val="FF0000"/>
                </a:solidFill>
              </a:rPr>
              <a:t>невеликі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групи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які</a:t>
            </a:r>
            <a:r>
              <a:rPr lang="ru-RU" sz="1700" dirty="0" smtClean="0">
                <a:solidFill>
                  <a:srgbClr val="FF0000"/>
                </a:solidFill>
              </a:rPr>
              <a:t> по </a:t>
            </a:r>
            <a:r>
              <a:rPr lang="ru-RU" sz="1700" dirty="0" err="1" smtClean="0">
                <a:solidFill>
                  <a:srgbClr val="FF0000"/>
                </a:solidFill>
              </a:rPr>
              <a:t>черзі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розстрілювали</a:t>
            </a:r>
            <a:r>
              <a:rPr lang="uk-UA" sz="1700" dirty="0" smtClean="0">
                <a:solidFill>
                  <a:srgbClr val="FF0000"/>
                </a:solidFill>
              </a:rPr>
              <a:t>ся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есесівцями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автоматів</a:t>
            </a:r>
            <a:r>
              <a:rPr lang="ru-RU" sz="1700" dirty="0" smtClean="0">
                <a:solidFill>
                  <a:srgbClr val="FF0000"/>
                </a:solidFill>
              </a:rPr>
              <a:t>. Не хочу </a:t>
            </a:r>
            <a:r>
              <a:rPr lang="ru-RU" sz="1700" dirty="0" err="1" smtClean="0">
                <a:solidFill>
                  <a:srgbClr val="FF0000"/>
                </a:solidFill>
              </a:rPr>
              <a:t>замовчувати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і</a:t>
            </a:r>
            <a:r>
              <a:rPr lang="ru-RU" sz="1700" dirty="0" smtClean="0">
                <a:solidFill>
                  <a:srgbClr val="FF0000"/>
                </a:solidFill>
              </a:rPr>
              <a:t> про свою участь у </a:t>
            </a:r>
            <a:r>
              <a:rPr lang="ru-RU" sz="1700" dirty="0" err="1" smtClean="0">
                <a:solidFill>
                  <a:srgbClr val="FF0000"/>
                </a:solidFill>
              </a:rPr>
              <a:t>цій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операції</a:t>
            </a:r>
            <a:r>
              <a:rPr lang="ru-RU" sz="1700" dirty="0" smtClean="0">
                <a:solidFill>
                  <a:srgbClr val="FF0000"/>
                </a:solidFill>
              </a:rPr>
              <a:t>. Майор </a:t>
            </a:r>
            <a:r>
              <a:rPr lang="ru-RU" sz="1700" dirty="0" err="1" smtClean="0">
                <a:solidFill>
                  <a:srgbClr val="FF0000"/>
                </a:solidFill>
              </a:rPr>
              <a:t>Ханебіттер</a:t>
            </a:r>
            <a:r>
              <a:rPr lang="ru-RU" sz="1700" dirty="0" smtClean="0">
                <a:solidFill>
                  <a:srgbClr val="FF0000"/>
                </a:solidFill>
              </a:rPr>
              <a:t> сказав </a:t>
            </a:r>
            <a:r>
              <a:rPr lang="ru-RU" sz="1700" dirty="0" err="1" smtClean="0">
                <a:solidFill>
                  <a:srgbClr val="FF0000"/>
                </a:solidFill>
              </a:rPr>
              <a:t>мені</a:t>
            </a:r>
            <a:r>
              <a:rPr lang="ru-RU" sz="1700" dirty="0" smtClean="0">
                <a:solidFill>
                  <a:srgbClr val="FF0000"/>
                </a:solidFill>
              </a:rPr>
              <a:t>: «</a:t>
            </a:r>
            <a:r>
              <a:rPr lang="ru-RU" sz="1700" dirty="0" err="1" smtClean="0">
                <a:solidFill>
                  <a:srgbClr val="FF0000"/>
                </a:solidFill>
              </a:rPr>
              <a:t>Покажіть</a:t>
            </a:r>
            <a:r>
              <a:rPr lang="ru-RU" sz="1700" dirty="0" smtClean="0">
                <a:solidFill>
                  <a:srgbClr val="FF0000"/>
                </a:solidFill>
              </a:rPr>
              <a:t>, на </a:t>
            </a:r>
            <a:r>
              <a:rPr lang="ru-RU" sz="1700" dirty="0" err="1" smtClean="0">
                <a:solidFill>
                  <a:srgbClr val="FF0000"/>
                </a:solidFill>
              </a:rPr>
              <a:t>що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ви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здатні</a:t>
            </a:r>
            <a:r>
              <a:rPr lang="ru-RU" sz="1700" dirty="0" smtClean="0">
                <a:solidFill>
                  <a:srgbClr val="FF0000"/>
                </a:solidFill>
              </a:rPr>
              <a:t>», </a:t>
            </a:r>
            <a:r>
              <a:rPr lang="ru-RU" sz="1700" dirty="0" err="1" smtClean="0">
                <a:solidFill>
                  <a:srgbClr val="FF0000"/>
                </a:solidFill>
              </a:rPr>
              <a:t>і</a:t>
            </a:r>
            <a:r>
              <a:rPr lang="ru-RU" sz="1700" dirty="0" smtClean="0">
                <a:solidFill>
                  <a:srgbClr val="FF0000"/>
                </a:solidFill>
              </a:rPr>
              <a:t> я, як </a:t>
            </a:r>
            <a:r>
              <a:rPr lang="ru-RU" sz="1700" dirty="0" err="1" smtClean="0">
                <a:solidFill>
                  <a:srgbClr val="FF0000"/>
                </a:solidFill>
              </a:rPr>
              <a:t>військова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людина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офіцер</a:t>
            </a:r>
            <a:r>
              <a:rPr lang="ru-RU" sz="1700" dirty="0" smtClean="0">
                <a:solidFill>
                  <a:srgbClr val="FF0000"/>
                </a:solidFill>
              </a:rPr>
              <a:t>, не </a:t>
            </a:r>
            <a:r>
              <a:rPr lang="ru-RU" sz="1700" dirty="0" err="1" smtClean="0">
                <a:solidFill>
                  <a:srgbClr val="FF0000"/>
                </a:solidFill>
              </a:rPr>
              <a:t>відмовився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від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цього</a:t>
            </a:r>
            <a:r>
              <a:rPr lang="ru-RU" sz="1700" dirty="0" smtClean="0">
                <a:solidFill>
                  <a:srgbClr val="FF0000"/>
                </a:solidFill>
              </a:rPr>
              <a:t>, взяв у одного </a:t>
            </a:r>
            <a:r>
              <a:rPr lang="ru-RU" sz="1700" dirty="0" err="1" smtClean="0">
                <a:solidFill>
                  <a:srgbClr val="FF0000"/>
                </a:solidFill>
              </a:rPr>
              <a:t>з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есесівців</a:t>
            </a:r>
            <a:r>
              <a:rPr lang="ru-RU" sz="1700" dirty="0" smtClean="0">
                <a:solidFill>
                  <a:srgbClr val="FF0000"/>
                </a:solidFill>
              </a:rPr>
              <a:t> автомат </a:t>
            </a:r>
            <a:r>
              <a:rPr lang="ru-RU" sz="1700" dirty="0" err="1" smtClean="0">
                <a:solidFill>
                  <a:srgbClr val="FF0000"/>
                </a:solidFill>
              </a:rPr>
              <a:t>і</a:t>
            </a:r>
            <a:r>
              <a:rPr lang="ru-RU" sz="1700" dirty="0" smtClean="0">
                <a:solidFill>
                  <a:srgbClr val="FF0000"/>
                </a:solidFill>
              </a:rPr>
              <a:t> дав </a:t>
            </a:r>
            <a:r>
              <a:rPr lang="ru-RU" sz="1700" dirty="0" err="1" smtClean="0">
                <a:solidFill>
                  <a:srgbClr val="FF0000"/>
                </a:solidFill>
              </a:rPr>
              <a:t>чергу</a:t>
            </a:r>
            <a:r>
              <a:rPr lang="ru-RU" sz="1700" dirty="0" smtClean="0">
                <a:solidFill>
                  <a:srgbClr val="FF0000"/>
                </a:solidFill>
              </a:rPr>
              <a:t> по </a:t>
            </a:r>
            <a:r>
              <a:rPr lang="ru-RU" sz="1700" dirty="0" err="1" smtClean="0">
                <a:solidFill>
                  <a:srgbClr val="FF0000"/>
                </a:solidFill>
              </a:rPr>
              <a:t>заарештованим</a:t>
            </a:r>
            <a:r>
              <a:rPr lang="ru-RU" sz="1700" dirty="0" smtClean="0">
                <a:solidFill>
                  <a:srgbClr val="FF0000"/>
                </a:solidFill>
              </a:rPr>
              <a:t>. »</a:t>
            </a:r>
          </a:p>
          <a:p>
            <a:endParaRPr lang="ru-RU" sz="1700" dirty="0" smtClean="0">
              <a:solidFill>
                <a:srgbClr val="FF0000"/>
              </a:solidFill>
            </a:endParaRPr>
          </a:p>
          <a:p>
            <a:r>
              <a:rPr lang="ru-RU" sz="1700" dirty="0" smtClean="0">
                <a:solidFill>
                  <a:srgbClr val="FF0000"/>
                </a:solidFill>
              </a:rPr>
              <a:t>Прокурор: «</a:t>
            </a:r>
            <a:r>
              <a:rPr lang="ru-RU" sz="1700" dirty="0" err="1" smtClean="0">
                <a:solidFill>
                  <a:srgbClr val="FF0000"/>
                </a:solidFill>
              </a:rPr>
              <a:t>Серед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розстрілюваних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були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жінки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і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діти</a:t>
            </a:r>
            <a:r>
              <a:rPr lang="ru-RU" sz="1700" dirty="0" smtClean="0">
                <a:solidFill>
                  <a:srgbClr val="FF0000"/>
                </a:solidFill>
              </a:rPr>
              <a:t>?»</a:t>
            </a:r>
          </a:p>
          <a:p>
            <a:endParaRPr lang="ru-RU" sz="1700" dirty="0" smtClean="0">
              <a:solidFill>
                <a:srgbClr val="FF0000"/>
              </a:solidFill>
            </a:endParaRPr>
          </a:p>
          <a:p>
            <a:r>
              <a:rPr lang="ru-RU" sz="1700" dirty="0" err="1" smtClean="0">
                <a:solidFill>
                  <a:srgbClr val="FF0000"/>
                </a:solidFill>
              </a:rPr>
              <a:t>Ріц</a:t>
            </a:r>
            <a:r>
              <a:rPr lang="ru-RU" sz="1700" dirty="0" smtClean="0">
                <a:solidFill>
                  <a:srgbClr val="FF0000"/>
                </a:solidFill>
              </a:rPr>
              <a:t>: «Так, я </a:t>
            </a:r>
            <a:r>
              <a:rPr lang="ru-RU" sz="1700" dirty="0" err="1" smtClean="0">
                <a:solidFill>
                  <a:srgbClr val="FF0000"/>
                </a:solidFill>
              </a:rPr>
              <a:t>пам'ятаю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що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була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жінка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з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дитиною</a:t>
            </a:r>
            <a:r>
              <a:rPr lang="ru-RU" sz="1700" dirty="0" smtClean="0">
                <a:solidFill>
                  <a:srgbClr val="FF0000"/>
                </a:solidFill>
              </a:rPr>
              <a:t>. </a:t>
            </a:r>
            <a:r>
              <a:rPr lang="ru-RU" sz="1700" dirty="0" err="1" smtClean="0">
                <a:solidFill>
                  <a:srgbClr val="FF0000"/>
                </a:solidFill>
              </a:rPr>
              <a:t>Жінка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намагаючись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врятувати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дитину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прикрила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її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своїм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тілом</a:t>
            </a:r>
            <a:r>
              <a:rPr lang="ru-RU" sz="1700" dirty="0" smtClean="0">
                <a:solidFill>
                  <a:srgbClr val="FF0000"/>
                </a:solidFill>
              </a:rPr>
              <a:t>, </a:t>
            </a:r>
            <a:r>
              <a:rPr lang="ru-RU" sz="1700" dirty="0" err="1" smtClean="0">
                <a:solidFill>
                  <a:srgbClr val="FF0000"/>
                </a:solidFill>
              </a:rPr>
              <a:t>але</a:t>
            </a:r>
            <a:r>
              <a:rPr lang="ru-RU" sz="1700" dirty="0" smtClean="0">
                <a:solidFill>
                  <a:srgbClr val="FF0000"/>
                </a:solidFill>
              </a:rPr>
              <a:t> </a:t>
            </a:r>
            <a:r>
              <a:rPr lang="ru-RU" sz="1700" dirty="0" err="1" smtClean="0">
                <a:solidFill>
                  <a:srgbClr val="FF0000"/>
                </a:solidFill>
              </a:rPr>
              <a:t>це</a:t>
            </a:r>
            <a:r>
              <a:rPr lang="ru-RU" sz="1700" dirty="0" smtClean="0">
                <a:solidFill>
                  <a:srgbClr val="FF0000"/>
                </a:solidFill>
              </a:rPr>
              <a:t> не </a:t>
            </a:r>
            <a:r>
              <a:rPr lang="ru-RU" sz="1700" dirty="0" err="1" smtClean="0">
                <a:solidFill>
                  <a:srgbClr val="FF0000"/>
                </a:solidFill>
              </a:rPr>
              <a:t>допомогло</a:t>
            </a:r>
            <a:r>
              <a:rPr lang="ru-RU" sz="1700" dirty="0" smtClean="0">
                <a:solidFill>
                  <a:srgbClr val="FF0000"/>
                </a:solidFill>
              </a:rPr>
              <a:t>, так як </a:t>
            </a:r>
            <a:r>
              <a:rPr lang="ru-RU" sz="1700" dirty="0" err="1" smtClean="0">
                <a:solidFill>
                  <a:srgbClr val="FF0000"/>
                </a:solidFill>
              </a:rPr>
              <a:t>кулі</a:t>
            </a:r>
            <a:r>
              <a:rPr lang="ru-RU" sz="1700" dirty="0" smtClean="0">
                <a:solidFill>
                  <a:srgbClr val="FF0000"/>
                </a:solidFill>
              </a:rPr>
              <a:t> пронизали </a:t>
            </a:r>
            <a:r>
              <a:rPr lang="ru-RU" sz="1700" dirty="0" err="1" smtClean="0">
                <a:solidFill>
                  <a:srgbClr val="FF0000"/>
                </a:solidFill>
              </a:rPr>
              <a:t>її</a:t>
            </a:r>
            <a:r>
              <a:rPr lang="ru-RU" sz="1700" dirty="0" smtClean="0">
                <a:solidFill>
                  <a:srgbClr val="FF0000"/>
                </a:solidFill>
              </a:rPr>
              <a:t> та </a:t>
            </a:r>
            <a:r>
              <a:rPr lang="ru-RU" sz="1700" dirty="0" err="1" smtClean="0">
                <a:solidFill>
                  <a:srgbClr val="FF0000"/>
                </a:solidFill>
              </a:rPr>
              <a:t>дитину</a:t>
            </a:r>
            <a:r>
              <a:rPr lang="ru-RU" sz="1700" dirty="0" smtClean="0">
                <a:solidFill>
                  <a:srgbClr val="FF0000"/>
                </a:solidFill>
              </a:rPr>
              <a:t>. »</a:t>
            </a:r>
            <a:endParaRPr lang="ru-RU"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635896" y="476672"/>
            <a:ext cx="1561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Вирок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4536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18 </a:t>
            </a:r>
            <a:r>
              <a:rPr lang="ru-RU" dirty="0" err="1" smtClean="0">
                <a:solidFill>
                  <a:schemeClr val="bg1"/>
                </a:solidFill>
              </a:rPr>
              <a:t>грудня</a:t>
            </a:r>
            <a:r>
              <a:rPr lang="ru-RU" dirty="0" smtClean="0">
                <a:solidFill>
                  <a:schemeClr val="bg1"/>
                </a:solidFill>
              </a:rPr>
              <a:t> 1943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обвинувачувальної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промови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військового</a:t>
            </a:r>
            <a:r>
              <a:rPr lang="ru-RU" dirty="0" smtClean="0">
                <a:solidFill>
                  <a:schemeClr val="bg1"/>
                </a:solidFill>
              </a:rPr>
              <a:t> прокурора Н.К.Дунаева </a:t>
            </a:r>
            <a:r>
              <a:rPr lang="ru-RU" dirty="0" err="1" smtClean="0">
                <a:solidFill>
                  <a:schemeClr val="bg1"/>
                </a:solidFill>
              </a:rPr>
              <a:t>Військовий</a:t>
            </a:r>
            <a:r>
              <a:rPr lang="ru-RU" dirty="0" smtClean="0">
                <a:solidFill>
                  <a:schemeClr val="bg1"/>
                </a:solidFill>
              </a:rPr>
              <a:t> трибунал фронту засудив </a:t>
            </a:r>
            <a:r>
              <a:rPr lang="ru-RU" dirty="0" err="1" smtClean="0">
                <a:solidFill>
                  <a:schemeClr val="bg1"/>
                </a:solidFill>
              </a:rPr>
              <a:t>усіх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чотирьох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обвинувачених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страти</a:t>
            </a:r>
            <a:r>
              <a:rPr lang="ru-RU" dirty="0" smtClean="0">
                <a:solidFill>
                  <a:schemeClr val="bg1"/>
                </a:solidFill>
              </a:rPr>
              <a:t> через </a:t>
            </a:r>
            <a:r>
              <a:rPr lang="ru-RU" dirty="0" err="1" smtClean="0">
                <a:solidFill>
                  <a:schemeClr val="bg1"/>
                </a:solidFill>
              </a:rPr>
              <a:t>повішення</a:t>
            </a:r>
            <a:r>
              <a:rPr lang="ru-RU" dirty="0" smtClean="0">
                <a:solidFill>
                  <a:schemeClr val="bg1"/>
                </a:solidFill>
              </a:rPr>
              <a:t>. «</a:t>
            </a:r>
            <a:r>
              <a:rPr lang="ru-RU" dirty="0" err="1" smtClean="0">
                <a:solidFill>
                  <a:schemeClr val="bg1"/>
                </a:solidFill>
              </a:rPr>
              <a:t>Вирок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остаточний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оскарженню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підлягає</a:t>
            </a:r>
            <a:r>
              <a:rPr lang="ru-RU" dirty="0" smtClean="0">
                <a:solidFill>
                  <a:schemeClr val="bg1"/>
                </a:solidFill>
              </a:rPr>
              <a:t>». </a:t>
            </a:r>
            <a:r>
              <a:rPr lang="ru-RU" dirty="0" err="1" smtClean="0">
                <a:solidFill>
                  <a:schemeClr val="bg1"/>
                </a:solidFill>
              </a:rPr>
              <a:t>Вирок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приведений у </a:t>
            </a:r>
            <a:r>
              <a:rPr lang="ru-RU" dirty="0" err="1" smtClean="0">
                <a:solidFill>
                  <a:schemeClr val="bg1"/>
                </a:solidFill>
              </a:rPr>
              <a:t>виконання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наступний</a:t>
            </a:r>
            <a:r>
              <a:rPr lang="ru-RU" dirty="0" smtClean="0">
                <a:solidFill>
                  <a:schemeClr val="bg1"/>
                </a:solidFill>
              </a:rPr>
              <a:t> день на </a:t>
            </a:r>
            <a:r>
              <a:rPr lang="ru-RU" dirty="0" err="1" smtClean="0">
                <a:solidFill>
                  <a:schemeClr val="bg1"/>
                </a:solidFill>
              </a:rPr>
              <a:t>Базарній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площі</a:t>
            </a:r>
            <a:r>
              <a:rPr lang="ru-RU" dirty="0" smtClean="0">
                <a:solidFill>
                  <a:schemeClr val="bg1"/>
                </a:solidFill>
              </a:rPr>
              <a:t>, де </a:t>
            </a:r>
            <a:r>
              <a:rPr lang="ru-RU" dirty="0" err="1" smtClean="0">
                <a:solidFill>
                  <a:schemeClr val="bg1"/>
                </a:solidFill>
              </a:rPr>
              <a:t>зібралося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сорок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харків'ян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E:\process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980656"/>
            <a:ext cx="3876675" cy="2857500"/>
          </a:xfrm>
          <a:prstGeom prst="rect">
            <a:avLst/>
          </a:prstGeom>
          <a:noFill/>
        </p:spPr>
      </p:pic>
      <p:pic>
        <p:nvPicPr>
          <p:cNvPr id="10243" name="Picture 3" descr="E:\88888888888888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861048"/>
            <a:ext cx="3240112" cy="255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332656"/>
            <a:ext cx="2310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Висновок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E:\1029846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068" y="4221088"/>
            <a:ext cx="4256473" cy="23942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980728"/>
            <a:ext cx="7200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Війна </a:t>
            </a:r>
            <a:r>
              <a:rPr lang="uk-UA" dirty="0">
                <a:solidFill>
                  <a:schemeClr val="bg1"/>
                </a:solidFill>
              </a:rPr>
              <a:t>принесла біль та сльози в кожний дім, кожну харківську сім’ю. Руйнування </a:t>
            </a:r>
            <a:r>
              <a:rPr lang="ru-RU" dirty="0" err="1">
                <a:solidFill>
                  <a:schemeClr val="bg1"/>
                </a:solidFill>
              </a:rPr>
              <a:t>будинків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залишало</a:t>
            </a:r>
            <a:r>
              <a:rPr lang="ru-RU" dirty="0">
                <a:solidFill>
                  <a:schemeClr val="bg1"/>
                </a:solidFill>
              </a:rPr>
              <a:t> людей</a:t>
            </a:r>
            <a:r>
              <a:rPr lang="uk-UA" dirty="0">
                <a:solidFill>
                  <a:schemeClr val="bg1"/>
                </a:solidFill>
              </a:rPr>
              <a:t> без даху над головою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знесення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архітектурних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пам’яток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згасання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культури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спогадів</a:t>
            </a:r>
            <a:r>
              <a:rPr lang="ru-RU" dirty="0">
                <a:solidFill>
                  <a:schemeClr val="bg1"/>
                </a:solidFill>
              </a:rPr>
              <a:t> народу. </a:t>
            </a:r>
            <a:r>
              <a:rPr lang="ru-RU" dirty="0" err="1">
                <a:solidFill>
                  <a:schemeClr val="bg1"/>
                </a:solidFill>
              </a:rPr>
              <a:t>Найцінніше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Харків</a:t>
            </a:r>
            <a:r>
              <a:rPr lang="ru-RU" dirty="0">
                <a:solidFill>
                  <a:schemeClr val="bg1"/>
                </a:solidFill>
              </a:rPr>
              <a:t> в роки </a:t>
            </a:r>
            <a:r>
              <a:rPr lang="ru-RU" dirty="0" err="1">
                <a:solidFill>
                  <a:schemeClr val="bg1"/>
                </a:solidFill>
              </a:rPr>
              <a:t>окупації</a:t>
            </a:r>
            <a:r>
              <a:rPr lang="ru-RU" dirty="0">
                <a:solidFill>
                  <a:schemeClr val="bg1"/>
                </a:solidFill>
              </a:rPr>
              <a:t> –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люди,</a:t>
            </a:r>
            <a:r>
              <a:rPr lang="uk-UA" dirty="0">
                <a:solidFill>
                  <a:schemeClr val="bg1"/>
                </a:solidFill>
              </a:rPr>
              <a:t> що </a:t>
            </a:r>
            <a:r>
              <a:rPr lang="ru-RU" dirty="0" err="1">
                <a:solidFill>
                  <a:schemeClr val="bg1"/>
                </a:solidFill>
              </a:rPr>
              <a:t>загинувші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хвороб, голоду та </a:t>
            </a:r>
            <a:r>
              <a:rPr lang="ru-RU" dirty="0" err="1">
                <a:solidFill>
                  <a:schemeClr val="bg1"/>
                </a:solidFill>
              </a:rPr>
              <a:t>насилля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німців</a:t>
            </a:r>
            <a:r>
              <a:rPr lang="ru-RU" dirty="0">
                <a:solidFill>
                  <a:schemeClr val="bg1"/>
                </a:solidFill>
              </a:rPr>
              <a:t>. Але </a:t>
            </a:r>
            <a:r>
              <a:rPr lang="ru-RU" dirty="0" err="1">
                <a:solidFill>
                  <a:schemeClr val="bg1"/>
                </a:solidFill>
              </a:rPr>
              <a:t>крім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розстрілів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</a:t>
            </a:r>
            <a:r>
              <a:rPr lang="ru-RU" dirty="0">
                <a:solidFill>
                  <a:schemeClr val="bg1"/>
                </a:solidFill>
              </a:rPr>
              <a:t> страт, </a:t>
            </a:r>
            <a:r>
              <a:rPr lang="ru-RU" dirty="0" err="1">
                <a:solidFill>
                  <a:schemeClr val="bg1"/>
                </a:solidFill>
              </a:rPr>
              <a:t>харків'янам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доводилося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відчувати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щоденний</a:t>
            </a:r>
            <a:r>
              <a:rPr lang="ru-RU" dirty="0">
                <a:solidFill>
                  <a:schemeClr val="bg1"/>
                </a:solidFill>
              </a:rPr>
              <a:t> страх, </a:t>
            </a:r>
            <a:r>
              <a:rPr lang="ru-RU" dirty="0" err="1">
                <a:solidFill>
                  <a:schemeClr val="bg1"/>
                </a:solidFill>
              </a:rPr>
              <a:t>часті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обшуки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знущання</a:t>
            </a:r>
            <a:r>
              <a:rPr lang="ru-RU" dirty="0">
                <a:solidFill>
                  <a:schemeClr val="bg1"/>
                </a:solidFill>
              </a:rPr>
              <a:t>. Смерть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обличчям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війни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Найбільше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німецької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окупації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постраждали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харків’яни</a:t>
            </a:r>
            <a:r>
              <a:rPr lang="ru-RU" dirty="0">
                <a:solidFill>
                  <a:schemeClr val="bg1"/>
                </a:solidFill>
              </a:rPr>
              <a:t>.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  </a:t>
            </a:r>
            <a:r>
              <a:rPr lang="ru-RU" dirty="0" err="1">
                <a:solidFill>
                  <a:schemeClr val="bg1"/>
                </a:solidFill>
              </a:rPr>
              <a:t>Нацистська</a:t>
            </a:r>
            <a:r>
              <a:rPr lang="ru-RU" dirty="0">
                <a:solidFill>
                  <a:schemeClr val="bg1"/>
                </a:solidFill>
              </a:rPr>
              <a:t> система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</a:t>
            </a:r>
            <a:r>
              <a:rPr lang="uk-UA" dirty="0" err="1">
                <a:solidFill>
                  <a:schemeClr val="bg1"/>
                </a:solidFill>
              </a:rPr>
              <a:t>тогранна</a:t>
            </a:r>
            <a:r>
              <a:rPr lang="uk-UA" dirty="0">
                <a:solidFill>
                  <a:schemeClr val="bg1"/>
                </a:solidFill>
              </a:rPr>
              <a:t>,</a:t>
            </a:r>
            <a:r>
              <a:rPr lang="ru-RU" dirty="0" err="1">
                <a:solidFill>
                  <a:schemeClr val="bg1"/>
                </a:solidFill>
              </a:rPr>
              <a:t>нещадна</a:t>
            </a:r>
            <a:r>
              <a:rPr lang="uk-UA" dirty="0">
                <a:solidFill>
                  <a:schemeClr val="bg1"/>
                </a:solidFill>
              </a:rPr>
              <a:t> та кровопролитна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Демографічні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втрати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страшними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чим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порівнян</a:t>
            </a:r>
            <a:r>
              <a:rPr lang="uk-UA" dirty="0">
                <a:solidFill>
                  <a:schemeClr val="bg1"/>
                </a:solidFill>
              </a:rPr>
              <a:t>і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близько</a:t>
            </a:r>
            <a:r>
              <a:rPr lang="ru-RU" dirty="0">
                <a:solidFill>
                  <a:schemeClr val="bg1"/>
                </a:solidFill>
              </a:rPr>
              <a:t> 700 тис. </a:t>
            </a:r>
            <a:r>
              <a:rPr lang="ru-RU" dirty="0" err="1">
                <a:solidFill>
                  <a:schemeClr val="bg1"/>
                </a:solidFill>
              </a:rPr>
              <a:t>чоловік</a:t>
            </a:r>
            <a:r>
              <a:rPr lang="ru-RU" dirty="0">
                <a:solidFill>
                  <a:schemeClr val="bg1"/>
                </a:solidFill>
              </a:rPr>
              <a:t>), 7</a:t>
            </a:r>
            <a:r>
              <a:rPr lang="uk-UA" dirty="0">
                <a:solidFill>
                  <a:schemeClr val="bg1"/>
                </a:solidFill>
              </a:rPr>
              <a:t>5</a:t>
            </a:r>
            <a:r>
              <a:rPr lang="ru-RU" dirty="0">
                <a:solidFill>
                  <a:schemeClr val="bg1"/>
                </a:solidFill>
              </a:rPr>
              <a:t>%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становили </a:t>
            </a:r>
            <a:r>
              <a:rPr lang="ru-RU" dirty="0" err="1">
                <a:solidFill>
                  <a:schemeClr val="bg1"/>
                </a:solidFill>
              </a:rPr>
              <a:t>жінки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діти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/>
            </a:r>
            <a:br>
              <a:rPr lang="uk-UA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013176"/>
            <a:ext cx="6237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b="1" dirty="0" smtClean="0">
                <a:solidFill>
                  <a:srgbClr val="FF0000"/>
                </a:solidFill>
              </a:rPr>
              <a:t>Дякую за увагу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Не </a:t>
            </a:r>
            <a:r>
              <a:rPr lang="ru-RU" sz="3200" dirty="0" err="1">
                <a:solidFill>
                  <a:schemeClr val="bg1"/>
                </a:solidFill>
              </a:rPr>
              <a:t>пам’ятаючи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минулого,можна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зробити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помилки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нашому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майбутньому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Picture 3" descr="E:\1030531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6704" y="2492896"/>
            <a:ext cx="4193408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91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1556792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Д</a:t>
            </a:r>
            <a:r>
              <a:rPr lang="uk-UA" sz="2800" dirty="0" smtClean="0">
                <a:solidFill>
                  <a:schemeClr val="bg1"/>
                </a:solidFill>
              </a:rPr>
              <a:t>ослідити </a:t>
            </a:r>
            <a:r>
              <a:rPr lang="uk-UA" sz="2800" dirty="0">
                <a:solidFill>
                  <a:schemeClr val="bg1"/>
                </a:solidFill>
              </a:rPr>
              <a:t>початок німецької окупації на Харківщині, систему влади яку ввели окупанти,жахливі злочини нацистів у </a:t>
            </a:r>
            <a:r>
              <a:rPr lang="uk-UA" sz="2800" dirty="0" smtClean="0">
                <a:solidFill>
                  <a:schemeClr val="bg1"/>
                </a:solidFill>
              </a:rPr>
              <a:t>місті: масові </a:t>
            </a:r>
            <a:r>
              <a:rPr lang="uk-UA" sz="2800" dirty="0">
                <a:solidFill>
                  <a:schemeClr val="bg1"/>
                </a:solidFill>
              </a:rPr>
              <a:t>розстріли та повішання прямо на вулицях містах невинних людей, геноцид євреїв у Харкові,діяльність поліцаїв і також становище населення міста під час окупації. 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548680"/>
            <a:ext cx="1343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Мета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476672"/>
            <a:ext cx="3968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Початок окупації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Окупація </a:t>
            </a:r>
            <a:r>
              <a:rPr lang="uk-UA" sz="2400" dirty="0" smtClean="0">
                <a:solidFill>
                  <a:schemeClr val="bg1"/>
                </a:solidFill>
              </a:rPr>
              <a:t>міста </a:t>
            </a:r>
            <a:r>
              <a:rPr lang="uk-UA" sz="2400" dirty="0">
                <a:solidFill>
                  <a:schemeClr val="bg1"/>
                </a:solidFill>
              </a:rPr>
              <a:t>розпочалася після того,як війська </a:t>
            </a:r>
            <a:r>
              <a:rPr lang="uk-UA" sz="2400" dirty="0" smtClean="0">
                <a:solidFill>
                  <a:schemeClr val="bg1"/>
                </a:solidFill>
              </a:rPr>
              <a:t>РККА </a:t>
            </a:r>
            <a:r>
              <a:rPr lang="uk-UA" sz="2400" dirty="0">
                <a:solidFill>
                  <a:schemeClr val="bg1"/>
                </a:solidFill>
              </a:rPr>
              <a:t>були витіснені 55 військовим корпусом генерала </a:t>
            </a:r>
            <a:r>
              <a:rPr lang="uk-UA" sz="2400" dirty="0" err="1">
                <a:solidFill>
                  <a:schemeClr val="bg1"/>
                </a:solidFill>
              </a:rPr>
              <a:t>Ервіна</a:t>
            </a: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err="1">
                <a:solidFill>
                  <a:schemeClr val="bg1"/>
                </a:solidFill>
              </a:rPr>
              <a:t>Фірова</a:t>
            </a:r>
            <a:r>
              <a:rPr lang="uk-UA" sz="2400" dirty="0">
                <a:solidFill>
                  <a:schemeClr val="bg1"/>
                </a:solidFill>
              </a:rPr>
              <a:t>. 25 жовтня частини Червоної армії повністю покинули територію міста, відступивши на околиці області. Таким чином було встановлено режим окупації Харкова.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250px-Bundesarchiv_Bild_146-1987-136-07,_Erwin_Vie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096344" cy="413705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22684" y="5390661"/>
            <a:ext cx="2508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err="1" smtClean="0">
                <a:solidFill>
                  <a:schemeClr val="bg1"/>
                </a:solidFill>
              </a:rPr>
              <a:t>Ервін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</a:rPr>
              <a:t>Фіров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260648"/>
            <a:ext cx="57214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Німецькі порядки у місті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4752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Взявши владу над містом, нацисти встановили свою систему </a:t>
            </a:r>
            <a:r>
              <a:rPr lang="uk-UA" sz="2400" dirty="0" smtClean="0">
                <a:solidFill>
                  <a:schemeClr val="bg1"/>
                </a:solidFill>
              </a:rPr>
              <a:t>влади. Вона була жорстка і безжальна на чолі з тим самим Фіровим та його помічником Йозефом Дітріхом. Командування почало набирати людей в поліцаї, які мали стежити за порядком та допомагати німцям у терорі мирного населення. Найвідомішим  поліца</a:t>
            </a:r>
            <a:r>
              <a:rPr lang="uk-UA" sz="2400" dirty="0">
                <a:solidFill>
                  <a:schemeClr val="bg1"/>
                </a:solidFill>
              </a:rPr>
              <a:t>є</a:t>
            </a:r>
            <a:r>
              <a:rPr lang="uk-UA" sz="2400" dirty="0" smtClean="0">
                <a:solidFill>
                  <a:schemeClr val="bg1"/>
                </a:solidFill>
              </a:rPr>
              <a:t>м був водій душогубки(</a:t>
            </a:r>
            <a:r>
              <a:rPr lang="uk-UA" sz="2400" dirty="0" err="1" smtClean="0">
                <a:solidFill>
                  <a:schemeClr val="bg1"/>
                </a:solidFill>
              </a:rPr>
              <a:t>газвагену</a:t>
            </a:r>
            <a:r>
              <a:rPr lang="uk-UA" sz="2400" dirty="0" smtClean="0">
                <a:solidFill>
                  <a:schemeClr val="bg1"/>
                </a:solidFill>
              </a:rPr>
              <a:t>) Михайло </a:t>
            </a:r>
            <a:r>
              <a:rPr lang="uk-UA" sz="2400" dirty="0" err="1" smtClean="0">
                <a:solidFill>
                  <a:schemeClr val="bg1"/>
                </a:solidFill>
              </a:rPr>
              <a:t>Буланов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E:\Bundesarchiv_Bild_183-J27366,_Sepp_Dietr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052736"/>
            <a:ext cx="2880320" cy="41824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52120" y="5373216"/>
            <a:ext cx="2490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Йозеф </a:t>
            </a:r>
            <a:r>
              <a:rPr lang="uk-UA" sz="3200" dirty="0" err="1" smtClean="0">
                <a:solidFill>
                  <a:schemeClr val="bg1"/>
                </a:solidFill>
              </a:rPr>
              <a:t>Дітріх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48274"/>
            <a:ext cx="754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Розстріли євреїв. </a:t>
            </a:r>
            <a:r>
              <a:rPr lang="uk-UA" sz="4000" b="1" dirty="0" err="1" smtClean="0">
                <a:solidFill>
                  <a:srgbClr val="C00000"/>
                </a:solidFill>
              </a:rPr>
              <a:t>Дробицький</a:t>
            </a:r>
            <a:r>
              <a:rPr lang="uk-UA" sz="4000" b="1" dirty="0" smtClean="0">
                <a:solidFill>
                  <a:srgbClr val="C00000"/>
                </a:solidFill>
              </a:rPr>
              <a:t> яр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272" y="996687"/>
            <a:ext cx="7272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Дробицький</a:t>
            </a:r>
            <a:r>
              <a:rPr lang="ru-RU" sz="2000" dirty="0">
                <a:solidFill>
                  <a:schemeClr val="bg1"/>
                </a:solidFill>
              </a:rPr>
              <a:t> Яр </a:t>
            </a:r>
            <a:r>
              <a:rPr lang="ru-RU" sz="2000" dirty="0" err="1">
                <a:solidFill>
                  <a:schemeClr val="bg1"/>
                </a:solidFill>
              </a:rPr>
              <a:t>відомий</a:t>
            </a:r>
            <a:r>
              <a:rPr lang="ru-RU" sz="2000" dirty="0">
                <a:solidFill>
                  <a:schemeClr val="bg1"/>
                </a:solidFill>
              </a:rPr>
              <a:t> як </a:t>
            </a:r>
            <a:r>
              <a:rPr lang="ru-RU" sz="2000" dirty="0" err="1">
                <a:solidFill>
                  <a:schemeClr val="bg1"/>
                </a:solidFill>
              </a:rPr>
              <a:t>місце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масових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розстрілів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цивільного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здійснювалися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нацистськими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окупаційними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військами</a:t>
            </a:r>
            <a:r>
              <a:rPr lang="ru-RU" sz="2000" dirty="0">
                <a:solidFill>
                  <a:schemeClr val="bg1"/>
                </a:solidFill>
              </a:rPr>
              <a:t> у </a:t>
            </a:r>
            <a:r>
              <a:rPr lang="ru-RU" sz="2000" dirty="0" smtClean="0">
                <a:solidFill>
                  <a:schemeClr val="bg1"/>
                </a:solidFill>
              </a:rPr>
              <a:t>1941-1942 роках.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14 </a:t>
            </a:r>
            <a:r>
              <a:rPr lang="ru-RU" sz="2000" dirty="0" err="1">
                <a:solidFill>
                  <a:schemeClr val="bg1"/>
                </a:solidFill>
              </a:rPr>
              <a:t>грудня</a:t>
            </a:r>
            <a:r>
              <a:rPr lang="ru-RU" sz="2000" dirty="0">
                <a:solidFill>
                  <a:schemeClr val="bg1"/>
                </a:solidFill>
              </a:rPr>
              <a:t> 1941 </a:t>
            </a:r>
            <a:r>
              <a:rPr lang="ru-RU" sz="2000" dirty="0" err="1">
                <a:solidFill>
                  <a:schemeClr val="bg1"/>
                </a:solidFill>
              </a:rPr>
              <a:t>був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виданий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наказ комендантом Харькова Альфредом фон </a:t>
            </a:r>
            <a:r>
              <a:rPr lang="ru-RU" sz="2000" dirty="0" err="1" smtClean="0">
                <a:solidFill>
                  <a:schemeClr val="bg1"/>
                </a:solidFill>
              </a:rPr>
              <a:t>Путткамер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згідно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яким</a:t>
            </a:r>
            <a:r>
              <a:rPr lang="ru-RU" sz="2000" dirty="0">
                <a:solidFill>
                  <a:schemeClr val="bg1"/>
                </a:solidFill>
              </a:rPr>
              <a:t> все </a:t>
            </a:r>
            <a:r>
              <a:rPr lang="ru-RU" sz="2000" dirty="0" err="1">
                <a:solidFill>
                  <a:schemeClr val="bg1"/>
                </a:solidFill>
              </a:rPr>
              <a:t>єврейське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населення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та </a:t>
            </a:r>
            <a:r>
              <a:rPr lang="ru-RU" sz="2000" dirty="0" err="1" smtClean="0">
                <a:solidFill>
                  <a:schemeClr val="bg1"/>
                </a:solidFill>
              </a:rPr>
              <a:t>цигани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міста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дводенний</a:t>
            </a:r>
            <a:r>
              <a:rPr lang="ru-RU" sz="2000" dirty="0">
                <a:solidFill>
                  <a:schemeClr val="bg1"/>
                </a:solidFill>
              </a:rPr>
              <a:t> строк повинно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переселитися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околицю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міста</a:t>
            </a:r>
            <a:r>
              <a:rPr lang="ru-RU" sz="2000" dirty="0">
                <a:solidFill>
                  <a:schemeClr val="bg1"/>
                </a:solidFill>
              </a:rPr>
              <a:t>, в бараки </a:t>
            </a:r>
            <a:r>
              <a:rPr lang="ru-RU" sz="2000" dirty="0" err="1" smtClean="0">
                <a:solidFill>
                  <a:schemeClr val="bg1"/>
                </a:solidFill>
              </a:rPr>
              <a:t>тракторобудівного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заводу. </a:t>
            </a:r>
            <a:r>
              <a:rPr lang="ru-RU" sz="2000" dirty="0" err="1">
                <a:solidFill>
                  <a:schemeClr val="bg1"/>
                </a:solidFill>
              </a:rPr>
              <a:t>Непокора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каралася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розстрілом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r>
              <a:rPr lang="ru-RU" sz="2000" dirty="0">
                <a:solidFill>
                  <a:schemeClr val="bg1"/>
                </a:solidFill>
              </a:rPr>
              <a:t>  В </a:t>
            </a:r>
            <a:r>
              <a:rPr lang="ru-RU" sz="2000" dirty="0" err="1">
                <a:solidFill>
                  <a:schemeClr val="bg1"/>
                </a:solidFill>
              </a:rPr>
              <a:t>цих</a:t>
            </a:r>
            <a:r>
              <a:rPr lang="ru-RU" sz="2000" dirty="0">
                <a:solidFill>
                  <a:schemeClr val="bg1"/>
                </a:solidFill>
              </a:rPr>
              <a:t> бараках,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залишилися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будівництва</a:t>
            </a:r>
            <a:r>
              <a:rPr lang="ru-RU" sz="2000" dirty="0">
                <a:solidFill>
                  <a:schemeClr val="bg1"/>
                </a:solidFill>
              </a:rPr>
              <a:t> заводу,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організовано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гетто. </a:t>
            </a:r>
            <a:r>
              <a:rPr lang="ru-RU" sz="2000" dirty="0" err="1">
                <a:solidFill>
                  <a:schemeClr val="bg1"/>
                </a:solidFill>
              </a:rPr>
              <a:t>Майже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одразу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почалися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розстріли</a:t>
            </a:r>
            <a:r>
              <a:rPr lang="ru-RU" sz="2000" dirty="0">
                <a:solidFill>
                  <a:schemeClr val="bg1"/>
                </a:solidFill>
              </a:rPr>
              <a:t> — </a:t>
            </a:r>
            <a:r>
              <a:rPr lang="ru-RU" sz="2000" dirty="0" err="1">
                <a:solidFill>
                  <a:schemeClr val="bg1"/>
                </a:solidFill>
              </a:rPr>
              <a:t>приречених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групами</a:t>
            </a:r>
            <a:r>
              <a:rPr lang="ru-RU" sz="2000" dirty="0">
                <a:solidFill>
                  <a:schemeClr val="bg1"/>
                </a:solidFill>
              </a:rPr>
              <a:t> по 250–300 </a:t>
            </a:r>
            <a:r>
              <a:rPr lang="ru-RU" sz="2000" dirty="0" err="1">
                <a:solidFill>
                  <a:schemeClr val="bg1"/>
                </a:solidFill>
              </a:rPr>
              <a:t>чоловік</a:t>
            </a:r>
            <a:r>
              <a:rPr lang="ru-RU" sz="2000" dirty="0">
                <a:solidFill>
                  <a:schemeClr val="bg1"/>
                </a:solidFill>
              </a:rPr>
              <a:t> гнали в </a:t>
            </a:r>
            <a:r>
              <a:rPr lang="ru-RU" sz="2000" dirty="0" err="1">
                <a:solidFill>
                  <a:schemeClr val="bg1"/>
                </a:solidFill>
              </a:rPr>
              <a:t>Дробицький</a:t>
            </a:r>
            <a:r>
              <a:rPr lang="ru-RU" sz="2000" dirty="0">
                <a:solidFill>
                  <a:schemeClr val="bg1"/>
                </a:solidFill>
              </a:rPr>
              <a:t> Яр. На </a:t>
            </a:r>
            <a:r>
              <a:rPr lang="ru-RU" sz="2000" dirty="0" err="1">
                <a:solidFill>
                  <a:schemeClr val="bg1"/>
                </a:solidFill>
              </a:rPr>
              <a:t>дітей</a:t>
            </a:r>
            <a:r>
              <a:rPr lang="ru-RU" sz="2000" dirty="0">
                <a:solidFill>
                  <a:schemeClr val="bg1"/>
                </a:solidFill>
              </a:rPr>
              <a:t> куль не </a:t>
            </a:r>
            <a:r>
              <a:rPr lang="ru-RU" sz="2000" dirty="0" err="1">
                <a:solidFill>
                  <a:schemeClr val="bg1"/>
                </a:solidFill>
              </a:rPr>
              <a:t>витрачали</a:t>
            </a:r>
            <a:r>
              <a:rPr lang="ru-RU" sz="2000" dirty="0">
                <a:solidFill>
                  <a:schemeClr val="bg1"/>
                </a:solidFill>
              </a:rPr>
              <a:t>, вкидали до </a:t>
            </a:r>
            <a:r>
              <a:rPr lang="ru-RU" sz="2000" dirty="0" err="1">
                <a:solidFill>
                  <a:schemeClr val="bg1"/>
                </a:solidFill>
              </a:rPr>
              <a:t>котлованів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живими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Вже</a:t>
            </a:r>
            <a:r>
              <a:rPr lang="ru-RU" sz="2000" dirty="0">
                <a:solidFill>
                  <a:schemeClr val="bg1"/>
                </a:solidFill>
              </a:rPr>
              <a:t> на початку </a:t>
            </a:r>
            <a:r>
              <a:rPr lang="ru-RU" sz="2000" dirty="0" smtClean="0">
                <a:solidFill>
                  <a:schemeClr val="bg1"/>
                </a:solidFill>
              </a:rPr>
              <a:t>1942</a:t>
            </a:r>
            <a:r>
              <a:rPr lang="ru-RU" sz="2000" dirty="0">
                <a:solidFill>
                  <a:schemeClr val="bg1"/>
                </a:solidFill>
              </a:rPr>
              <a:t> року </a:t>
            </a:r>
            <a:r>
              <a:rPr lang="ru-RU" sz="2000" dirty="0" err="1">
                <a:solidFill>
                  <a:schemeClr val="bg1"/>
                </a:solidFill>
              </a:rPr>
              <a:t>харківське</a:t>
            </a:r>
            <a:r>
              <a:rPr lang="ru-RU" sz="2000" dirty="0">
                <a:solidFill>
                  <a:schemeClr val="bg1"/>
                </a:solidFill>
              </a:rPr>
              <a:t> гетто </a:t>
            </a:r>
            <a:r>
              <a:rPr lang="ru-RU" sz="2000" dirty="0" err="1">
                <a:solidFill>
                  <a:schemeClr val="bg1"/>
                </a:solidFill>
              </a:rPr>
              <a:t>припинило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своє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існування</a:t>
            </a:r>
            <a:r>
              <a:rPr lang="ru-RU" sz="2000" dirty="0">
                <a:solidFill>
                  <a:schemeClr val="bg1"/>
                </a:solidFill>
              </a:rPr>
              <a:t>. У яру </a:t>
            </a:r>
            <a:r>
              <a:rPr lang="ru-RU" sz="2000" dirty="0" err="1">
                <a:solidFill>
                  <a:schemeClr val="bg1"/>
                </a:solidFill>
              </a:rPr>
              <a:t>також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розстрілювали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полонених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червоноармійців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психічно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хворих</a:t>
            </a:r>
            <a:r>
              <a:rPr lang="ru-RU" sz="2000" dirty="0">
                <a:solidFill>
                  <a:schemeClr val="bg1"/>
                </a:solidFill>
              </a:rPr>
              <a:t> людей. </a:t>
            </a:r>
            <a:r>
              <a:rPr lang="ru-RU" sz="2000" dirty="0" err="1">
                <a:solidFill>
                  <a:schemeClr val="bg1"/>
                </a:solidFill>
              </a:rPr>
              <a:t>Всього</a:t>
            </a:r>
            <a:r>
              <a:rPr lang="ru-RU" sz="2000" dirty="0">
                <a:solidFill>
                  <a:schemeClr val="bg1"/>
                </a:solidFill>
              </a:rPr>
              <a:t> ж, за </a:t>
            </a:r>
            <a:r>
              <a:rPr lang="ru-RU" sz="2000" dirty="0" err="1">
                <a:solidFill>
                  <a:schemeClr val="bg1"/>
                </a:solidFill>
              </a:rPr>
              <a:t>даними</a:t>
            </a:r>
            <a:r>
              <a:rPr lang="ru-RU" sz="2000" dirty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Державного </a:t>
            </a:r>
            <a:r>
              <a:rPr lang="ru-RU" sz="2000" dirty="0" err="1">
                <a:solidFill>
                  <a:schemeClr val="bg1"/>
                </a:solidFill>
              </a:rPr>
              <a:t>архіву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Харківської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області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розстріляно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близько</a:t>
            </a:r>
            <a:r>
              <a:rPr lang="ru-RU" sz="2000" dirty="0">
                <a:solidFill>
                  <a:schemeClr val="bg1"/>
                </a:solidFill>
              </a:rPr>
              <a:t> 16-20 </a:t>
            </a:r>
            <a:r>
              <a:rPr lang="ru-RU" sz="2000" dirty="0" err="1">
                <a:solidFill>
                  <a:schemeClr val="bg1"/>
                </a:solidFill>
              </a:rPr>
              <a:t>тисяч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чоловік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1280px-Drobitskiy_zn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pic>
        <p:nvPicPr>
          <p:cNvPr id="6147" name="Picture 3" descr="E:\Vor-der-Exek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4762500" cy="2857500"/>
          </a:xfrm>
          <a:prstGeom prst="rect">
            <a:avLst/>
          </a:prstGeom>
          <a:noFill/>
        </p:spPr>
      </p:pic>
      <p:pic>
        <p:nvPicPr>
          <p:cNvPr id="6148" name="Picture 4" descr="E:\137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3755766" cy="26283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392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Останні секунди життя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149" name="Picture 5" descr="E:\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861048"/>
            <a:ext cx="3600400" cy="26344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6136" y="285293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Зігнані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окупантами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єврейські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чоловіки</a:t>
            </a:r>
            <a:r>
              <a:rPr lang="ru-RU" sz="2400" b="1" dirty="0" smtClean="0">
                <a:solidFill>
                  <a:srgbClr val="C00000"/>
                </a:solidFill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</a:rPr>
              <a:t>жінки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і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діти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риють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собі</a:t>
            </a:r>
            <a:r>
              <a:rPr lang="ru-RU" sz="2400" b="1" dirty="0" smtClean="0">
                <a:solidFill>
                  <a:srgbClr val="C00000"/>
                </a:solidFill>
              </a:rPr>
              <a:t> могилу перед </a:t>
            </a:r>
            <a:r>
              <a:rPr lang="ru-RU" sz="2400" b="1" dirty="0" err="1" smtClean="0">
                <a:solidFill>
                  <a:srgbClr val="C00000"/>
                </a:solidFill>
              </a:rPr>
              <a:t>розстрілом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116632"/>
            <a:ext cx="38166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Страшний голод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052736"/>
            <a:ext cx="44644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Головною проблемою в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час став </a:t>
            </a:r>
            <a:r>
              <a:rPr lang="ru-RU" dirty="0" err="1">
                <a:solidFill>
                  <a:schemeClr val="bg1"/>
                </a:solidFill>
              </a:rPr>
              <a:t>страшний</a:t>
            </a:r>
            <a:r>
              <a:rPr lang="ru-RU" dirty="0">
                <a:solidFill>
                  <a:schemeClr val="bg1"/>
                </a:solidFill>
              </a:rPr>
              <a:t> голод,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причини </a:t>
            </a:r>
            <a:r>
              <a:rPr lang="ru-RU" dirty="0" err="1">
                <a:solidFill>
                  <a:schemeClr val="bg1"/>
                </a:solidFill>
              </a:rPr>
              <a:t>повної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байдужості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питань</a:t>
            </a:r>
            <a:r>
              <a:rPr lang="ru-RU" dirty="0">
                <a:solidFill>
                  <a:schemeClr val="bg1"/>
                </a:solidFill>
              </a:rPr>
              <a:t> поставок </a:t>
            </a:r>
            <a:r>
              <a:rPr lang="ru-RU" dirty="0" err="1">
                <a:solidFill>
                  <a:schemeClr val="bg1"/>
                </a:solidFill>
              </a:rPr>
              <a:t>продовольства</a:t>
            </a:r>
            <a:r>
              <a:rPr lang="ru-RU" dirty="0">
                <a:solidFill>
                  <a:schemeClr val="bg1"/>
                </a:solidFill>
              </a:rPr>
              <a:t>. Люди </a:t>
            </a:r>
            <a:r>
              <a:rPr lang="ru-RU" dirty="0" err="1">
                <a:solidFill>
                  <a:schemeClr val="bg1"/>
                </a:solidFill>
              </a:rPr>
              <a:t>їли</a:t>
            </a:r>
            <a:r>
              <a:rPr lang="ru-RU" dirty="0">
                <a:solidFill>
                  <a:schemeClr val="bg1"/>
                </a:solidFill>
              </a:rPr>
              <a:t> буквально все: </a:t>
            </a:r>
            <a:r>
              <a:rPr lang="ru-RU" dirty="0" err="1">
                <a:solidFill>
                  <a:schemeClr val="bg1"/>
                </a:solidFill>
              </a:rPr>
              <a:t>картопляне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лушпиння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dirty="0" err="1">
                <a:solidFill>
                  <a:schemeClr val="bg1"/>
                </a:solidFill>
              </a:rPr>
              <a:t>кормовий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буряк</a:t>
            </a:r>
            <a:r>
              <a:rPr lang="ru-RU" dirty="0">
                <a:solidFill>
                  <a:schemeClr val="bg1"/>
                </a:solidFill>
              </a:rPr>
              <a:t>, </a:t>
            </a:r>
            <a:r>
              <a:rPr lang="ru-RU" dirty="0" err="1">
                <a:solidFill>
                  <a:schemeClr val="bg1"/>
                </a:solidFill>
              </a:rPr>
              <a:t>казеїновий</a:t>
            </a:r>
            <a:r>
              <a:rPr lang="ru-RU" dirty="0">
                <a:solidFill>
                  <a:schemeClr val="bg1"/>
                </a:solidFill>
              </a:rPr>
              <a:t> клей, </a:t>
            </a:r>
            <a:r>
              <a:rPr lang="ru-RU" dirty="0" err="1">
                <a:solidFill>
                  <a:schemeClr val="bg1"/>
                </a:solidFill>
              </a:rPr>
              <a:t>домашніх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тварин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Люди почали </a:t>
            </a:r>
            <a:r>
              <a:rPr lang="ru-RU" dirty="0" err="1">
                <a:solidFill>
                  <a:schemeClr val="bg1"/>
                </a:solidFill>
              </a:rPr>
              <a:t>опухати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більшості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них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важно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елементарно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пересуватися</a:t>
            </a:r>
            <a:r>
              <a:rPr lang="ru-RU" dirty="0">
                <a:solidFill>
                  <a:schemeClr val="bg1"/>
                </a:solidFill>
              </a:rPr>
              <a:t>. Стала </a:t>
            </a:r>
            <a:r>
              <a:rPr lang="ru-RU" dirty="0" err="1">
                <a:solidFill>
                  <a:schemeClr val="bg1"/>
                </a:solidFill>
              </a:rPr>
              <a:t>звичною</a:t>
            </a:r>
            <a:r>
              <a:rPr lang="ru-RU" dirty="0">
                <a:solidFill>
                  <a:schemeClr val="bg1"/>
                </a:solidFill>
              </a:rPr>
              <a:t> картина: </a:t>
            </a:r>
            <a:r>
              <a:rPr lang="ru-RU" dirty="0" err="1">
                <a:solidFill>
                  <a:schemeClr val="bg1"/>
                </a:solidFill>
              </a:rPr>
              <a:t>згорблені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фігури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харків'ян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запряжені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дитячі</a:t>
            </a:r>
            <a:r>
              <a:rPr lang="ru-RU" dirty="0">
                <a:solidFill>
                  <a:schemeClr val="bg1"/>
                </a:solidFill>
              </a:rPr>
              <a:t> сани, на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вони перевозили </a:t>
            </a:r>
            <a:r>
              <a:rPr lang="ru-RU" dirty="0" err="1">
                <a:solidFill>
                  <a:schemeClr val="bg1"/>
                </a:solidFill>
              </a:rPr>
              <a:t>померлих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рідних</a:t>
            </a:r>
            <a:r>
              <a:rPr lang="ru-RU" dirty="0">
                <a:solidFill>
                  <a:schemeClr val="bg1"/>
                </a:solidFill>
              </a:rPr>
              <a:t> людей. У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випадках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вистачало</a:t>
            </a:r>
            <a:r>
              <a:rPr lang="ru-RU" dirty="0">
                <a:solidFill>
                  <a:schemeClr val="bg1"/>
                </a:solidFill>
              </a:rPr>
              <a:t> сил </a:t>
            </a:r>
            <a:r>
              <a:rPr lang="ru-RU" dirty="0" err="1">
                <a:solidFill>
                  <a:schemeClr val="bg1"/>
                </a:solidFill>
              </a:rPr>
              <a:t>поховати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небіжчиків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ж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просто </a:t>
            </a:r>
            <a:r>
              <a:rPr lang="ru-RU" dirty="0" err="1">
                <a:solidFill>
                  <a:schemeClr val="bg1"/>
                </a:solidFill>
              </a:rPr>
              <a:t>було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нікому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робити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даними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Харківської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управи</a:t>
            </a:r>
            <a:r>
              <a:rPr lang="ru-RU" dirty="0">
                <a:solidFill>
                  <a:schemeClr val="bg1"/>
                </a:solidFill>
              </a:rPr>
              <a:t>, в 1942 р.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голоду померли 13139 </a:t>
            </a:r>
            <a:r>
              <a:rPr lang="ru-RU" dirty="0" err="1">
                <a:solidFill>
                  <a:schemeClr val="bg1"/>
                </a:solidFill>
              </a:rPr>
              <a:t>харків'ян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склало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половини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померлих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період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2" name="Picture 4" descr="E:\102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15296"/>
            <a:ext cx="3851920" cy="2559582"/>
          </a:xfrm>
          <a:prstGeom prst="rect">
            <a:avLst/>
          </a:prstGeom>
          <a:noFill/>
        </p:spPr>
      </p:pic>
      <p:pic>
        <p:nvPicPr>
          <p:cNvPr id="7173" name="Picture 5" descr="E:\bank_27124_798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22456"/>
            <a:ext cx="3629203" cy="25922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8024" y="3573016"/>
            <a:ext cx="4262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Померлі від голоду на вулицях міста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xpic3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89" y="0"/>
            <a:ext cx="915338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332656"/>
            <a:ext cx="454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Жадане звільнення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24744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Так минали роки німецької окупації,але люди не здавалися,жили далі та підтримували один одного. Завдяки цьому вони вижили та дочекалися визловолення  Харкова від німецько-фашистських загарбників. Це сталося 23 серпня унаслідок Курської битви. Червону армію зустрічали як переможців,люди вибігали надвір,плакали від щастя та обіймали солдатів. Коли з міста повістю витісни фашистів,над полоненими почався суд. Так званий </a:t>
            </a:r>
            <a:r>
              <a:rPr lang="uk-UA" sz="2800" dirty="0" err="1" smtClean="0">
                <a:solidFill>
                  <a:schemeClr val="bg1"/>
                </a:solidFill>
              </a:rPr>
              <a:t>“Харківських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err="1" smtClean="0">
                <a:solidFill>
                  <a:schemeClr val="bg1"/>
                </a:solidFill>
              </a:rPr>
              <a:t>процес”</a:t>
            </a:r>
            <a:r>
              <a:rPr lang="uk-UA" sz="2800" dirty="0" smtClean="0">
                <a:solidFill>
                  <a:schemeClr val="bg1"/>
                </a:solidFill>
              </a:rPr>
              <a:t>. Перший в історії процес над нацистами.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737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sch138</cp:lastModifiedBy>
  <cp:revision>42</cp:revision>
  <dcterms:created xsi:type="dcterms:W3CDTF">2015-04-06T12:32:50Z</dcterms:created>
  <dcterms:modified xsi:type="dcterms:W3CDTF">2015-04-08T08:04:09Z</dcterms:modified>
</cp:coreProperties>
</file>