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60" r:id="rId7"/>
    <p:sldId id="273" r:id="rId8"/>
    <p:sldId id="261" r:id="rId9"/>
    <p:sldId id="262" r:id="rId10"/>
    <p:sldId id="258" r:id="rId11"/>
    <p:sldId id="259" r:id="rId12"/>
    <p:sldId id="26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55"/>
    <a:srgbClr val="2768E9"/>
    <a:srgbClr val="198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blipFill>
          <a:blip xmlns:r="http://schemas.openxmlformats.org/officeDocument/2006/relationships" r:embed="rId2"/>
          <a:tile tx="0" ty="0" sx="100000" sy="100000" flip="none" algn="tl"/>
        </a:blipFill>
        <a:ln w="25400">
          <a:solidFill>
            <a:srgbClr val="00B0F0"/>
          </a:solidFill>
        </a:ln>
        <a:scene3d>
          <a:camera prst="orthographicFront"/>
          <a:lightRig rig="threePt" dir="t"/>
        </a:scene3d>
        <a:sp3d prstMaterial="metal"/>
      </c:spPr>
    </c:sideWall>
    <c:backWall>
      <c:spPr>
        <a:blipFill>
          <a:blip xmlns:r="http://schemas.openxmlformats.org/officeDocument/2006/relationships" r:embed="rId2"/>
          <a:tile tx="0" ty="0" sx="100000" sy="100000" flip="none" algn="tl"/>
        </a:blipFill>
        <a:ln w="25400">
          <a:solidFill>
            <a:srgbClr val="00B0F0"/>
          </a:solidFill>
        </a:ln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S</c:v>
                </c:pt>
                <c:pt idx="1">
                  <c:v>W</c:v>
                </c:pt>
                <c:pt idx="2">
                  <c:v>N</c:v>
                </c:pt>
                <c:pt idx="3">
                  <c:v>O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100</c:v>
                </c:pt>
                <c:pt idx="2">
                  <c:v>100</c:v>
                </c:pt>
                <c:pt idx="3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4"/>
                <c:pt idx="0">
                  <c:v>S</c:v>
                </c:pt>
                <c:pt idx="1">
                  <c:v>W</c:v>
                </c:pt>
                <c:pt idx="2">
                  <c:v>N</c:v>
                </c:pt>
                <c:pt idx="3">
                  <c:v>O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</c:v>
                </c:pt>
                <c:pt idx="1">
                  <c:v>100</c:v>
                </c:pt>
                <c:pt idx="2">
                  <c:v>100</c:v>
                </c:pt>
                <c:pt idx="3">
                  <c:v>83</c:v>
                </c:pt>
              </c:numCache>
            </c:numRef>
          </c:val>
        </c:ser>
        <c:shape val="cone"/>
        <c:axId val="43643264"/>
        <c:axId val="44524672"/>
        <c:axId val="0"/>
      </c:bar3DChart>
      <c:catAx>
        <c:axId val="43643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44524672"/>
        <c:crosses val="autoZero"/>
        <c:auto val="1"/>
        <c:lblAlgn val="ctr"/>
        <c:lblOffset val="100"/>
      </c:catAx>
      <c:valAx>
        <c:axId val="44524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43643264"/>
        <c:crosses val="autoZero"/>
        <c:crossBetween val="between"/>
      </c:valAx>
      <c:spPr>
        <a:noFill/>
        <a:ln w="25413">
          <a:noFill/>
        </a:ln>
      </c:spPr>
    </c:plotArea>
    <c:plotVisOnly val="1"/>
    <c:dispBlanksAs val="gap"/>
  </c:chart>
  <c:externalData r:id="rId3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6C2A-FD56-406A-BDEB-B5FECA75632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2ADB-AD1E-47FF-AB4C-13FC9D709A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ля презентаций\prevyu-shablona-ekolog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786058"/>
            <a:ext cx="5715040" cy="1798641"/>
          </a:xfr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err="1" smtClean="0">
                <a:ln/>
                <a:solidFill>
                  <a:srgbClr val="00B050"/>
                </a:solidFill>
              </a:rPr>
              <a:t>Життєвий</a:t>
            </a:r>
            <a:r>
              <a:rPr lang="ru-RU" sz="6000" b="1" dirty="0" smtClean="0">
                <a:ln/>
                <a:solidFill>
                  <a:srgbClr val="00B050"/>
                </a:solidFill>
              </a:rPr>
              <a:t> стан хвойного </a:t>
            </a:r>
            <a:r>
              <a:rPr lang="ru-RU" sz="6000" b="1" dirty="0" err="1" smtClean="0">
                <a:ln/>
                <a:solidFill>
                  <a:srgbClr val="00B050"/>
                </a:solidFill>
              </a:rPr>
              <a:t>лісу</a:t>
            </a:r>
            <a:r>
              <a:rPr lang="ru-RU" sz="6000" b="1" dirty="0" smtClean="0">
                <a:ln/>
                <a:solidFill>
                  <a:srgbClr val="00B050"/>
                </a:solidFill>
              </a:rPr>
              <a:t>. </a:t>
            </a:r>
            <a:endParaRPr lang="ru-RU" sz="6000" b="1" dirty="0">
              <a:ln/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6643734" cy="2143116"/>
          </a:xfr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uk-UA" sz="1800" b="1" dirty="0" smtClean="0">
              <a:solidFill>
                <a:srgbClr val="0070C0"/>
              </a:solidFill>
              <a:latin typeface="Century Schoolbook" pitchFamily="18" charset="0"/>
            </a:endParaRPr>
          </a:p>
          <a:p>
            <a:r>
              <a:rPr lang="uk-UA" sz="1800" b="1" dirty="0" smtClean="0">
                <a:solidFill>
                  <a:srgbClr val="0070C0"/>
                </a:solidFill>
                <a:latin typeface="Century Schoolbook" pitchFamily="18" charset="0"/>
              </a:rPr>
              <a:t>Автор роботи: </a:t>
            </a:r>
          </a:p>
          <a:p>
            <a:r>
              <a:rPr lang="uk-UA" sz="1800" b="1" dirty="0" err="1">
                <a:solidFill>
                  <a:srgbClr val="0070C0"/>
                </a:solidFill>
                <a:latin typeface="Century Schoolbook" pitchFamily="18" charset="0"/>
              </a:rPr>
              <a:t>ю</a:t>
            </a:r>
            <a:r>
              <a:rPr lang="uk-UA" sz="1800" b="1" dirty="0" err="1" smtClean="0">
                <a:solidFill>
                  <a:srgbClr val="0070C0"/>
                </a:solidFill>
                <a:latin typeface="Century Schoolbook" pitchFamily="18" charset="0"/>
              </a:rPr>
              <a:t>натка</a:t>
            </a:r>
            <a:r>
              <a:rPr lang="uk-UA" sz="1800" b="1" dirty="0" smtClean="0">
                <a:solidFill>
                  <a:srgbClr val="0070C0"/>
                </a:solidFill>
                <a:latin typeface="Century Schoolbook" pitchFamily="18" charset="0"/>
              </a:rPr>
              <a:t> гуртка  </a:t>
            </a:r>
            <a:r>
              <a:rPr lang="uk-UA" sz="1800" b="1" dirty="0" err="1" smtClean="0">
                <a:solidFill>
                  <a:srgbClr val="0070C0"/>
                </a:solidFill>
                <a:latin typeface="Century Schoolbook" pitchFamily="18" charset="0"/>
              </a:rPr>
              <a:t>“Основи</a:t>
            </a:r>
            <a:r>
              <a:rPr lang="uk-UA" sz="1800" b="1" dirty="0" smtClean="0">
                <a:solidFill>
                  <a:srgbClr val="0070C0"/>
                </a:solidFill>
                <a:latin typeface="Century Schoolbook" pitchFamily="18" charset="0"/>
              </a:rPr>
              <a:t> екологічних знань ”</a:t>
            </a:r>
          </a:p>
          <a:p>
            <a:r>
              <a:rPr lang="uk-UA" sz="1800" b="1" dirty="0" smtClean="0">
                <a:solidFill>
                  <a:srgbClr val="0070C0"/>
                </a:solidFill>
                <a:latin typeface="Century Schoolbook" pitchFamily="18" charset="0"/>
              </a:rPr>
              <a:t> Центр </a:t>
            </a:r>
            <a:r>
              <a:rPr lang="uk-UA" sz="1800" b="1" dirty="0" err="1" smtClean="0">
                <a:solidFill>
                  <a:srgbClr val="0070C0"/>
                </a:solidFill>
                <a:latin typeface="Century Schoolbook" pitchFamily="18" charset="0"/>
              </a:rPr>
              <a:t>еколого</a:t>
            </a:r>
            <a:r>
              <a:rPr lang="uk-UA" sz="1800" b="1" dirty="0" smtClean="0">
                <a:solidFill>
                  <a:srgbClr val="0070C0"/>
                </a:solidFill>
                <a:latin typeface="Century Schoolbook" pitchFamily="18" charset="0"/>
              </a:rPr>
              <a:t> - натуралістичної творчості Дніпропетровського району</a:t>
            </a:r>
          </a:p>
          <a:p>
            <a:r>
              <a:rPr lang="uk-UA" sz="1800" b="1" dirty="0" smtClean="0">
                <a:solidFill>
                  <a:srgbClr val="0070C0"/>
                </a:solidFill>
                <a:latin typeface="Century Schoolbook" pitchFamily="18" charset="0"/>
              </a:rPr>
              <a:t>Дніпропетровської області</a:t>
            </a:r>
            <a:endParaRPr lang="uk-UA" sz="1800" b="1" dirty="0" smtClean="0">
              <a:solidFill>
                <a:srgbClr val="0070C0"/>
              </a:solidFill>
              <a:latin typeface="Century Schoolbook" pitchFamily="18" charset="0"/>
            </a:endParaRPr>
          </a:p>
          <a:p>
            <a:r>
              <a:rPr lang="uk-UA" sz="1800" b="1" dirty="0" smtClean="0">
                <a:solidFill>
                  <a:srgbClr val="7030A0"/>
                </a:solidFill>
                <a:latin typeface="Century Schoolbook" pitchFamily="18" charset="0"/>
              </a:rPr>
              <a:t>Шевченко Вікторія</a:t>
            </a:r>
          </a:p>
          <a:p>
            <a:endParaRPr lang="ru-RU" sz="18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Таблиця №3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«Життєвий стан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8802"/>
            <a:ext cx="4495800" cy="452596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Дерева, 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 знаходяться під меншим антропогенним впливом у них ЗЖС 100%  і з кожним приближенням до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зони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max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антропогенного навантаження, стан 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погіршується   до 33.3%.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2734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14393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rgbClr val="00B050"/>
                </a:solidFill>
              </a:rPr>
              <a:t>Життєвий стан лісу </a:t>
            </a:r>
          </a:p>
          <a:p>
            <a:pPr algn="ctr"/>
            <a:r>
              <a:rPr lang="uk-UA" sz="4000" b="1" dirty="0" smtClean="0">
                <a:ln/>
                <a:solidFill>
                  <a:srgbClr val="00B050"/>
                </a:solidFill>
              </a:rPr>
              <a:t>ж/м </a:t>
            </a:r>
            <a:r>
              <a:rPr lang="uk-UA" sz="4000" b="1" dirty="0" err="1" smtClean="0">
                <a:ln/>
                <a:solidFill>
                  <a:srgbClr val="00B050"/>
                </a:solidFill>
              </a:rPr>
              <a:t>Придніпровськ</a:t>
            </a:r>
            <a:r>
              <a:rPr lang="uk-UA" sz="4000" b="1" dirty="0" smtClean="0">
                <a:ln/>
                <a:solidFill>
                  <a:srgbClr val="00B050"/>
                </a:solidFill>
              </a:rPr>
              <a:t>.</a:t>
            </a:r>
            <a:endParaRPr lang="ru-RU" sz="4000" b="1" dirty="0">
              <a:ln/>
              <a:solidFill>
                <a:srgbClr val="00B05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 descr="H:\последние фото\SAM_7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336" y="2571744"/>
            <a:ext cx="4583664" cy="34377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Антропогенне втручання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 descr="C:\Documents and Settings\Admin\Рабочий стол\МАН Марины\SAM_55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71800"/>
            <a:ext cx="325755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:\последние фото\SAM_7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357298"/>
            <a:ext cx="3786214" cy="28396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0" name="Picture 4" descr="H:\последние фото\SAM_7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1897"/>
            <a:ext cx="3914804" cy="2936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 descr="C:\Documents and Settings\Admin\Рабочий стол\МАН Марины\SAM_55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357298"/>
            <a:ext cx="3453493" cy="257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для презентаций\ekologiya-shablon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572428" cy="1143000"/>
          </a:xfrm>
          <a:gradFill>
            <a:gsLst>
              <a:gs pos="0">
                <a:srgbClr val="00B0F0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</a:gra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увагу</a:t>
            </a:r>
            <a:endParaRPr lang="ru-RU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C:\Documents and Settings\Admin\Рабочий стол\МАН Марины\SAM_555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643050"/>
            <a:ext cx="3500461" cy="442915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71670" y="1089003"/>
            <a:ext cx="678661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Мета роботи: </a:t>
            </a:r>
          </a:p>
          <a:p>
            <a:pPr>
              <a:buNone/>
            </a:pP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дослідити хвойний </a:t>
            </a: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лісу на території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ж/м </a:t>
            </a:r>
            <a:r>
              <a:rPr lang="uk-U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Придніпровськ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Самарського району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 Дніпропетровськ </a:t>
            </a: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методом </a:t>
            </a:r>
            <a:r>
              <a:rPr lang="uk-UA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біоіндикації</a:t>
            </a: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14546" y="1142984"/>
            <a:ext cx="5715040" cy="2400304"/>
          </a:xfrm>
        </p:spPr>
        <p:txBody>
          <a:bodyPr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rgbClr val="00B050"/>
                </a:solidFill>
              </a:rPr>
              <a:t> </a:t>
            </a:r>
            <a:r>
              <a:rPr lang="uk-UA" sz="3200" b="1" dirty="0">
                <a:ln/>
                <a:solidFill>
                  <a:srgbClr val="00B050"/>
                </a:solidFill>
              </a:rPr>
              <a:t>Об’єктом вивчення являється територія хвойного лісу ж/м </a:t>
            </a:r>
            <a:r>
              <a:rPr lang="uk-UA" sz="3200" b="1" dirty="0" err="1">
                <a:ln/>
                <a:solidFill>
                  <a:srgbClr val="00B050"/>
                </a:solidFill>
              </a:rPr>
              <a:t>Придніпровськ</a:t>
            </a:r>
            <a:r>
              <a:rPr lang="uk-UA" sz="3200" b="1" dirty="0">
                <a:ln/>
                <a:solidFill>
                  <a:srgbClr val="00B050"/>
                </a:solidFill>
              </a:rPr>
              <a:t> Самарського району міста Дніпропетровськ. </a:t>
            </a:r>
            <a:endParaRPr lang="ru-RU" sz="3200" b="1" dirty="0">
              <a:ln/>
              <a:solidFill>
                <a:srgbClr val="00B050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3786190"/>
            <a:ext cx="5357850" cy="2428892"/>
          </a:xfrm>
        </p:spPr>
        <p:txBody>
          <a:bodyPr anchor="ctr"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>
                <a:ln/>
                <a:solidFill>
                  <a:srgbClr val="00B050"/>
                </a:solidFill>
              </a:rPr>
              <a:t>Предметом дослідження є рослини індикатори ( сосна звичайна, ялинка зелена</a:t>
            </a:r>
            <a:r>
              <a:rPr lang="uk-UA" sz="3200" b="1" dirty="0" smtClean="0">
                <a:ln/>
                <a:solidFill>
                  <a:srgbClr val="00B050"/>
                </a:solidFill>
              </a:rPr>
              <a:t>).</a:t>
            </a:r>
            <a:endParaRPr lang="ru-RU" sz="3200" b="1" dirty="0">
              <a:ln/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57422" y="1285860"/>
            <a:ext cx="6786578" cy="484030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дати ФГХ  сосновому лісу розташованого на території ж/м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Придніпровськ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встановити </a:t>
            </a: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 описати рослини індикатори;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дослідити ліс </a:t>
            </a: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методом </a:t>
            </a:r>
            <a:r>
              <a:rPr lang="uk-UA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біоіндикації</a:t>
            </a: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робити опис </a:t>
            </a: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антропогенного навантаження на дослідну 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територію.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786610" cy="72547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00" b="1" dirty="0" smtClean="0">
                <a:ln/>
                <a:solidFill>
                  <a:srgbClr val="00B050"/>
                </a:solidFill>
              </a:rPr>
              <a:t>Схема розташування соснового лісу </a:t>
            </a:r>
            <a:br>
              <a:rPr lang="uk-UA" sz="2800" b="1" dirty="0" smtClean="0">
                <a:ln/>
                <a:solidFill>
                  <a:srgbClr val="00B050"/>
                </a:solidFill>
              </a:rPr>
            </a:br>
            <a:r>
              <a:rPr lang="uk-UA" sz="2800" b="1" dirty="0" smtClean="0">
                <a:ln/>
                <a:solidFill>
                  <a:srgbClr val="00B050"/>
                </a:solidFill>
              </a:rPr>
              <a:t>ж/м </a:t>
            </a:r>
            <a:r>
              <a:rPr lang="uk-UA" sz="2800" b="1" dirty="0" err="1" smtClean="0">
                <a:ln/>
                <a:solidFill>
                  <a:srgbClr val="00B050"/>
                </a:solidFill>
              </a:rPr>
              <a:t>Придніпровськ</a:t>
            </a:r>
            <a:endParaRPr lang="ru-RU" sz="2800" b="1" dirty="0">
              <a:ln/>
              <a:solidFill>
                <a:srgbClr val="00B050"/>
              </a:solidFill>
            </a:endParaRPr>
          </a:p>
        </p:txBody>
      </p:sp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55688"/>
            <a:ext cx="6643702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:\последние фото\SAM_7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285860"/>
            <a:ext cx="6572296" cy="49292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«Життєвий стан дерев»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100" name="Picture 4" descr="H:\последние фото\SAM_7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3030538" cy="4040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H:\последние фото\SAM_7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28560"/>
            <a:ext cx="3173405" cy="42312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«Життєвий стан дерев»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170" name="Picture 2" descr="H:\последние фото\SAM_7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199" y="1500188"/>
            <a:ext cx="3030140" cy="40401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H:\последние фото\SAM_7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761" y="2028825"/>
            <a:ext cx="3173016" cy="42306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uk-UA" sz="3100" b="1" dirty="0" smtClean="0">
                <a:ln/>
                <a:solidFill>
                  <a:schemeClr val="accent3"/>
                </a:solidFill>
              </a:rPr>
            </a:br>
            <a:r>
              <a:rPr lang="uk-UA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Таблиця </a:t>
            </a:r>
            <a:r>
              <a:rPr lang="uk-UA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№1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«Загальні дані стану хвойних дерев».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643050"/>
            <a:ext cx="4038600" cy="5214950"/>
          </a:xfrm>
        </p:spPr>
        <p:txBody>
          <a:bodyPr>
            <a:normAutofit fontScale="5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Більшість </a:t>
            </a:r>
            <a:r>
              <a:rPr lang="uk-U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дерев на дослідний ділянці мають вік від 15 до25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років. 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 </a:t>
            </a:r>
            <a:r>
              <a:rPr lang="uk-U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пошкоджень виявленні тільки поламані гілки в нижній частині крони. Це </a:t>
            </a:r>
            <a:r>
              <a:rPr lang="uk-UA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язано</a:t>
            </a:r>
            <a:r>
              <a:rPr lang="uk-U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 розташуванням Соснового бору на території ж/м </a:t>
            </a:r>
            <a:r>
              <a:rPr lang="uk-UA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Придніпровськ</a:t>
            </a:r>
            <a:r>
              <a:rPr lang="uk-U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який являється </a:t>
            </a:r>
            <a:r>
              <a:rPr lang="uk-U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зоною відпочинку для населення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00174"/>
            <a:ext cx="46815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для презентаций\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Таблиця №2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«Втрата природного забарвлення».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72072"/>
          </a:xfrm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uk-UA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дифіляцію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крон дерев впливає антропогенне навантаження. Важливу роль в цьому відіграє Придніпровська ГРЕС (викиди за 9 місяців складають 64,7 тис.), так як вона розташована в 3 км від закладеної дослідної ділянки і має потужні викиди які впливають на стан крони хвойних дерев, так як вони відразу реагують на зміну повітря.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9022" y="1600200"/>
            <a:ext cx="4059257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260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Життєвий стан хвойного лісу. </vt:lpstr>
      <vt:lpstr>Слайд 2</vt:lpstr>
      <vt:lpstr>Слайд 3</vt:lpstr>
      <vt:lpstr>Завдання</vt:lpstr>
      <vt:lpstr>Схема розташування соснового лісу  ж/м Придніпровськ</vt:lpstr>
      <vt:lpstr>«Життєвий стан дерев»</vt:lpstr>
      <vt:lpstr>«Життєвий стан дерев»</vt:lpstr>
      <vt:lpstr> Таблиця №1  «Загальні дані стану хвойних дерев».  </vt:lpstr>
      <vt:lpstr>Таблиця №2  «Втрата природного забарвлення».</vt:lpstr>
      <vt:lpstr>Таблиця №3  «Життєвий стан дерев»</vt:lpstr>
      <vt:lpstr>Слайд 11</vt:lpstr>
      <vt:lpstr>Антропогенне втручання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стан хвойного лісу. </dc:title>
  <dc:creator>User</dc:creator>
  <cp:lastModifiedBy>User</cp:lastModifiedBy>
  <cp:revision>29</cp:revision>
  <dcterms:created xsi:type="dcterms:W3CDTF">2015-04-09T06:16:34Z</dcterms:created>
  <dcterms:modified xsi:type="dcterms:W3CDTF">2015-04-09T11:24:43Z</dcterms:modified>
</cp:coreProperties>
</file>