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5" r:id="rId2"/>
    <p:sldId id="316" r:id="rId3"/>
    <p:sldId id="317" r:id="rId4"/>
    <p:sldId id="321" r:id="rId5"/>
    <p:sldId id="318" r:id="rId6"/>
    <p:sldId id="319" r:id="rId7"/>
    <p:sldId id="320" r:id="rId8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81F"/>
    <a:srgbClr val="000000"/>
    <a:srgbClr val="FFFFFF"/>
    <a:srgbClr val="CC3300"/>
    <a:srgbClr val="E0E4D0"/>
    <a:srgbClr val="CCE7D4"/>
    <a:srgbClr val="7CD10E"/>
    <a:srgbClr val="D4363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00" autoAdjust="0"/>
    <p:restoredTop sz="94660"/>
  </p:normalViewPr>
  <p:slideViewPr>
    <p:cSldViewPr>
      <p:cViewPr>
        <p:scale>
          <a:sx n="75" d="100"/>
          <a:sy n="75" d="100"/>
        </p:scale>
        <p:origin x="-50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A0AA1DF0-B8A6-4D2D-B8E5-572639897E48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9F21DA83-8ABE-4B73-A13D-B96A3760F049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D43636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5" name="Group 16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" name="Picture 161" descr="artplus_nature_naturalcity38_g"/>
            <p:cNvPicPr>
              <a:picLocks noChangeAspect="1" noChangeArrowheads="1"/>
            </p:cNvPicPr>
            <p:nvPr/>
          </p:nvPicPr>
          <p:blipFill>
            <a:blip r:embed="rId2">
              <a:lum bright="6000" contrast="6000"/>
            </a:blip>
            <a:srcRect l="12500"/>
            <a:stretch>
              <a:fillRect/>
            </a:stretch>
          </p:blipFill>
          <p:spPr bwMode="auto">
            <a:xfrm>
              <a:off x="1200" y="2949"/>
              <a:ext cx="1241" cy="1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0" descr="artplus_nature_naturalcity38_g"/>
            <p:cNvPicPr>
              <a:picLocks noChangeAspect="1" noChangeArrowheads="1"/>
            </p:cNvPicPr>
            <p:nvPr/>
          </p:nvPicPr>
          <p:blipFill>
            <a:blip r:embed="rId2">
              <a:lum bright="6000" contrast="6000"/>
            </a:blip>
            <a:srcRect l="12500"/>
            <a:stretch>
              <a:fillRect/>
            </a:stretch>
          </p:blipFill>
          <p:spPr bwMode="auto">
            <a:xfrm>
              <a:off x="0" y="2019"/>
              <a:ext cx="1884" cy="2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9" descr="artplus_nature_naturalcity38_e"/>
            <p:cNvPicPr>
              <a:picLocks noChangeAspect="1" noChangeArrowheads="1"/>
            </p:cNvPicPr>
            <p:nvPr/>
          </p:nvPicPr>
          <p:blipFill>
            <a:blip r:embed="rId3"/>
            <a:srcRect b="11525"/>
            <a:stretch>
              <a:fillRect/>
            </a:stretch>
          </p:blipFill>
          <p:spPr bwMode="auto">
            <a:xfrm>
              <a:off x="0" y="2592"/>
              <a:ext cx="5760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62"/>
            <p:cNvGrpSpPr>
              <a:grpSpLocks/>
            </p:cNvGrpSpPr>
            <p:nvPr/>
          </p:nvGrpSpPr>
          <p:grpSpPr bwMode="auto">
            <a:xfrm>
              <a:off x="0" y="0"/>
              <a:ext cx="5760" cy="2016"/>
              <a:chOff x="0" y="0"/>
              <a:chExt cx="5760" cy="2016"/>
            </a:xfrm>
          </p:grpSpPr>
          <p:pic>
            <p:nvPicPr>
              <p:cNvPr id="11" name="Picture 153" descr="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40" descr="0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163" descr="water_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576"/>
              <a:ext cx="54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6200" y="6477000"/>
            <a:ext cx="2895600" cy="304800"/>
          </a:xfrm>
        </p:spPr>
        <p:txBody>
          <a:bodyPr/>
          <a:lstStyle>
            <a:lvl1pPr algn="l">
              <a:defRPr sz="17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54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656F086C-A2B9-476E-B5CA-23B7F61CE383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C33E2-BE39-4E7A-A292-4C286DF02302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8069D-05F4-47E1-A334-2BA3B4DE437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 lvl="0"/>
            <a:r>
              <a:rPr lang="uk-UA" noProof="0" smtClean="0"/>
              <a:t>Вставлення таблиці</a:t>
            </a:r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B67-B233-416D-9D67-E5721FC19434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 lvl="0"/>
            <a:r>
              <a:rPr lang="uk-UA" noProof="0" smtClean="0"/>
              <a:t>Вставлення діаграми</a:t>
            </a:r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96755-7308-483E-BB4F-0D0E5AB31189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DCD10-D3B1-446F-8906-DED11DB99B2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54EA0-2F9C-4F56-89F1-602B5C32E2AF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34E02-91EF-44E2-B0FC-352D9D6FF249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F6594-EA39-485F-9BFA-2B45557EAA5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3B6FD-B4B3-44D9-8F5B-2A4504E16AB6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08223-95AD-4BA5-97C3-D600842C6912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BF783-8A14-4708-B35F-84C043EEDDDF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C94EA-6E77-4E45-BF18-D72AF49D09DA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3" name="Group 165"/>
            <p:cNvGrpSpPr>
              <a:grpSpLocks/>
            </p:cNvGrpSpPr>
            <p:nvPr/>
          </p:nvGrpSpPr>
          <p:grpSpPr bwMode="auto">
            <a:xfrm>
              <a:off x="0" y="0"/>
              <a:ext cx="5760" cy="1224"/>
              <a:chOff x="0" y="0"/>
              <a:chExt cx="5760" cy="1224"/>
            </a:xfrm>
          </p:grpSpPr>
          <p:pic>
            <p:nvPicPr>
              <p:cNvPr id="1036" name="Picture 149" descr="4_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gray">
              <a:xfrm>
                <a:off x="0" y="0"/>
                <a:ext cx="5760" cy="1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" name="Picture 153" descr="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gray">
              <a:xfrm>
                <a:off x="5094" y="0"/>
                <a:ext cx="666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8" name="Picture 158" descr="1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gray">
              <a:xfrm rot="930090">
                <a:off x="48" y="96"/>
                <a:ext cx="543" cy="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88" name="Rectangle 164"/>
            <p:cNvSpPr>
              <a:spLocks noChangeArrowheads="1"/>
            </p:cNvSpPr>
            <p:nvPr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35" name="Picture 163" descr="artplus_nature_naturalcity38_g"/>
            <p:cNvPicPr>
              <a:picLocks noChangeAspect="1" noChangeArrowheads="1"/>
            </p:cNvPicPr>
            <p:nvPr/>
          </p:nvPicPr>
          <p:blipFill>
            <a:blip r:embed="rId18">
              <a:lum bright="12000" contrast="12000"/>
            </a:blip>
            <a:srcRect r="31580"/>
            <a:stretch>
              <a:fillRect/>
            </a:stretch>
          </p:blipFill>
          <p:spPr bwMode="gray">
            <a:xfrm>
              <a:off x="4752" y="3353"/>
              <a:ext cx="1008" cy="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79968B1-3287-466D-80C8-CFF09680EBE6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F:\www.voladm.gov.u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00166" y="6553200"/>
            <a:ext cx="5715000" cy="30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www.themegallery.com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214282" y="1714488"/>
            <a:ext cx="882517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06413" eaLnBrk="0" hangingPunct="0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Морфометричні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показники листків берези повислої (</a:t>
            </a:r>
            <a:r>
              <a:rPr lang="uk-UA" sz="2000" i="1" dirty="0" err="1" smtClean="0">
                <a:latin typeface="+mn-lt"/>
              </a:rPr>
              <a:t>Betula</a:t>
            </a:r>
            <a:r>
              <a:rPr lang="uk-UA" sz="2000" i="1" dirty="0" smtClean="0">
                <a:latin typeface="+mn-lt"/>
              </a:rPr>
              <a:t> </a:t>
            </a:r>
            <a:r>
              <a:rPr lang="uk-UA" sz="2000" i="1" dirty="0" err="1" smtClean="0">
                <a:latin typeface="+mn-lt"/>
              </a:rPr>
              <a:t>pendula</a:t>
            </a:r>
            <a:r>
              <a:rPr lang="uk-UA" sz="2000" dirty="0" smtClean="0">
                <a:latin typeface="+mn-lt"/>
              </a:rPr>
              <a:t> </a:t>
            </a:r>
            <a:r>
              <a:rPr lang="uk-UA" sz="2000" dirty="0" err="1" smtClean="0">
                <a:latin typeface="+mn-lt"/>
              </a:rPr>
              <a:t>Roth</a:t>
            </a:r>
            <a:r>
              <a:rPr lang="uk-UA" sz="2000" dirty="0" smtClean="0">
                <a:latin typeface="+mn-lt"/>
              </a:rPr>
              <a:t>.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) як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біоіндикатор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антропогенного забруднення середовища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50641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Автор: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Панасюк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Катерина</a:t>
            </a:r>
            <a:r>
              <a:rPr kumimoji="0" lang="az-Cyrl-A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Романівна,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чениця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10-Б класу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az-Cyrl-A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Маяківського навчально-виховного комплексу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az-Cyrl-A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z-Cyrl-A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az-Cyrl-A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загальноосвітня школа-школа інтернат І-ІІІ ступенів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az-Cyrl-A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z-Cyrl-A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az-Cyrl-A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лінгвістичний ліцей</a:t>
            </a:r>
            <a:r>
              <a:rPr kumimoji="0" lang="az-Cyrl-A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az-Cyrl-AZ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Науковий керівник:</a:t>
            </a:r>
            <a:r>
              <a:rPr kumimoji="0" lang="az-Cyrl-A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Новосад Інна Валеріївна,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az-Cyrl-A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біології та екології</a:t>
            </a:r>
            <a:endParaRPr kumimoji="0" lang="az-Cyrl-A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500" i="1" dirty="0" smtClean="0">
                <a:latin typeface="Times New Roman" pitchFamily="18" charset="0"/>
                <a:cs typeface="Times New Roman" pitchFamily="18" charset="0"/>
              </a:rPr>
              <a:t>Актуальність дослідження</a:t>
            </a:r>
            <a:r>
              <a:rPr lang="uk-UA" sz="2500" b="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uk-UA" sz="2500" b="0" dirty="0" smtClean="0">
                <a:latin typeface="Times New Roman" pitchFamily="18" charset="0"/>
                <a:cs typeface="Times New Roman" pitchFamily="18" charset="0"/>
              </a:rPr>
              <a:t>даний час фактором, що викликає деградацію ґрунтів і атмосферного повітря, є антропогенне забруднення, зумовлене передусім транспортними засобами [3,4]. </a:t>
            </a:r>
          </a:p>
          <a:p>
            <a:pPr>
              <a:buNone/>
            </a:pPr>
            <a:r>
              <a:rPr lang="uk-UA" sz="2500" b="0" dirty="0" smtClean="0">
                <a:latin typeface="Times New Roman" pitchFamily="18" charset="0"/>
                <a:cs typeface="Times New Roman" pitchFamily="18" charset="0"/>
              </a:rPr>
              <a:t>Деревна рослинність затримує, поглинає і перетворює значну кількість пилу, диму, газів та інших шкідливих речовин, що знаходяться в приземному шарі міського повітря [2, 5]. Цей факт дозволяє використовувати рослин як індикатори забруднення природного середовища різними токсичними речовинами. У зв'язку з цим особливої актуальності набувають дослідження, спрямовані на вивчення наслідків забруднення довкілля на фітоценози [1]. </a:t>
            </a:r>
          </a:p>
          <a:p>
            <a:pPr>
              <a:lnSpc>
                <a:spcPct val="150000"/>
              </a:lnSpc>
              <a:buNone/>
            </a:pPr>
            <a:endParaRPr lang="uk-UA" sz="25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Об’єктом вивчення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0" dirty="0" smtClean="0">
                <a:latin typeface="Times New Roman" pitchFamily="18" charset="0"/>
                <a:cs typeface="Times New Roman" pitchFamily="18" charset="0"/>
              </a:rPr>
              <a:t>обрано березу повислу </a:t>
            </a:r>
            <a:r>
              <a:rPr lang="uk-UA" sz="2200" b="0" i="1" dirty="0" err="1" smtClean="0">
                <a:latin typeface="Times New Roman" pitchFamily="18" charset="0"/>
                <a:cs typeface="Times New Roman" pitchFamily="18" charset="0"/>
              </a:rPr>
              <a:t>Betula</a:t>
            </a:r>
            <a:r>
              <a:rPr lang="uk-UA" sz="2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0" i="1" dirty="0" err="1" smtClean="0">
                <a:latin typeface="Times New Roman" pitchFamily="18" charset="0"/>
                <a:cs typeface="Times New Roman" pitchFamily="18" charset="0"/>
              </a:rPr>
              <a:t>pendula</a:t>
            </a:r>
            <a:r>
              <a:rPr lang="uk-UA" sz="2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0" dirty="0" err="1" smtClean="0">
                <a:latin typeface="Times New Roman" pitchFamily="18" charset="0"/>
                <a:cs typeface="Times New Roman" pitchFamily="18" charset="0"/>
              </a:rPr>
              <a:t>Roth</a:t>
            </a:r>
            <a:r>
              <a:rPr lang="uk-UA" sz="2200" b="0" dirty="0" smtClean="0">
                <a:latin typeface="Times New Roman" pitchFamily="18" charset="0"/>
                <a:cs typeface="Times New Roman" pitchFamily="18" charset="0"/>
              </a:rPr>
              <a:t>., дерево родини </a:t>
            </a:r>
            <a:r>
              <a:rPr lang="uk-UA" sz="2200" b="0" i="1" dirty="0" err="1" smtClean="0">
                <a:latin typeface="Times New Roman" pitchFamily="18" charset="0"/>
                <a:cs typeface="Times New Roman" pitchFamily="18" charset="0"/>
              </a:rPr>
              <a:t>Betulaceae</a:t>
            </a:r>
            <a:r>
              <a:rPr lang="uk-UA" sz="2200" b="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200" b="0" dirty="0" smtClean="0">
                <a:latin typeface="Times New Roman" pitchFamily="18" charset="0"/>
                <a:cs typeface="Times New Roman" pitchFamily="18" charset="0"/>
              </a:rPr>
              <a:t>що широко використовується в озелененні м. Луцька.</a:t>
            </a:r>
          </a:p>
          <a:p>
            <a:pPr>
              <a:buNone/>
            </a:pP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Предмет дослідження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0" dirty="0" smtClean="0">
                <a:latin typeface="Times New Roman" pitchFamily="18" charset="0"/>
                <a:cs typeface="Times New Roman" pitchFamily="18" charset="0"/>
              </a:rPr>
              <a:t>склали </a:t>
            </a:r>
            <a:r>
              <a:rPr lang="uk-UA" sz="2200" b="0" dirty="0" err="1" smtClean="0">
                <a:latin typeface="Times New Roman" pitchFamily="18" charset="0"/>
                <a:cs typeface="Times New Roman" pitchFamily="18" charset="0"/>
              </a:rPr>
              <a:t>морфометричні</a:t>
            </a:r>
            <a:r>
              <a:rPr lang="uk-UA" sz="2200" b="0" dirty="0" smtClean="0">
                <a:latin typeface="Times New Roman" pitchFamily="18" charset="0"/>
                <a:cs typeface="Times New Roman" pitchFamily="18" charset="0"/>
              </a:rPr>
              <a:t> показники (ширина, довжина, кількість жилок першого порядку) листків берези повислої.</a:t>
            </a:r>
          </a:p>
          <a:p>
            <a:pPr>
              <a:buNone/>
            </a:pP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Завдання: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200" b="0" dirty="0" smtClean="0">
                <a:latin typeface="Times New Roman" pitchFamily="18" charset="0"/>
                <a:cs typeface="Times New Roman" pitchFamily="18" charset="0"/>
              </a:rPr>
              <a:t>1. Опрацювати наукову літературу з проблематики дослідження.</a:t>
            </a:r>
          </a:p>
          <a:p>
            <a:pPr>
              <a:buNone/>
            </a:pPr>
            <a:r>
              <a:rPr lang="uk-UA" sz="2200" b="0" dirty="0" smtClean="0">
                <a:latin typeface="Times New Roman" pitchFamily="18" charset="0"/>
                <a:cs typeface="Times New Roman" pitchFamily="18" charset="0"/>
              </a:rPr>
              <a:t>2. Здійснити збір дослідного матеріалу.</a:t>
            </a:r>
          </a:p>
          <a:p>
            <a:pPr>
              <a:buNone/>
            </a:pPr>
            <a:r>
              <a:rPr lang="uk-UA" sz="2200" b="0" dirty="0" smtClean="0">
                <a:latin typeface="Times New Roman" pitchFamily="18" charset="0"/>
                <a:cs typeface="Times New Roman" pitchFamily="18" charset="0"/>
              </a:rPr>
              <a:t>3. Проаналізувати </a:t>
            </a:r>
            <a:r>
              <a:rPr lang="uk-UA" sz="2200" b="0" dirty="0" err="1" smtClean="0">
                <a:latin typeface="Times New Roman" pitchFamily="18" charset="0"/>
                <a:cs typeface="Times New Roman" pitchFamily="18" charset="0"/>
              </a:rPr>
              <a:t>морфометричні</a:t>
            </a:r>
            <a:r>
              <a:rPr lang="uk-UA" sz="2200" b="0" dirty="0" smtClean="0">
                <a:latin typeface="Times New Roman" pitchFamily="18" charset="0"/>
                <a:cs typeface="Times New Roman" pitchFamily="18" charset="0"/>
              </a:rPr>
              <a:t> показники листків</a:t>
            </a:r>
            <a:r>
              <a:rPr lang="uk-UA" sz="2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0" i="1" dirty="0" err="1" smtClean="0">
                <a:latin typeface="Times New Roman" pitchFamily="18" charset="0"/>
                <a:cs typeface="Times New Roman" pitchFamily="18" charset="0"/>
              </a:rPr>
              <a:t>Betula</a:t>
            </a:r>
            <a:r>
              <a:rPr lang="uk-UA" sz="2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0" i="1" dirty="0" err="1" smtClean="0">
                <a:latin typeface="Times New Roman" pitchFamily="18" charset="0"/>
                <a:cs typeface="Times New Roman" pitchFamily="18" charset="0"/>
              </a:rPr>
              <a:t>pendula</a:t>
            </a:r>
            <a:r>
              <a:rPr lang="uk-UA" sz="2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0" dirty="0" err="1" smtClean="0">
                <a:latin typeface="Times New Roman" pitchFamily="18" charset="0"/>
                <a:cs typeface="Times New Roman" pitchFamily="18" charset="0"/>
              </a:rPr>
              <a:t>Roth</a:t>
            </a:r>
            <a:r>
              <a:rPr lang="uk-UA" sz="22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0" dirty="0" smtClean="0">
                <a:latin typeface="Times New Roman" pitchFamily="18" charset="0"/>
                <a:cs typeface="Times New Roman" pitchFamily="18" charset="0"/>
              </a:rPr>
              <a:t>залежно від інтенсивності антропогенного навантаження.</a:t>
            </a:r>
          </a:p>
          <a:p>
            <a:pPr>
              <a:buNone/>
            </a:pPr>
            <a:endParaRPr lang="uk-UA" sz="1600" b="0" dirty="0" smtClean="0"/>
          </a:p>
          <a:p>
            <a:pPr>
              <a:buNone/>
            </a:pPr>
            <a:endParaRPr lang="uk-UA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Матеріали і методи дослідження. 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Збір листків здійснювали в літній період 2014 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року в м. Луцьку. 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Як дослідний варіант була використана придорожня популяція </a:t>
            </a:r>
            <a:r>
              <a:rPr lang="uk-UA" sz="1800" b="0" i="1" dirty="0" err="1" smtClean="0">
                <a:latin typeface="Times New Roman" pitchFamily="18" charset="0"/>
                <a:cs typeface="Times New Roman" pitchFamily="18" charset="0"/>
              </a:rPr>
              <a:t>Betula</a:t>
            </a:r>
            <a:r>
              <a:rPr lang="uk-UA" sz="18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0" i="1" dirty="0" err="1" smtClean="0">
                <a:latin typeface="Times New Roman" pitchFamily="18" charset="0"/>
                <a:cs typeface="Times New Roman" pitchFamily="18" charset="0"/>
              </a:rPr>
              <a:t>pendula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0" dirty="0" err="1" smtClean="0">
                <a:latin typeface="Times New Roman" pitchFamily="18" charset="0"/>
                <a:cs typeface="Times New Roman" pitchFamily="18" charset="0"/>
              </a:rPr>
              <a:t>Roth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., що характеризується значним автотранспортним навантаженням. Дерева, які зростають у приватному секторі, знаходяться на значній відстані від 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джерел 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забруднення, що дозволило нам визначити даний біотоп як умовний контроль. </a:t>
            </a:r>
          </a:p>
          <a:p>
            <a:pPr>
              <a:buNone/>
            </a:pP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У кожному біотопі збирали по 50 листків приблизно одного розміру, з нижньої частини крони; дерева обирали приблизно одного генеративного віку. Листки, що сильно відрізнялися за розміром або мали видимі пошкодження, відхилялися. </a:t>
            </a:r>
          </a:p>
          <a:p>
            <a:pPr>
              <a:buNone/>
            </a:pP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Статистична обробка результатів відбувалася із використанням програми Microsoft Excel. Довжину і ширину листків визначали за допомогою вимірювальних лінійок, кількість жилок – шляхом підрахунку. Виміряли довжину листкової пластинки як відстань між точками початку і закінчення центральної жилки, її ширину як довжину відрізка, проведеного перпендикулярно центральній жилці в середині її довжини [6]. </a:t>
            </a:r>
            <a:endParaRPr lang="uk-UA" sz="18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7239000" cy="563562"/>
          </a:xfrm>
        </p:spPr>
        <p:txBody>
          <a:bodyPr/>
          <a:lstStyle/>
          <a:p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Результати досліджень.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Довжина листової пластинки берези повислої в умовах міста міняється в інтервалі від 67,4 мм до 51,1 мм. Ширина листка варіює від 53,9 мм до 4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,2 мм. Кількість жилок на листковій пластинці змінюється від 1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 до 12 </a:t>
            </a:r>
            <a:r>
              <a:rPr lang="uk-UA" sz="2000" b="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 (табл. 1).</a:t>
            </a:r>
            <a:br>
              <a:rPr lang="uk-UA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0" dirty="0" smtClean="0">
                <a:latin typeface="Times New Roman" pitchFamily="18" charset="0"/>
                <a:cs typeface="Times New Roman" pitchFamily="18" charset="0"/>
              </a:rPr>
            </a:b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357158" y="4286256"/>
          <a:ext cx="8382000" cy="163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Досліджувана ділянка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Довжина листя, мм</a:t>
                      </a:r>
                      <a:endParaRPr lang="uk-UA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Ширина листя, мм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Кількість жилок, шт</a:t>
                      </a:r>
                      <a:endParaRPr lang="uk-UA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Придорожні ділянки</a:t>
                      </a:r>
                      <a:endParaRPr lang="uk-UA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59,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 ±1,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uk-UA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13,3±0,5</a:t>
                      </a:r>
                      <a:endParaRPr lang="uk-UA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 ±1,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 ±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13,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±0,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3214686"/>
            <a:ext cx="82153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Таблиця 1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Зміна морфології листків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Betula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pendula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залежно від інтенсивності забруднення повітря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Висновки. </a:t>
            </a:r>
            <a:r>
              <a:rPr lang="uk-UA" sz="2400" b="0" dirty="0" smtClean="0">
                <a:latin typeface="Times New Roman" pitchFamily="18" charset="0"/>
                <a:cs typeface="Times New Roman" pitchFamily="18" charset="0"/>
              </a:rPr>
              <a:t>У берези повислої у відповідь на антропогенне навантаження зростає довжина і ширина листка, що є адаптивною реакцією, активізуючи фізіологічні та морфологічні перебудови рослинного організму.</a:t>
            </a:r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endParaRPr lang="uk-UA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Список використаних джерел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1600" dirty="0" smtClean="0"/>
              <a:t>Список використаних джерел</a:t>
            </a:r>
            <a:endParaRPr lang="en-US" sz="1600" dirty="0" smtClean="0"/>
          </a:p>
          <a:p>
            <a:pPr>
              <a:buNone/>
            </a:pPr>
            <a:endParaRPr lang="uk-UA" sz="1600" dirty="0" smtClean="0"/>
          </a:p>
          <a:p>
            <a:pPr lvl="0">
              <a:buFont typeface="+mj-lt"/>
              <a:buAutoNum type="arabicPeriod"/>
            </a:pP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Ибрагимова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Э.Э.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Флуктуирующая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ассиметрия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листьев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Morus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alba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биоиндикатор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аэротехногенного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загрязнения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урбоэкосистем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/ Э.Э. 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Ибрагимова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, И.В.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Бандак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, А.С. Дрозд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Ученые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записки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Таврического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национального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университета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. В. И.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Вернадского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Серия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Биология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хими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». Том 24 (63). – 2011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– № 2. – С. 129-135.</a:t>
            </a:r>
          </a:p>
          <a:p>
            <a:pPr lvl="0">
              <a:buFont typeface="+mj-lt"/>
              <a:buAutoNum type="arabicPeriod"/>
            </a:pP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Регіональна доповідь про стан навколишнього природного середовища у Волинській області за 2012 рік. Режим доступу до сайту: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www.voladm.gov.ua</a:t>
            </a:r>
            <a:endParaRPr lang="uk-UA" sz="16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Титова В. И.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Некоторые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подходы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экологической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оценке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загрязнения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земельных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угодий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/ В. И. Титова, М. В.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Дабахов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, Е. В.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Дабахова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Почвоведение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. – 2004. – № 10. – С. 1264–1267. </a:t>
            </a:r>
          </a:p>
          <a:p>
            <a:pPr lvl="0">
              <a:buFont typeface="+mj-lt"/>
              <a:buAutoNum type="arabicPeriod"/>
            </a:pP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Черненькова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Т.В.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Тяжелые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металлы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растениях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почве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большого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/ Т.В.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Черненькова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Биоиндикация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в городах и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пригородных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зонах. – М., 1993. </a:t>
            </a:r>
          </a:p>
          <a:p>
            <a:pPr lvl="0">
              <a:buFont typeface="+mj-lt"/>
              <a:buAutoNum type="arabicPeriod"/>
            </a:pP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Штирц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Ю.А.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Морфологическое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разнообразие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листов</a:t>
            </a:r>
            <a:r>
              <a:rPr lang="ru-RU" sz="1600" b="0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х пластинок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Роpulus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nigra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условиях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пром</a:t>
            </a:r>
            <a:r>
              <a:rPr lang="ru-RU" sz="1600" b="0" dirty="0" err="1" smtClean="0">
                <a:latin typeface="Times New Roman" pitchFamily="18" charset="0"/>
                <a:cs typeface="Times New Roman" pitchFamily="18" charset="0"/>
              </a:rPr>
              <a:t>ышленных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отвалов //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Промышленная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ботан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. – В</a:t>
            </a:r>
            <a:r>
              <a:rPr lang="uk-UA" sz="1600" b="0" dirty="0" err="1" smtClean="0">
                <a:latin typeface="Times New Roman" pitchFamily="18" charset="0"/>
                <a:cs typeface="Times New Roman" pitchFamily="18" charset="0"/>
              </a:rPr>
              <a:t>ып</a:t>
            </a:r>
            <a:r>
              <a:rPr lang="uk-UA" sz="1600" b="0" dirty="0" smtClean="0">
                <a:latin typeface="Times New Roman" pitchFamily="18" charset="0"/>
                <a:cs typeface="Times New Roman" pitchFamily="18" charset="0"/>
              </a:rPr>
              <a:t>. 13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. С.116-124.</a:t>
            </a:r>
            <a:endParaRPr lang="uk-UA" sz="16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uk-UA" sz="145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4">
  <a:themeElements>
    <a:clrScheme name="300TGp_natural_light 1">
      <a:dk1>
        <a:srgbClr val="000000"/>
      </a:dk1>
      <a:lt1>
        <a:srgbClr val="FFFFFF"/>
      </a:lt1>
      <a:dk2>
        <a:srgbClr val="51944E"/>
      </a:dk2>
      <a:lt2>
        <a:srgbClr val="DDDDDD"/>
      </a:lt2>
      <a:accent1>
        <a:srgbClr val="646ADE"/>
      </a:accent1>
      <a:accent2>
        <a:srgbClr val="1BAFC3"/>
      </a:accent2>
      <a:accent3>
        <a:srgbClr val="FFFFFF"/>
      </a:accent3>
      <a:accent4>
        <a:srgbClr val="000000"/>
      </a:accent4>
      <a:accent5>
        <a:srgbClr val="B8B9EC"/>
      </a:accent5>
      <a:accent6>
        <a:srgbClr val="179EB0"/>
      </a:accent6>
      <a:hlink>
        <a:srgbClr val="98BF1D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134</Template>
  <TotalTime>74</TotalTime>
  <Words>612</Words>
  <Application>Microsoft PowerPoint</Application>
  <PresentationFormat>Екран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134</vt:lpstr>
      <vt:lpstr> Морфометричні показники листків берези повислої (Betula pendula Roth.) як біоіндикатор антропогенного забруднення середовища Автор: Панасюк Катерина Романівна,  учениця 10-Б класу  Маяківського навчально-виховного комплексу  “загальноосвітня школа-школа інтернат І-ІІІ ступенів  – лінгвістичний ліцей”.  Науковий керівник: Новосад Інна Валеріївна,  учитель біології та екології</vt:lpstr>
      <vt:lpstr>Слайд 2</vt:lpstr>
      <vt:lpstr>Слайд 3</vt:lpstr>
      <vt:lpstr>Слайд 4</vt:lpstr>
      <vt:lpstr>            Результати досліджень. Довжина листової пластинки берези повислої в умовах міста міняється в інтервалі від 67,4 мм до 51,1 мм. Ширина листка варіює від 53,9 мм до 41,2 мм. Кількість жилок на листковій пластинці змінюється від 15 до 12 шт (табл. 1).  </vt:lpstr>
      <vt:lpstr>Слайд 6</vt:lpstr>
      <vt:lpstr>Список використаних джерел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Морфометричні показники листків берези повислої (Betula pendula) як біоіндикатор антропогенного забруднення середовища Автор: Панасюк Катерина Романівна,  учениця 10-Б класу  Маяківського навчально-виховного комплексу  “загальноосвітня школа-школа інтернат І-ІІІ ступенів  – лінгвістичний ліцей”.  Науковий керівник: Новосад Інна Валеріївна,  учитель біології та екології</dc:title>
  <dc:creator>Психолог</dc:creator>
  <cp:lastModifiedBy>Психолог</cp:lastModifiedBy>
  <cp:revision>9</cp:revision>
  <dcterms:created xsi:type="dcterms:W3CDTF">2015-04-07T11:56:08Z</dcterms:created>
  <dcterms:modified xsi:type="dcterms:W3CDTF">2015-04-08T08:10:21Z</dcterms:modified>
</cp:coreProperties>
</file>