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72" r:id="rId2"/>
    <p:sldId id="258" r:id="rId3"/>
    <p:sldId id="273" r:id="rId4"/>
    <p:sldId id="274" r:id="rId5"/>
    <p:sldId id="261" r:id="rId6"/>
    <p:sldId id="263" r:id="rId7"/>
    <p:sldId id="259" r:id="rId8"/>
    <p:sldId id="276" r:id="rId9"/>
    <p:sldId id="275" r:id="rId10"/>
    <p:sldId id="268" r:id="rId11"/>
    <p:sldId id="271" r:id="rId12"/>
    <p:sldId id="267" r:id="rId13"/>
    <p:sldId id="260" r:id="rId14"/>
    <p:sldId id="278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564" autoAdjust="0"/>
  </p:normalViewPr>
  <p:slideViewPr>
    <p:cSldViewPr>
      <p:cViewPr varScale="1">
        <p:scale>
          <a:sx n="70" d="100"/>
          <a:sy n="70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Село Петрів в роки Другої світової війни</a:t>
            </a:r>
            <a:endParaRPr lang="uk-UA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6143668" cy="4929222"/>
          </a:xfrm>
        </p:spPr>
        <p:txBody>
          <a:bodyPr>
            <a:normAutofit/>
          </a:bodyPr>
          <a:lstStyle/>
          <a:p>
            <a:pPr lvl="0"/>
            <a:r>
              <a:rPr lang="uk-UA" dirty="0" smtClean="0">
                <a:solidFill>
                  <a:schemeClr val="bg1"/>
                </a:solidFill>
              </a:rPr>
              <a:t>Учасники проекту</a:t>
            </a:r>
          </a:p>
          <a:p>
            <a:pPr lvl="0" algn="l"/>
            <a:r>
              <a:rPr lang="uk-UA" sz="2000" dirty="0" smtClean="0"/>
              <a:t>1. 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Нижник Галина Олексіївна</a:t>
            </a:r>
            <a:r>
              <a:rPr lang="uk-UA" sz="2000" dirty="0" smtClean="0"/>
              <a:t>, вчитель історії   - керівник  проекту</a:t>
            </a:r>
          </a:p>
          <a:p>
            <a:pPr lvl="0" algn="l"/>
            <a:r>
              <a:rPr lang="uk-UA" sz="2000" dirty="0" smtClean="0"/>
              <a:t>2.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Войтович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Марина</a:t>
            </a:r>
            <a:r>
              <a:rPr lang="uk-UA" sz="2000" dirty="0" smtClean="0"/>
              <a:t>, учениця 10 -Б класу</a:t>
            </a:r>
            <a:endParaRPr lang="ru-RU" sz="2000" dirty="0" smtClean="0"/>
          </a:p>
          <a:p>
            <a:pPr lvl="0" algn="l"/>
            <a:r>
              <a:rPr lang="uk-UA" sz="2000" dirty="0" smtClean="0"/>
              <a:t>3. </a:t>
            </a:r>
            <a:r>
              <a:rPr lang="uk-UA" sz="2000" dirty="0" err="1" smtClean="0">
                <a:solidFill>
                  <a:schemeClr val="tx2">
                    <a:lumMod val="10000"/>
                  </a:schemeClr>
                </a:solidFill>
              </a:rPr>
              <a:t>Кандюк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 Уляна</a:t>
            </a:r>
            <a:r>
              <a:rPr lang="uk-UA" sz="2000" dirty="0" smtClean="0"/>
              <a:t>, учениця 10- А  класу</a:t>
            </a:r>
            <a:endParaRPr lang="ru-RU" sz="2000" dirty="0" smtClean="0"/>
          </a:p>
          <a:p>
            <a:pPr lvl="0" algn="l"/>
            <a:r>
              <a:rPr lang="uk-UA" sz="2000" dirty="0" smtClean="0"/>
              <a:t>4</a:t>
            </a:r>
            <a:r>
              <a:rPr lang="uk-UA" sz="2000" dirty="0" smtClean="0">
                <a:solidFill>
                  <a:schemeClr val="bg1"/>
                </a:solidFill>
              </a:rPr>
              <a:t>. Кобилянська Олександра</a:t>
            </a:r>
            <a:r>
              <a:rPr lang="uk-UA" sz="2000" dirty="0" smtClean="0"/>
              <a:t>, учениця 10-Б класу</a:t>
            </a:r>
          </a:p>
          <a:p>
            <a:pPr lvl="0" algn="l"/>
            <a:r>
              <a:rPr lang="uk-UA" sz="2000" dirty="0" smtClean="0"/>
              <a:t>5</a:t>
            </a:r>
            <a:r>
              <a:rPr lang="uk-UA" sz="2000" dirty="0" smtClean="0">
                <a:solidFill>
                  <a:schemeClr val="bg1"/>
                </a:solidFill>
              </a:rPr>
              <a:t>. </a:t>
            </a:r>
            <a:r>
              <a:rPr lang="uk-UA" sz="2000" dirty="0" err="1" smtClean="0">
                <a:solidFill>
                  <a:schemeClr val="bg1"/>
                </a:solidFill>
              </a:rPr>
              <a:t>Максимчук</a:t>
            </a:r>
            <a:r>
              <a:rPr lang="uk-UA" sz="2000" dirty="0" smtClean="0">
                <a:solidFill>
                  <a:schemeClr val="bg1"/>
                </a:solidFill>
              </a:rPr>
              <a:t> Іванна</a:t>
            </a:r>
            <a:r>
              <a:rPr lang="uk-UA" sz="2000" dirty="0" smtClean="0"/>
              <a:t>, учениця 10-А класу</a:t>
            </a:r>
          </a:p>
          <a:p>
            <a:pPr lvl="0" algn="l"/>
            <a:r>
              <a:rPr lang="uk-UA" sz="2000" dirty="0" smtClean="0"/>
              <a:t>6. </a:t>
            </a:r>
            <a:r>
              <a:rPr lang="uk-UA" sz="2000" dirty="0" smtClean="0">
                <a:solidFill>
                  <a:schemeClr val="bg1"/>
                </a:solidFill>
              </a:rPr>
              <a:t>Ковбас Андрій</a:t>
            </a:r>
            <a:r>
              <a:rPr lang="uk-UA" sz="2000" dirty="0" smtClean="0"/>
              <a:t>, учень 10-А класу</a:t>
            </a:r>
          </a:p>
          <a:p>
            <a:pPr lvl="0" algn="l"/>
            <a:endParaRPr lang="uk-UA" sz="2000" dirty="0" smtClean="0"/>
          </a:p>
          <a:p>
            <a:pPr lvl="0" algn="l"/>
            <a:endParaRPr lang="uk-UA" sz="2000" dirty="0" smtClean="0"/>
          </a:p>
          <a:p>
            <a:pPr lvl="0" algn="l"/>
            <a:r>
              <a:rPr lang="uk-UA" sz="2000" dirty="0" err="1" smtClean="0">
                <a:solidFill>
                  <a:schemeClr val="bg1"/>
                </a:solidFill>
              </a:rPr>
              <a:t>Петрівська</a:t>
            </a:r>
            <a:r>
              <a:rPr lang="uk-UA" sz="2000" dirty="0" smtClean="0">
                <a:solidFill>
                  <a:schemeClr val="bg1"/>
                </a:solidFill>
              </a:rPr>
              <a:t> ЗОШ І-ІІІ ступенів</a:t>
            </a:r>
          </a:p>
          <a:p>
            <a:pPr lvl="0" algn="l"/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Тлумацького</a:t>
            </a:r>
            <a:r>
              <a:rPr lang="uk-UA" sz="2000" dirty="0" smtClean="0">
                <a:solidFill>
                  <a:schemeClr val="bg1"/>
                </a:solidFill>
              </a:rPr>
              <a:t> району  </a:t>
            </a:r>
          </a:p>
          <a:p>
            <a:pPr lvl="0" algn="l"/>
            <a:r>
              <a:rPr lang="uk-UA" sz="2000" dirty="0" smtClean="0">
                <a:solidFill>
                  <a:schemeClr val="bg1"/>
                </a:solidFill>
              </a:rPr>
              <a:t>Івано-Франківської області</a:t>
            </a:r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PIC_0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1751">
            <a:off x="5202595" y="3739912"/>
            <a:ext cx="350043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8496"/>
          </a:xfrm>
        </p:spPr>
        <p:txBody>
          <a:bodyPr>
            <a:noAutofit/>
          </a:bodyPr>
          <a:lstStyle/>
          <a:p>
            <a:r>
              <a:rPr lang="uk-UA" sz="4400" dirty="0" smtClean="0"/>
              <a:t>Загинули в лавах Радянської армії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3643338" cy="5214974"/>
          </a:xfrm>
        </p:spPr>
        <p:txBody>
          <a:bodyPr>
            <a:normAutofit fontScale="47500" lnSpcReduction="20000"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Гоголь </a:t>
            </a:r>
            <a:r>
              <a:rPr lang="ru-RU" sz="2500" b="1" dirty="0" err="1" smtClean="0">
                <a:solidFill>
                  <a:schemeClr val="bg1"/>
                </a:solidFill>
              </a:rPr>
              <a:t>Іван</a:t>
            </a:r>
            <a:r>
              <a:rPr lang="ru-RU" sz="2500" b="1" dirty="0" smtClean="0">
                <a:solidFill>
                  <a:schemeClr val="bg1"/>
                </a:solidFill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</a:rPr>
              <a:t>Васильович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err="1" smtClean="0">
                <a:solidFill>
                  <a:schemeClr val="bg1"/>
                </a:solidFill>
              </a:rPr>
              <a:t>Пахолюк</a:t>
            </a:r>
            <a:r>
              <a:rPr lang="ru-RU" sz="2500" b="1" dirty="0" smtClean="0">
                <a:solidFill>
                  <a:schemeClr val="bg1"/>
                </a:solidFill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</a:rPr>
              <a:t>Ілько</a:t>
            </a:r>
            <a:r>
              <a:rPr lang="ru-RU" sz="2500" b="1" dirty="0" smtClean="0">
                <a:solidFill>
                  <a:schemeClr val="bg1"/>
                </a:solidFill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</a:rPr>
              <a:t>Васильович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err="1" smtClean="0">
                <a:solidFill>
                  <a:schemeClr val="bg1"/>
                </a:solidFill>
              </a:rPr>
              <a:t>Гачинський</a:t>
            </a:r>
            <a:r>
              <a:rPr lang="ru-RU" sz="2500" b="1" dirty="0" smtClean="0">
                <a:solidFill>
                  <a:schemeClr val="bg1"/>
                </a:solidFill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</a:rPr>
              <a:t>Дмитро</a:t>
            </a:r>
            <a:r>
              <a:rPr lang="ru-RU" sz="2500" b="1" dirty="0" smtClean="0">
                <a:solidFill>
                  <a:schemeClr val="bg1"/>
                </a:solidFill>
              </a:rPr>
              <a:t>  Михайлович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err="1" smtClean="0">
                <a:solidFill>
                  <a:schemeClr val="bg1"/>
                </a:solidFill>
              </a:rPr>
              <a:t>Скрипник</a:t>
            </a:r>
            <a:r>
              <a:rPr lang="ru-RU" sz="2500" b="1" dirty="0" smtClean="0">
                <a:solidFill>
                  <a:schemeClr val="bg1"/>
                </a:solidFill>
              </a:rPr>
              <a:t>  Михайло  </a:t>
            </a:r>
            <a:r>
              <a:rPr lang="ru-RU" sz="2500" b="1" dirty="0" err="1" smtClean="0">
                <a:solidFill>
                  <a:schemeClr val="bg1"/>
                </a:solidFill>
              </a:rPr>
              <a:t>Іванович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err="1" smtClean="0">
                <a:solidFill>
                  <a:schemeClr val="bg1"/>
                </a:solidFill>
              </a:rPr>
              <a:t>Савіцький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Теофіл</a:t>
            </a:r>
            <a:r>
              <a:rPr lang="ru-RU" sz="2500" b="1" dirty="0" smtClean="0">
                <a:solidFill>
                  <a:schemeClr val="bg1"/>
                </a:solidFill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</a:rPr>
              <a:t>Іванович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err="1" smtClean="0">
                <a:solidFill>
                  <a:schemeClr val="bg1"/>
                </a:solidFill>
              </a:rPr>
              <a:t>Михайлюк</a:t>
            </a:r>
            <a:r>
              <a:rPr lang="ru-RU" sz="2500" b="1" dirty="0" smtClean="0">
                <a:solidFill>
                  <a:schemeClr val="bg1"/>
                </a:solidFill>
              </a:rPr>
              <a:t>  Михайло  </a:t>
            </a:r>
            <a:r>
              <a:rPr lang="ru-RU" sz="2500" b="1" dirty="0" err="1" smtClean="0">
                <a:solidFill>
                  <a:schemeClr val="bg1"/>
                </a:solidFill>
              </a:rPr>
              <a:t>Олексійович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smtClean="0">
                <a:solidFill>
                  <a:schemeClr val="bg1"/>
                </a:solidFill>
              </a:rPr>
              <a:t>Тарас Михайло  Петрович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err="1" smtClean="0">
                <a:solidFill>
                  <a:schemeClr val="bg1"/>
                </a:solidFill>
              </a:rPr>
              <a:t>Федорчак</a:t>
            </a:r>
            <a:r>
              <a:rPr lang="ru-RU" sz="2500" b="1" dirty="0" smtClean="0">
                <a:solidFill>
                  <a:schemeClr val="bg1"/>
                </a:solidFill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</a:rPr>
              <a:t>Іван</a:t>
            </a:r>
            <a:r>
              <a:rPr lang="ru-RU" sz="2500" b="1" dirty="0" smtClean="0">
                <a:solidFill>
                  <a:schemeClr val="bg1"/>
                </a:solidFill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</a:rPr>
              <a:t>Васильович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err="1" smtClean="0">
                <a:solidFill>
                  <a:schemeClr val="bg1"/>
                </a:solidFill>
              </a:rPr>
              <a:t>Федорчак</a:t>
            </a:r>
            <a:r>
              <a:rPr lang="ru-RU" sz="2500" b="1" dirty="0" smtClean="0">
                <a:solidFill>
                  <a:schemeClr val="bg1"/>
                </a:solidFill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</a:rPr>
              <a:t>Микола</a:t>
            </a:r>
            <a:r>
              <a:rPr lang="ru-RU" sz="2500" b="1" dirty="0" smtClean="0">
                <a:solidFill>
                  <a:schemeClr val="bg1"/>
                </a:solidFill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</a:rPr>
              <a:t>Андрійович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err="1" smtClean="0">
                <a:solidFill>
                  <a:schemeClr val="bg1"/>
                </a:solidFill>
              </a:rPr>
              <a:t>Цюрак</a:t>
            </a:r>
            <a:r>
              <a:rPr lang="ru-RU" sz="2500" b="1" dirty="0" smtClean="0">
                <a:solidFill>
                  <a:schemeClr val="bg1"/>
                </a:solidFill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</a:rPr>
              <a:t>Дмитро</a:t>
            </a:r>
            <a:r>
              <a:rPr lang="ru-RU" sz="2500" b="1" dirty="0" smtClean="0">
                <a:solidFill>
                  <a:schemeClr val="bg1"/>
                </a:solidFill>
              </a:rPr>
              <a:t>  </a:t>
            </a:r>
            <a:r>
              <a:rPr lang="ru-RU" sz="2500" b="1" dirty="0" err="1" smtClean="0">
                <a:solidFill>
                  <a:schemeClr val="bg1"/>
                </a:solidFill>
              </a:rPr>
              <a:t>Євдокимович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err="1" smtClean="0">
                <a:solidFill>
                  <a:schemeClr val="bg1"/>
                </a:solidFill>
              </a:rPr>
              <a:t>Цюрак</a:t>
            </a:r>
            <a:r>
              <a:rPr lang="ru-RU" sz="2500" b="1" dirty="0" smtClean="0">
                <a:solidFill>
                  <a:schemeClr val="bg1"/>
                </a:solidFill>
              </a:rPr>
              <a:t>  Михайло  </a:t>
            </a:r>
            <a:r>
              <a:rPr lang="ru-RU" sz="2500" b="1" dirty="0" err="1" smtClean="0">
                <a:solidFill>
                  <a:schemeClr val="bg1"/>
                </a:solidFill>
              </a:rPr>
              <a:t>Йосипович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r>
              <a:rPr lang="ru-RU" sz="2500" b="1" dirty="0" err="1" smtClean="0">
                <a:solidFill>
                  <a:schemeClr val="bg1"/>
                </a:solidFill>
              </a:rPr>
              <a:t>Базавляк</a:t>
            </a:r>
            <a:r>
              <a:rPr lang="ru-RU" sz="2500" b="1" dirty="0" smtClean="0">
                <a:solidFill>
                  <a:schemeClr val="bg1"/>
                </a:solidFill>
              </a:rPr>
              <a:t>  Василь  Михайлович</a:t>
            </a:r>
          </a:p>
          <a:p>
            <a:endParaRPr lang="uk-UA" sz="2500" b="1" dirty="0" smtClean="0">
              <a:solidFill>
                <a:schemeClr val="bg1"/>
              </a:solidFill>
            </a:endParaRPr>
          </a:p>
          <a:p>
            <a:r>
              <a:rPr lang="uk-UA" sz="2500" b="1" dirty="0" smtClean="0">
                <a:solidFill>
                  <a:schemeClr val="bg1"/>
                </a:solidFill>
              </a:rPr>
              <a:t>Гнатюк  Іван  Онуфрійович</a:t>
            </a:r>
          </a:p>
          <a:p>
            <a:endParaRPr lang="uk-UA" sz="2500" b="1" dirty="0" smtClean="0">
              <a:solidFill>
                <a:schemeClr val="bg1"/>
              </a:solidFill>
            </a:endParaRPr>
          </a:p>
          <a:p>
            <a:r>
              <a:rPr lang="uk-UA" sz="2500" b="1" dirty="0" err="1" smtClean="0">
                <a:solidFill>
                  <a:schemeClr val="bg1"/>
                </a:solidFill>
              </a:rPr>
              <a:t>Шмигельський</a:t>
            </a:r>
            <a:r>
              <a:rPr lang="uk-UA" sz="2500" b="1" dirty="0" smtClean="0">
                <a:solidFill>
                  <a:schemeClr val="bg1"/>
                </a:solidFill>
              </a:rPr>
              <a:t>  </a:t>
            </a:r>
            <a:r>
              <a:rPr lang="uk-UA" sz="2500" b="1" dirty="0" err="1" smtClean="0">
                <a:solidFill>
                  <a:schemeClr val="bg1"/>
                </a:solidFill>
              </a:rPr>
              <a:t>Констянтин</a:t>
            </a:r>
            <a:r>
              <a:rPr lang="uk-UA" sz="2500" b="1" dirty="0" smtClean="0">
                <a:solidFill>
                  <a:schemeClr val="bg1"/>
                </a:solidFill>
              </a:rPr>
              <a:t> Васильович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071934" y="857232"/>
            <a:ext cx="4614867" cy="5715040"/>
          </a:xfrm>
        </p:spPr>
        <p:txBody>
          <a:bodyPr>
            <a:noAutofit/>
          </a:bodyPr>
          <a:lstStyle/>
          <a:p>
            <a:endParaRPr lang="ru-RU" sz="11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err="1" smtClean="0">
                <a:solidFill>
                  <a:schemeClr val="bg1"/>
                </a:solidFill>
              </a:rPr>
              <a:t>Козак</a:t>
            </a:r>
            <a:r>
              <a:rPr lang="ru-RU" sz="1200" b="1" dirty="0" smtClean="0">
                <a:solidFill>
                  <a:schemeClr val="bg1"/>
                </a:solidFill>
              </a:rPr>
              <a:t>  </a:t>
            </a:r>
            <a:r>
              <a:rPr lang="ru-RU" sz="1200" b="1" dirty="0" err="1" smtClean="0">
                <a:solidFill>
                  <a:schemeClr val="bg1"/>
                </a:solidFill>
              </a:rPr>
              <a:t>Андрій</a:t>
            </a:r>
            <a:r>
              <a:rPr lang="ru-RU" sz="1200" b="1" dirty="0" smtClean="0">
                <a:solidFill>
                  <a:schemeClr val="bg1"/>
                </a:solidFill>
              </a:rPr>
              <a:t>  </a:t>
            </a:r>
            <a:r>
              <a:rPr lang="ru-RU" sz="1200" b="1" dirty="0" err="1" smtClean="0">
                <a:solidFill>
                  <a:schemeClr val="bg1"/>
                </a:solidFill>
              </a:rPr>
              <a:t>Іванович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err="1" smtClean="0">
                <a:solidFill>
                  <a:schemeClr val="bg1"/>
                </a:solidFill>
              </a:rPr>
              <a:t>Нижник</a:t>
            </a:r>
            <a:r>
              <a:rPr lang="ru-RU" sz="1200" b="1" dirty="0" smtClean="0">
                <a:solidFill>
                  <a:schemeClr val="bg1"/>
                </a:solidFill>
              </a:rPr>
              <a:t>  Михайло </a:t>
            </a:r>
            <a:r>
              <a:rPr lang="ru-RU" sz="1200" b="1" dirty="0" err="1" smtClean="0">
                <a:solidFill>
                  <a:schemeClr val="bg1"/>
                </a:solidFill>
              </a:rPr>
              <a:t>Дмитрович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err="1" smtClean="0">
                <a:solidFill>
                  <a:schemeClr val="bg1"/>
                </a:solidFill>
              </a:rPr>
              <a:t>Нижник</a:t>
            </a:r>
            <a:r>
              <a:rPr lang="ru-RU" sz="1200" b="1" dirty="0" smtClean="0">
                <a:solidFill>
                  <a:schemeClr val="bg1"/>
                </a:solidFill>
              </a:rPr>
              <a:t>  Василь  Михайлович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err="1" smtClean="0">
                <a:solidFill>
                  <a:schemeClr val="bg1"/>
                </a:solidFill>
              </a:rPr>
              <a:t>Панькуш</a:t>
            </a:r>
            <a:r>
              <a:rPr lang="ru-RU" sz="1200" b="1" dirty="0" smtClean="0">
                <a:solidFill>
                  <a:schemeClr val="bg1"/>
                </a:solidFill>
              </a:rPr>
              <a:t>  Степан  Григорович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Савчук  Михайло Якович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err="1" smtClean="0">
                <a:solidFill>
                  <a:schemeClr val="bg1"/>
                </a:solidFill>
              </a:rPr>
              <a:t>Солощак</a:t>
            </a:r>
            <a:r>
              <a:rPr lang="ru-RU" sz="1200" b="1" dirty="0" smtClean="0">
                <a:solidFill>
                  <a:schemeClr val="bg1"/>
                </a:solidFill>
              </a:rPr>
              <a:t> Василь  Петрович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err="1" smtClean="0">
                <a:solidFill>
                  <a:schemeClr val="bg1"/>
                </a:solidFill>
              </a:rPr>
              <a:t>Прокіпчук</a:t>
            </a:r>
            <a:r>
              <a:rPr lang="ru-RU" sz="1200" b="1" dirty="0" smtClean="0">
                <a:solidFill>
                  <a:schemeClr val="bg1"/>
                </a:solidFill>
              </a:rPr>
              <a:t>  Василь  Антонович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Савчук  Василь  </a:t>
            </a:r>
            <a:r>
              <a:rPr lang="ru-RU" sz="1200" b="1" dirty="0" err="1" smtClean="0">
                <a:solidFill>
                  <a:schemeClr val="bg1"/>
                </a:solidFill>
              </a:rPr>
              <a:t>Тимкович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err="1" smtClean="0">
                <a:solidFill>
                  <a:schemeClr val="bg1"/>
                </a:solidFill>
              </a:rPr>
              <a:t>Цюрак</a:t>
            </a:r>
            <a:r>
              <a:rPr lang="ru-RU" sz="1200" b="1" dirty="0" smtClean="0">
                <a:solidFill>
                  <a:schemeClr val="bg1"/>
                </a:solidFill>
              </a:rPr>
              <a:t>  </a:t>
            </a:r>
            <a:r>
              <a:rPr lang="ru-RU" sz="1200" b="1" dirty="0" err="1" smtClean="0">
                <a:solidFill>
                  <a:schemeClr val="bg1"/>
                </a:solidFill>
              </a:rPr>
              <a:t>Іван</a:t>
            </a:r>
            <a:r>
              <a:rPr lang="ru-RU" sz="1200" b="1" dirty="0" smtClean="0">
                <a:solidFill>
                  <a:schemeClr val="bg1"/>
                </a:solidFill>
              </a:rPr>
              <a:t>  </a:t>
            </a:r>
            <a:r>
              <a:rPr lang="ru-RU" sz="1200" b="1" dirty="0" err="1" smtClean="0">
                <a:solidFill>
                  <a:schemeClr val="bg1"/>
                </a:solidFill>
              </a:rPr>
              <a:t>Євдокимович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err="1" smtClean="0">
                <a:solidFill>
                  <a:schemeClr val="bg1"/>
                </a:solidFill>
              </a:rPr>
              <a:t>Попадин</a:t>
            </a:r>
            <a:r>
              <a:rPr lang="ru-RU" sz="1200" b="1" dirty="0" smtClean="0">
                <a:solidFill>
                  <a:schemeClr val="bg1"/>
                </a:solidFill>
              </a:rPr>
              <a:t>  Михайло  </a:t>
            </a:r>
            <a:r>
              <a:rPr lang="ru-RU" sz="1200" b="1" dirty="0" err="1" smtClean="0">
                <a:solidFill>
                  <a:schemeClr val="bg1"/>
                </a:solidFill>
              </a:rPr>
              <a:t>Іванович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Кубик  Михайло  </a:t>
            </a:r>
            <a:r>
              <a:rPr lang="ru-RU" sz="1200" b="1" dirty="0" err="1" smtClean="0">
                <a:solidFill>
                  <a:schemeClr val="bg1"/>
                </a:solidFill>
              </a:rPr>
              <a:t>Васильович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100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3273">
            <a:off x="132284" y="3396119"/>
            <a:ext cx="4085366" cy="306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Списки вивезених до Німеччини на примусові роботи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357298"/>
            <a:ext cx="5286412" cy="5286412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Іван </a:t>
            </a:r>
            <a:r>
              <a:rPr lang="uk-UA" sz="1100" dirty="0" err="1" smtClean="0">
                <a:solidFill>
                  <a:schemeClr val="bg1"/>
                </a:solidFill>
              </a:rPr>
              <a:t>Озарук</a:t>
            </a:r>
            <a:r>
              <a:rPr lang="uk-UA" sz="1100" dirty="0" smtClean="0">
                <a:solidFill>
                  <a:schemeClr val="bg1"/>
                </a:solidFill>
              </a:rPr>
              <a:t>                                             Василь </a:t>
            </a:r>
            <a:r>
              <a:rPr lang="uk-UA" sz="1100" dirty="0" err="1" smtClean="0">
                <a:solidFill>
                  <a:schemeClr val="bg1"/>
                </a:solidFill>
              </a:rPr>
              <a:t>Федорчак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Анна </a:t>
            </a:r>
            <a:r>
              <a:rPr lang="uk-UA" sz="1100" dirty="0" err="1" smtClean="0">
                <a:solidFill>
                  <a:schemeClr val="bg1"/>
                </a:solidFill>
              </a:rPr>
              <a:t>Лисик</a:t>
            </a:r>
            <a:r>
              <a:rPr lang="uk-UA" sz="1100" dirty="0" smtClean="0">
                <a:solidFill>
                  <a:schemeClr val="bg1"/>
                </a:solidFill>
              </a:rPr>
              <a:t>                                                  Василь </a:t>
            </a:r>
            <a:r>
              <a:rPr lang="uk-UA" sz="1100" dirty="0" err="1" smtClean="0">
                <a:solidFill>
                  <a:schemeClr val="bg1"/>
                </a:solidFill>
              </a:rPr>
              <a:t>Бегін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Степан </a:t>
            </a:r>
            <a:r>
              <a:rPr lang="uk-UA" sz="1100" dirty="0" err="1" smtClean="0">
                <a:solidFill>
                  <a:schemeClr val="bg1"/>
                </a:solidFill>
              </a:rPr>
              <a:t>Семко</a:t>
            </a:r>
            <a:r>
              <a:rPr lang="uk-UA" sz="1100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Базавляк</a:t>
            </a:r>
            <a:r>
              <a:rPr lang="uk-UA" sz="1100" dirty="0" smtClean="0">
                <a:solidFill>
                  <a:schemeClr val="bg1"/>
                </a:solidFill>
              </a:rPr>
              <a:t> Анастасія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err="1" smtClean="0">
                <a:solidFill>
                  <a:schemeClr val="bg1"/>
                </a:solidFill>
              </a:rPr>
              <a:t>Бегін</a:t>
            </a:r>
            <a:r>
              <a:rPr lang="uk-UA" sz="1100" dirty="0" smtClean="0">
                <a:solidFill>
                  <a:schemeClr val="bg1"/>
                </a:solidFill>
              </a:rPr>
              <a:t>  Дмитро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Бегін</a:t>
            </a:r>
            <a:r>
              <a:rPr lang="uk-UA" sz="1100" dirty="0" smtClean="0">
                <a:solidFill>
                  <a:schemeClr val="bg1"/>
                </a:solidFill>
              </a:rPr>
              <a:t>  Петро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Бойко  Михайло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Винничук</a:t>
            </a:r>
            <a:r>
              <a:rPr lang="uk-UA" sz="1100" dirty="0" smtClean="0">
                <a:solidFill>
                  <a:schemeClr val="bg1"/>
                </a:solidFill>
              </a:rPr>
              <a:t>  Євдокія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err="1" smtClean="0">
                <a:solidFill>
                  <a:schemeClr val="bg1"/>
                </a:solidFill>
              </a:rPr>
              <a:t>Габурак</a:t>
            </a:r>
            <a:r>
              <a:rPr lang="uk-UA" sz="1100" dirty="0" smtClean="0">
                <a:solidFill>
                  <a:schemeClr val="bg1"/>
                </a:solidFill>
              </a:rPr>
              <a:t> Марина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Гальчук</a:t>
            </a:r>
            <a:r>
              <a:rPr lang="uk-UA" sz="1100" dirty="0" smtClean="0">
                <a:solidFill>
                  <a:schemeClr val="bg1"/>
                </a:solidFill>
              </a:rPr>
              <a:t> </a:t>
            </a:r>
            <a:r>
              <a:rPr lang="uk-UA" sz="1100" dirty="0" err="1" smtClean="0">
                <a:solidFill>
                  <a:schemeClr val="bg1"/>
                </a:solidFill>
              </a:rPr>
              <a:t>–Василишин</a:t>
            </a:r>
            <a:r>
              <a:rPr lang="uk-UA" sz="1100" dirty="0" smtClean="0">
                <a:solidFill>
                  <a:schemeClr val="bg1"/>
                </a:solidFill>
              </a:rPr>
              <a:t> Євдокія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err="1" smtClean="0">
                <a:solidFill>
                  <a:schemeClr val="bg1"/>
                </a:solidFill>
              </a:rPr>
              <a:t>Гачинський</a:t>
            </a:r>
            <a:r>
              <a:rPr lang="uk-UA" sz="1100" dirty="0" smtClean="0">
                <a:solidFill>
                  <a:schemeClr val="bg1"/>
                </a:solidFill>
              </a:rPr>
              <a:t>  Петро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Гоголюк</a:t>
            </a:r>
            <a:r>
              <a:rPr lang="uk-UA" sz="1100" dirty="0" smtClean="0">
                <a:solidFill>
                  <a:schemeClr val="bg1"/>
                </a:solidFill>
              </a:rPr>
              <a:t> Василь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err="1" smtClean="0">
                <a:solidFill>
                  <a:schemeClr val="bg1"/>
                </a:solidFill>
              </a:rPr>
              <a:t>Давидяк</a:t>
            </a:r>
            <a:r>
              <a:rPr lang="uk-UA" sz="1100" dirty="0" smtClean="0">
                <a:solidFill>
                  <a:schemeClr val="bg1"/>
                </a:solidFill>
              </a:rPr>
              <a:t> Михайло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Карач</a:t>
            </a:r>
            <a:r>
              <a:rPr lang="uk-UA" sz="1100" dirty="0" smtClean="0">
                <a:solidFill>
                  <a:schemeClr val="bg1"/>
                </a:solidFill>
              </a:rPr>
              <a:t> Михайло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Ковбас Іван                                               Ковбас Михайло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 Ковбас Олена  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Кульчицький</a:t>
            </a:r>
            <a:r>
              <a:rPr lang="uk-UA" sz="1100" dirty="0" smtClean="0">
                <a:solidFill>
                  <a:schemeClr val="bg1"/>
                </a:solidFill>
              </a:rPr>
              <a:t> Іван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err="1" smtClean="0">
                <a:solidFill>
                  <a:schemeClr val="bg1"/>
                </a:solidFill>
              </a:rPr>
              <a:t>Кушик</a:t>
            </a:r>
            <a:r>
              <a:rPr lang="uk-UA" sz="1100" dirty="0" smtClean="0">
                <a:solidFill>
                  <a:schemeClr val="bg1"/>
                </a:solidFill>
              </a:rPr>
              <a:t> Анастасія 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Кушик</a:t>
            </a:r>
            <a:r>
              <a:rPr lang="uk-UA" sz="1100" dirty="0" smtClean="0">
                <a:solidFill>
                  <a:schemeClr val="bg1"/>
                </a:solidFill>
              </a:rPr>
              <a:t> Микола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err="1" smtClean="0">
                <a:solidFill>
                  <a:schemeClr val="bg1"/>
                </a:solidFill>
              </a:rPr>
              <a:t>Кушик</a:t>
            </a:r>
            <a:r>
              <a:rPr lang="uk-UA" sz="1100" dirty="0" smtClean="0">
                <a:solidFill>
                  <a:schemeClr val="bg1"/>
                </a:solidFill>
              </a:rPr>
              <a:t> Михайло                                          Кушнір Федір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err="1" smtClean="0">
                <a:solidFill>
                  <a:schemeClr val="bg1"/>
                </a:solidFill>
              </a:rPr>
              <a:t>Кушнірик</a:t>
            </a:r>
            <a:r>
              <a:rPr lang="uk-UA" sz="1100" dirty="0" smtClean="0">
                <a:solidFill>
                  <a:schemeClr val="bg1"/>
                </a:solidFill>
              </a:rPr>
              <a:t> Гриць 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Кушнірик</a:t>
            </a:r>
            <a:r>
              <a:rPr lang="uk-UA" sz="1100" dirty="0" smtClean="0">
                <a:solidFill>
                  <a:schemeClr val="bg1"/>
                </a:solidFill>
              </a:rPr>
              <a:t> Дем’ян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 </a:t>
            </a:r>
            <a:r>
              <a:rPr lang="uk-UA" sz="1100" dirty="0" err="1" smtClean="0">
                <a:solidFill>
                  <a:schemeClr val="bg1"/>
                </a:solidFill>
              </a:rPr>
              <a:t>Лущ</a:t>
            </a:r>
            <a:r>
              <a:rPr lang="uk-UA" sz="1100" dirty="0" smtClean="0">
                <a:solidFill>
                  <a:schemeClr val="bg1"/>
                </a:solidFill>
              </a:rPr>
              <a:t> Дмитро     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Маланчук</a:t>
            </a:r>
            <a:r>
              <a:rPr lang="uk-UA" sz="1100" dirty="0" smtClean="0">
                <a:solidFill>
                  <a:schemeClr val="bg1"/>
                </a:solidFill>
              </a:rPr>
              <a:t> Федір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Мельничук Ганна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Михайлюк</a:t>
            </a:r>
            <a:r>
              <a:rPr lang="uk-UA" sz="1100" dirty="0" smtClean="0">
                <a:solidFill>
                  <a:schemeClr val="bg1"/>
                </a:solidFill>
              </a:rPr>
              <a:t> Петро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err="1" smtClean="0">
                <a:solidFill>
                  <a:schemeClr val="bg1"/>
                </a:solidFill>
              </a:rPr>
              <a:t>Нецко</a:t>
            </a:r>
            <a:r>
              <a:rPr lang="uk-UA" sz="1100" dirty="0" smtClean="0">
                <a:solidFill>
                  <a:schemeClr val="bg1"/>
                </a:solidFill>
              </a:rPr>
              <a:t> Євдокія      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Нецко</a:t>
            </a:r>
            <a:r>
              <a:rPr lang="uk-UA" sz="1100" dirty="0" smtClean="0">
                <a:solidFill>
                  <a:schemeClr val="bg1"/>
                </a:solidFill>
              </a:rPr>
              <a:t> Іван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 Нижник Анастасія                                      Нижник Василь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Павлюк  Йосип                                             Павлюк  Петро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 </a:t>
            </a:r>
            <a:r>
              <a:rPr lang="uk-UA" sz="1100" dirty="0" err="1" smtClean="0">
                <a:solidFill>
                  <a:schemeClr val="bg1"/>
                </a:solidFill>
              </a:rPr>
              <a:t>Панькуш</a:t>
            </a:r>
            <a:r>
              <a:rPr lang="uk-UA" sz="1100" dirty="0" smtClean="0">
                <a:solidFill>
                  <a:schemeClr val="bg1"/>
                </a:solidFill>
              </a:rPr>
              <a:t>  Михайло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Панькуш</a:t>
            </a:r>
            <a:r>
              <a:rPr lang="uk-UA" sz="1100" dirty="0" smtClean="0">
                <a:solidFill>
                  <a:schemeClr val="bg1"/>
                </a:solidFill>
              </a:rPr>
              <a:t> Степан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err="1" smtClean="0">
                <a:solidFill>
                  <a:schemeClr val="bg1"/>
                </a:solidFill>
              </a:rPr>
              <a:t>Пахолюк</a:t>
            </a:r>
            <a:r>
              <a:rPr lang="uk-UA" sz="1100" dirty="0" smtClean="0">
                <a:solidFill>
                  <a:schemeClr val="bg1"/>
                </a:solidFill>
              </a:rPr>
              <a:t>  Василь 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Пахолюк</a:t>
            </a:r>
            <a:r>
              <a:rPr lang="uk-UA" sz="1100" dirty="0" smtClean="0">
                <a:solidFill>
                  <a:schemeClr val="bg1"/>
                </a:solidFill>
              </a:rPr>
              <a:t>  Михайло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 Підручний Федір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Різуник</a:t>
            </a:r>
            <a:r>
              <a:rPr lang="uk-UA" sz="1100" dirty="0" smtClean="0">
                <a:solidFill>
                  <a:schemeClr val="bg1"/>
                </a:solidFill>
              </a:rPr>
              <a:t>  Василь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 Слободян Павло  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Федорчак</a:t>
            </a:r>
            <a:r>
              <a:rPr lang="uk-UA" sz="1100" dirty="0" smtClean="0">
                <a:solidFill>
                  <a:schemeClr val="bg1"/>
                </a:solidFill>
              </a:rPr>
              <a:t> Анастасія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err="1" smtClean="0">
                <a:solidFill>
                  <a:schemeClr val="bg1"/>
                </a:solidFill>
              </a:rPr>
              <a:t>Федорчак</a:t>
            </a:r>
            <a:r>
              <a:rPr lang="uk-UA" sz="1100" dirty="0" smtClean="0">
                <a:solidFill>
                  <a:schemeClr val="bg1"/>
                </a:solidFill>
              </a:rPr>
              <a:t>   Андрій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Федорчак</a:t>
            </a:r>
            <a:r>
              <a:rPr lang="uk-UA" sz="1100" dirty="0" smtClean="0">
                <a:solidFill>
                  <a:schemeClr val="bg1"/>
                </a:solidFill>
              </a:rPr>
              <a:t> Василь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 </a:t>
            </a:r>
            <a:r>
              <a:rPr lang="uk-UA" sz="1100" dirty="0" err="1" smtClean="0">
                <a:solidFill>
                  <a:schemeClr val="bg1"/>
                </a:solidFill>
              </a:rPr>
              <a:t>Федорчак</a:t>
            </a:r>
            <a:r>
              <a:rPr lang="uk-UA" sz="1100" dirty="0" smtClean="0">
                <a:solidFill>
                  <a:schemeClr val="bg1"/>
                </a:solidFill>
              </a:rPr>
              <a:t> Іван      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Харук</a:t>
            </a:r>
            <a:r>
              <a:rPr lang="uk-UA" sz="1100" dirty="0" smtClean="0">
                <a:solidFill>
                  <a:schemeClr val="bg1"/>
                </a:solidFill>
              </a:rPr>
              <a:t> Михайло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smtClean="0">
                <a:solidFill>
                  <a:schemeClr val="bg1"/>
                </a:solidFill>
              </a:rPr>
              <a:t> </a:t>
            </a:r>
            <a:r>
              <a:rPr lang="uk-UA" sz="1100" dirty="0" err="1" smtClean="0">
                <a:solidFill>
                  <a:schemeClr val="bg1"/>
                </a:solidFill>
              </a:rPr>
              <a:t>Цюрак</a:t>
            </a:r>
            <a:r>
              <a:rPr lang="uk-UA" sz="1100" dirty="0" smtClean="0">
                <a:solidFill>
                  <a:schemeClr val="bg1"/>
                </a:solidFill>
              </a:rPr>
              <a:t> Параска                                             </a:t>
            </a:r>
            <a:r>
              <a:rPr lang="uk-UA" sz="1100" dirty="0" err="1" smtClean="0">
                <a:solidFill>
                  <a:schemeClr val="bg1"/>
                </a:solidFill>
              </a:rPr>
              <a:t>Шинкарчук</a:t>
            </a:r>
            <a:r>
              <a:rPr lang="uk-UA" sz="1100" dirty="0" smtClean="0">
                <a:solidFill>
                  <a:schemeClr val="bg1"/>
                </a:solidFill>
              </a:rPr>
              <a:t> Катерина</a:t>
            </a:r>
            <a:endParaRPr lang="ru-RU" sz="1100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uk-UA" sz="1100" dirty="0" err="1" smtClean="0">
                <a:solidFill>
                  <a:schemeClr val="bg1"/>
                </a:solidFill>
              </a:rPr>
              <a:t>Яківюк</a:t>
            </a:r>
            <a:r>
              <a:rPr lang="uk-UA" sz="1100" dirty="0" smtClean="0">
                <a:solidFill>
                  <a:schemeClr val="bg1"/>
                </a:solidFill>
              </a:rPr>
              <a:t> Іван</a:t>
            </a:r>
            <a:endParaRPr lang="ru-RU" sz="1100" dirty="0" smtClean="0">
              <a:solidFill>
                <a:schemeClr val="bg1"/>
              </a:solidFill>
            </a:endParaRPr>
          </a:p>
          <a:p>
            <a:pPr algn="ctr"/>
            <a:endParaRPr lang="ru-RU" sz="11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uk-U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Спогади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786190"/>
            <a:ext cx="5715040" cy="2625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b="1" dirty="0" smtClean="0">
                <a:solidFill>
                  <a:schemeClr val="bg1"/>
                </a:solidFill>
              </a:rPr>
              <a:t>Нижник Ганна Миколаївна , 1924 року народження.</a:t>
            </a:r>
          </a:p>
          <a:p>
            <a:pPr>
              <a:buNone/>
            </a:pPr>
            <a:r>
              <a:rPr lang="uk-UA" sz="1600" i="1" dirty="0" smtClean="0">
                <a:solidFill>
                  <a:schemeClr val="bg1"/>
                </a:solidFill>
              </a:rPr>
              <a:t>“В 1944 році лінія фронту проходила через Петрів.</a:t>
            </a:r>
          </a:p>
          <a:p>
            <a:pPr>
              <a:buNone/>
            </a:pPr>
            <a:r>
              <a:rPr lang="uk-UA" sz="1600" i="1" dirty="0" smtClean="0">
                <a:solidFill>
                  <a:schemeClr val="bg1"/>
                </a:solidFill>
              </a:rPr>
              <a:t>Німці попередили нас, щоб ми тікали з села, і ми переховувалися в </a:t>
            </a:r>
            <a:r>
              <a:rPr lang="uk-UA" sz="1600" i="1" dirty="0" err="1" smtClean="0">
                <a:solidFill>
                  <a:schemeClr val="bg1"/>
                </a:solidFill>
              </a:rPr>
              <a:t>Обочі</a:t>
            </a:r>
            <a:r>
              <a:rPr lang="uk-UA" sz="1600" i="1" dirty="0" smtClean="0">
                <a:solidFill>
                  <a:schemeClr val="bg1"/>
                </a:solidFill>
              </a:rPr>
              <a:t>, в лісі . На Великдень моя мама пішла до хати і звідти принесла сухарі і кілька яєць. Так ми святкували </a:t>
            </a:r>
            <a:r>
              <a:rPr lang="uk-UA" sz="1600" i="1" dirty="0" err="1" smtClean="0">
                <a:solidFill>
                  <a:schemeClr val="bg1"/>
                </a:solidFill>
              </a:rPr>
              <a:t>Великдень.”</a:t>
            </a:r>
            <a:endParaRPr lang="uk-UA" sz="16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PIC_0001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000504"/>
            <a:ext cx="3143240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8671"/>
            <a:ext cx="88582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слів 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Солощак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Катерини  Василівни 1923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р.н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записала учениця 11 класу Мацько Тетяна,  2009 р.</a:t>
            </a:r>
            <a:endParaRPr kumimoji="0" lang="uk-UA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i="1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uk-UA" sz="16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була вивезена в Німеччину в липні 1942 року. Було мені 19 років. Вивозили нас примусово.</a:t>
            </a:r>
            <a:endParaRPr kumimoji="0" lang="uk-UA" sz="9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Привезли спочатку на велику станцію в Австрії біля міста </a:t>
            </a:r>
            <a:r>
              <a:rPr kumimoji="0" lang="uk-UA" sz="160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Рейхсбург</a:t>
            </a:r>
            <a:r>
              <a:rPr kumimoji="0" lang="uk-UA" sz="16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Звідти нас розподіляли на роботу. Мене взяли на сільськогосподарські роботи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sz="16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доїла корови, обробляла землю, була нянькою. Господарі ставились до мене добре, навіть допомагали вивчити мову. Через півроку я вже могла вільно </a:t>
            </a:r>
            <a:r>
              <a:rPr kumimoji="0" lang="uk-UA" sz="160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спілкуватися.”</a:t>
            </a:r>
            <a:endParaRPr kumimoji="0" lang="uk-UA" sz="16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</a:t>
            </a:r>
          </a:p>
          <a:p>
            <a:pPr>
              <a:buNone/>
            </a:pPr>
            <a:r>
              <a:rPr lang="uk-UA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Членами загону зібрані архівні дані про бої на </a:t>
            </a:r>
            <a:r>
              <a:rPr lang="uk-UA" sz="5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Петрівському</a:t>
            </a:r>
            <a:r>
              <a:rPr lang="uk-UA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плацдармі в 1944. Зібрані спогади старожилів села про ті страшні дні. Знайдені імена тих військовослужбовців, що відзначилися визволяючи Прикарпаття. Спогади безпосередніх учасників тих подій особливо цікаві нашим учням. Свого часу учні </a:t>
            </a:r>
            <a:r>
              <a:rPr lang="uk-UA" sz="5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Петрівської</a:t>
            </a:r>
            <a:r>
              <a:rPr lang="uk-UA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школи  на чолі з учителем </a:t>
            </a:r>
            <a:r>
              <a:rPr lang="uk-UA" sz="5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Бурдилом</a:t>
            </a:r>
            <a:r>
              <a:rPr lang="uk-UA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Д.І. провели велику пошукову роботу, розшукавши і запросивши до Петрова на святкування 30- річчя Перемоги учасників  боїв за Петрів. Нове покоління юних істориків використало зібрані ними матеріали для інформування сучасних школярів і підвищення інтересу до пошукової роботи.</a:t>
            </a:r>
            <a:endParaRPr lang="ru-RU" sz="5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uk-UA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Складено  списки односельчан, що не повернулись з фронтів, а також  інформацію про  ветеранів, що пройшли крізь пекло війни і вижили. Учні зустрілись з людьми, примусово вивезеними  на роботу в Німеччину,   і записали їхні спогади.</a:t>
            </a:r>
            <a:endParaRPr lang="ru-RU" sz="5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uk-UA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До 70- річчя визволення села від фашистських загарбників, та до 70-ї річниці визволення всієї території України в школі проведені святкові лінійки та учнівська конференція: «Україна в роки Другої світової війни»,  організовано зустрічі з  членами сімей ветеранів Великої вітчизняної війни, так як живих ветеранів у нас не залишилось.</a:t>
            </a:r>
            <a:endParaRPr lang="ru-RU" sz="5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Святкування 30-ліття Перемоги в селі Петрів</a:t>
            </a:r>
            <a:endParaRPr lang="uk-UA" dirty="0">
              <a:latin typeface="+mn-lt"/>
            </a:endParaRPr>
          </a:p>
        </p:txBody>
      </p:sp>
      <p:pic>
        <p:nvPicPr>
          <p:cNvPr id="5" name="Содержимое 4" descr="PIC_01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070389">
            <a:off x="721078" y="1893026"/>
            <a:ext cx="342902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IC_01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22700">
            <a:off x="4348581" y="1719520"/>
            <a:ext cx="3521486" cy="243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929066"/>
            <a:ext cx="3571900" cy="251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214818"/>
            <a:ext cx="3873244" cy="234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0" dirty="0" smtClean="0">
                <a:solidFill>
                  <a:schemeClr val="bg1"/>
                </a:solidFill>
                <a:latin typeface="+mn-lt"/>
              </a:rPr>
              <a:t>Учасники проекту презентували результати своєї роботи перед учнями школи</a:t>
            </a:r>
            <a:endParaRPr lang="uk-UA" sz="28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Содержимое 6" descr="PIC_02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4040188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PIC_02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571744"/>
            <a:ext cx="40417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72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Девіз</a:t>
            </a:r>
            <a:r>
              <a:rPr kumimoji="0" lang="en-US" sz="72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:</a:t>
            </a:r>
            <a:endParaRPr kumimoji="0" lang="uk-UA" sz="72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“Полюбиш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Вітчизну у сто раз                                           сильніше,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 тільки за неї побудеш в бою</a:t>
            </a: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…”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 М. Карпенко)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u="sng" dirty="0" smtClean="0">
                <a:latin typeface="+mn-lt"/>
              </a:rPr>
              <a:t>Тип проекту: </a:t>
            </a:r>
            <a:r>
              <a:rPr lang="uk-UA" dirty="0" smtClean="0">
                <a:latin typeface="+mn-lt"/>
              </a:rPr>
              <a:t/>
            </a:r>
            <a:br>
              <a:rPr lang="uk-UA" dirty="0" smtClean="0">
                <a:latin typeface="+mn-lt"/>
              </a:rPr>
            </a:br>
            <a:endParaRPr lang="uk-UA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864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400" b="1" dirty="0" smtClean="0"/>
              <a:t>І. </a:t>
            </a:r>
            <a:r>
              <a:rPr lang="uk-UA" sz="2400" b="1" dirty="0" smtClean="0">
                <a:solidFill>
                  <a:schemeClr val="bg1"/>
                </a:solidFill>
              </a:rPr>
              <a:t>За метою і характером:</a:t>
            </a:r>
            <a:r>
              <a:rPr lang="uk-UA" sz="2400" b="1" dirty="0" smtClean="0"/>
              <a:t>  пошуково-дослідницький</a:t>
            </a:r>
            <a:endParaRPr lang="uk-UA" sz="2400" dirty="0" smtClean="0"/>
          </a:p>
          <a:p>
            <a:pPr>
              <a:buNone/>
            </a:pPr>
            <a:r>
              <a:rPr lang="uk-UA" sz="2400" b="1" dirty="0" smtClean="0"/>
              <a:t>ІІ. </a:t>
            </a:r>
            <a:r>
              <a:rPr lang="uk-UA" sz="2400" b="1" dirty="0" smtClean="0">
                <a:solidFill>
                  <a:schemeClr val="bg1"/>
                </a:solidFill>
              </a:rPr>
              <a:t>За змістом: </a:t>
            </a:r>
            <a:r>
              <a:rPr lang="uk-UA" sz="2400" b="1" dirty="0" smtClean="0"/>
              <a:t>навчальний</a:t>
            </a:r>
            <a:endParaRPr lang="uk-UA" sz="2400" dirty="0" smtClean="0"/>
          </a:p>
          <a:p>
            <a:pPr>
              <a:buNone/>
            </a:pPr>
            <a:r>
              <a:rPr lang="uk-UA" sz="2400" b="1" dirty="0" smtClean="0"/>
              <a:t>ІІІ. </a:t>
            </a:r>
            <a:r>
              <a:rPr lang="uk-UA" sz="2400" b="1" dirty="0" smtClean="0">
                <a:solidFill>
                  <a:schemeClr val="bg1"/>
                </a:solidFill>
              </a:rPr>
              <a:t>За складом: </a:t>
            </a:r>
            <a:r>
              <a:rPr lang="uk-UA" sz="2400" b="1" dirty="0" smtClean="0"/>
              <a:t>колективний</a:t>
            </a:r>
            <a:endParaRPr lang="uk-UA" sz="2400" dirty="0" smtClean="0"/>
          </a:p>
          <a:p>
            <a:pPr>
              <a:buNone/>
            </a:pPr>
            <a:r>
              <a:rPr lang="uk-UA" sz="2400" b="1" dirty="0" smtClean="0"/>
              <a:t>І</a:t>
            </a:r>
            <a:r>
              <a:rPr lang="en-US" sz="2400" b="1" dirty="0" smtClean="0"/>
              <a:t>V</a:t>
            </a:r>
            <a:r>
              <a:rPr lang="uk-UA" sz="2400" b="1" dirty="0" smtClean="0"/>
              <a:t>. </a:t>
            </a:r>
            <a:r>
              <a:rPr lang="uk-UA" sz="2400" b="1" dirty="0" smtClean="0">
                <a:solidFill>
                  <a:schemeClr val="bg1"/>
                </a:solidFill>
              </a:rPr>
              <a:t>За тривалістю: </a:t>
            </a:r>
            <a:r>
              <a:rPr lang="uk-UA" sz="2400" b="1" dirty="0" smtClean="0"/>
              <a:t>середньої тривалості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b="1" dirty="0" smtClean="0"/>
              <a:t>      </a:t>
            </a:r>
            <a:r>
              <a:rPr lang="uk-UA" b="1" u="sng" dirty="0" smtClean="0">
                <a:solidFill>
                  <a:schemeClr val="bg1"/>
                </a:solidFill>
              </a:rPr>
              <a:t>Завдання проекту: </a:t>
            </a:r>
            <a:r>
              <a:rPr lang="uk-UA" dirty="0" smtClean="0"/>
              <a:t>зібрати інформацію про</a:t>
            </a:r>
            <a:r>
              <a:rPr lang="uk-UA" b="1" dirty="0" smtClean="0"/>
              <a:t> </a:t>
            </a:r>
            <a:r>
              <a:rPr lang="uk-UA" dirty="0" smtClean="0"/>
              <a:t>життя села в роки ІІ світової війни, записати спогади очевидців подій, скласти списки людей, вивезених на примусові роботи до Німеччини; скласти списки односельчан, що загинули  в лавах  радянської армії;  зібрати інформацію про односельчан-ветеранів Великої Вітчизняної війни; зібрати інформацію про жителів села, що були в рядах ОУН- УПА.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         Актуальність </a:t>
            </a:r>
            <a:r>
              <a:rPr lang="uk-UA" sz="2400" b="1" dirty="0" smtClean="0">
                <a:solidFill>
                  <a:schemeClr val="bg1"/>
                </a:solidFill>
              </a:rPr>
              <a:t>проблеми полягає в тому, що саме цього року український народ відзначає  70 річницю  закінчення ІІ світової війни і цей рік українці знову на собі відчули весь жах  розгортання військових дій на наших територіях. Знову гинуть солдати і мирні люди, знову постає загроза великого військового конфлікту, в центрі якого може опинитися Україна</a:t>
            </a:r>
            <a:endParaRPr lang="uk-UA" sz="2400" dirty="0" smtClean="0">
              <a:solidFill>
                <a:schemeClr val="bg1"/>
              </a:solidFill>
            </a:endParaRPr>
          </a:p>
          <a:p>
            <a:endParaRPr lang="uk-UA" b="1" dirty="0" smtClean="0"/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Мета:</a:t>
            </a:r>
            <a:r>
              <a:rPr lang="uk-UA" b="1" dirty="0" smtClean="0"/>
              <a:t> привернути увагу учнів до вивчення подій ІІ світової війни на території України і , зокрема, нашого краю, всесторонньо проаналізувати  події  70 річної давності, порівняти їх з подіями сучасності.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71514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В роки Другої світової війни село Петрів та його жителі зазнали всіх незгод, що випали на долю українського народу.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квітні 1944 року село Петрів та його околиці стали ареною жорстоких кровопролитних боїв. Справа в тому, що на теренах Тернопільщини попало в оточення велике угрупування німецьких військ. Одночасно німецьке командування сконцентрувало велику кількість військ на захід від рубежу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Підгайці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Бучач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яке 4 квітня нанесло удар на зустріч своїм оточеним військам. 7 квітня німецькі сили з’єднались і вирвались з оточення. Тепер, маючи перевагу, німці притиснули радянські війська до Дністра і старалися перебити їх.  Командування радянських частин вирішило форсувати повноводний Дністер за допомогою підручних засобів. Це й було зроблено, але дорогою ціною людських життів.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Німці захопили частину села. А зі сторони Ісакова уже гуркотіли радянські танки. Їх піджидали німецькі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фаустпатронники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один по одному знищували.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Люди перечікували стрілянину по лісах і ярах і повертались до дому, думаючи, що найстрашніше минулося. А воно ще було попереду. Німці почали наводити переправу через Дністер, але їхні зусилля зводились нанівець радянською артилерією. 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Згадує старожил села Іван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Габурак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«…я вибрав собі безпечне місце, із якого спостерігав, що робили німці. Вони почали зчіплювати понтонний міст навпроти хутора Бурдеї, але руські його розбили. Відтак, навпроти хутора « Під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Горов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- уже йшла переправа, як ударили з гармати, і усіх німців потопили. А тоді надибали найбезпечніше місце, за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Обочами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навпроти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Сновидова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.»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Німці, за третьою спробою, навели напівзатоплений понтонний міст через Дністер в урочищі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Підгулейка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і по ньому переправили техніку і живу силу. Бої розгорнулись з новою силою вже  в самому селі. Саме в цей час село згоріло майже повністю ( залишилось тільки 8 хат). Люди вважають, що німці спеціально підпалили село, щоб зробити димову завісу і приховати місце переправи своїх військ.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Такі невеселі Великодні свята прийшлось пережити нашим односельцям в 1944 році</a:t>
            </a:r>
            <a:r>
              <a:rPr lang="uk-UA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03762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+mn-lt"/>
              </a:rPr>
              <a:t>Герої </a:t>
            </a:r>
            <a:r>
              <a:rPr lang="uk-UA" sz="4000" dirty="0" err="1" smtClean="0">
                <a:latin typeface="+mn-lt"/>
              </a:rPr>
              <a:t>Петрівського</a:t>
            </a:r>
            <a:r>
              <a:rPr lang="uk-UA" sz="4000" dirty="0" smtClean="0">
                <a:latin typeface="+mn-lt"/>
              </a:rPr>
              <a:t> плацдарму</a:t>
            </a:r>
            <a:endParaRPr lang="ru-RU" sz="4000" dirty="0"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21156474">
            <a:off x="519178" y="1398956"/>
            <a:ext cx="1928826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71736" y="1643050"/>
            <a:ext cx="1979294" cy="2643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441467">
            <a:off x="4556335" y="1422893"/>
            <a:ext cx="1928826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21449321">
            <a:off x="6557774" y="1614166"/>
            <a:ext cx="2000264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21424191">
            <a:off x="780645" y="3905199"/>
            <a:ext cx="1928826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170884">
            <a:off x="2566593" y="3759221"/>
            <a:ext cx="1857388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21279239">
            <a:off x="4532805" y="3691695"/>
            <a:ext cx="2000264" cy="27860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356512">
            <a:off x="6636870" y="3745732"/>
            <a:ext cx="2120817" cy="2738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+mn-lt"/>
              </a:rPr>
              <a:t>Петрівчани</a:t>
            </a:r>
            <a:r>
              <a:rPr lang="uk-UA" dirty="0" smtClean="0">
                <a:latin typeface="+mn-lt"/>
              </a:rPr>
              <a:t> – ветерани війни</a:t>
            </a:r>
            <a:endParaRPr lang="uk-UA" dirty="0">
              <a:latin typeface="+mn-lt"/>
            </a:endParaRPr>
          </a:p>
        </p:txBody>
      </p:sp>
      <p:pic>
        <p:nvPicPr>
          <p:cNvPr id="3" name="Рисунок 2" descr="C:\Users\ST7\Desktop\Учасники  війни\026.jpg"/>
          <p:cNvPicPr/>
          <p:nvPr/>
        </p:nvPicPr>
        <p:blipFill>
          <a:blip r:embed="rId2" cstate="print"/>
          <a:srcRect t="1548" r="2268"/>
          <a:stretch>
            <a:fillRect/>
          </a:stretch>
        </p:blipFill>
        <p:spPr bwMode="auto">
          <a:xfrm rot="21363501">
            <a:off x="436553" y="1266116"/>
            <a:ext cx="1585400" cy="2364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C:\Users\ST7\Desktop\Учасники  війни\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2928">
            <a:off x="1311692" y="4039588"/>
            <a:ext cx="1682864" cy="24203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Users\ST7\Desktop\Учасники  війни\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0671">
            <a:off x="2696857" y="1253214"/>
            <a:ext cx="1729219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Users\ST7\Desktop\Учасники  війни\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0365">
            <a:off x="5128158" y="1323919"/>
            <a:ext cx="1593668" cy="2304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Users\ST7\Desktop\Учасники  війни\0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4042">
            <a:off x="7235339" y="1307670"/>
            <a:ext cx="1500198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C:\Users\ST7\Desktop\Учасники  війни\0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857628"/>
            <a:ext cx="1912864" cy="2440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C:\Users\ST7\Desktop\Учасники  війни\м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98378">
            <a:off x="6470368" y="4093809"/>
            <a:ext cx="1745698" cy="2271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T7\Desktop\Учасники  війни\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2393">
            <a:off x="862021" y="554059"/>
            <a:ext cx="1785950" cy="24668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C:\Users\ST7\Desktop\Учасники  війни\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8604"/>
            <a:ext cx="1857388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C:\Users\ST7\Desktop\Учасники  війни\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6326">
            <a:off x="6625244" y="592084"/>
            <a:ext cx="1815225" cy="2377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Users\ST7\Desktop\Учасники  війни\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2894">
            <a:off x="1071512" y="3554874"/>
            <a:ext cx="1881401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Users\ST7\Desktop\Учасники  війни\0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500438"/>
            <a:ext cx="1848671" cy="2638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Users\ST7\Desktop\Учасники  війни\0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00057">
            <a:off x="6496369" y="3601868"/>
            <a:ext cx="1892437" cy="2494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1186</Words>
  <PresentationFormat>Экран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Село Петрів в роки Другої світової війни</vt:lpstr>
      <vt:lpstr>Слайд 2</vt:lpstr>
      <vt:lpstr>Тип проекту:  </vt:lpstr>
      <vt:lpstr>Слайд 4</vt:lpstr>
      <vt:lpstr>Слайд 5</vt:lpstr>
      <vt:lpstr>Слайд 6</vt:lpstr>
      <vt:lpstr>Герої Петрівського плацдарму</vt:lpstr>
      <vt:lpstr>Петрівчани – ветерани війни</vt:lpstr>
      <vt:lpstr>Слайд 9</vt:lpstr>
      <vt:lpstr>Загинули в лавах Радянської армії</vt:lpstr>
      <vt:lpstr>Списки вивезених до Німеччини на примусові роботи </vt:lpstr>
      <vt:lpstr>Спогади</vt:lpstr>
      <vt:lpstr>Слайд 13</vt:lpstr>
      <vt:lpstr>Святкування 30-ліття Перемоги в селі Петрів</vt:lpstr>
      <vt:lpstr>Учасники проекту презентували результати своєї роботи перед учнями школи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Учень</cp:lastModifiedBy>
  <cp:revision>27</cp:revision>
  <dcterms:modified xsi:type="dcterms:W3CDTF">2015-04-09T09:23:00Z</dcterms:modified>
</cp:coreProperties>
</file>