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6" r:id="rId3"/>
    <p:sldId id="261" r:id="rId4"/>
    <p:sldId id="262" r:id="rId5"/>
    <p:sldId id="263" r:id="rId6"/>
    <p:sldId id="271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5FC7-3B49-410F-9C7F-C15FC922495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79907-DA2B-4068-AF24-FA1A5B7C2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mir-wallpapers.ru/uploads/posts/2012-11/1351760433_nature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Бирюкова-Л.Е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000108"/>
            <a:ext cx="2142519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2357454" cy="3502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4286256"/>
            <a:ext cx="628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Georgia" pitchFamily="18" charset="0"/>
              </a:rPr>
              <a:t>Підготувала :учениця 10-б класу, </a:t>
            </a:r>
            <a:r>
              <a:rPr lang="uk-UA" sz="2800" i="1" dirty="0" err="1" smtClean="0">
                <a:latin typeface="Georgia" pitchFamily="18" charset="0"/>
              </a:rPr>
              <a:t>Добропільської</a:t>
            </a:r>
            <a:r>
              <a:rPr lang="uk-UA" sz="2800" i="1" dirty="0" smtClean="0">
                <a:latin typeface="Georgia" pitchFamily="18" charset="0"/>
              </a:rPr>
              <a:t> загальноосвітньої школи № 19</a:t>
            </a:r>
          </a:p>
          <a:p>
            <a:r>
              <a:rPr lang="uk-UA" sz="2800" i="1" dirty="0" err="1" smtClean="0">
                <a:latin typeface="Georgia" pitchFamily="18" charset="0"/>
              </a:rPr>
              <a:t>Білецька</a:t>
            </a:r>
            <a:r>
              <a:rPr lang="uk-UA" sz="2800" i="1" dirty="0" smtClean="0">
                <a:latin typeface="Georgia" pitchFamily="18" charset="0"/>
              </a:rPr>
              <a:t> Карина </a:t>
            </a:r>
            <a:r>
              <a:rPr lang="uk-UA" sz="2800" i="1" dirty="0" smtClean="0">
                <a:latin typeface="Georgia" pitchFamily="18" charset="0"/>
              </a:rPr>
              <a:t>Юріївна</a:t>
            </a:r>
            <a:endParaRPr lang="uk-UA" sz="2800" i="1" dirty="0" smtClean="0">
              <a:latin typeface="Georgia" pitchFamily="18" charset="0"/>
            </a:endParaRPr>
          </a:p>
          <a:p>
            <a:r>
              <a:rPr lang="uk-UA" sz="2800" i="1" dirty="0" smtClean="0">
                <a:latin typeface="Georgia" pitchFamily="18" charset="0"/>
              </a:rPr>
              <a:t>Керівник:Бірюкова Любов Єгорівна 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57229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Біоіндикація</a:t>
            </a:r>
            <a:endParaRPr lang="uk-UA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Повітря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siter.com/uploads/20111120/priroda+vremena+goda+leto+letnyaya+priroda+90607077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286124"/>
            <a:ext cx="9286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Вельми дякую,за наділену мені увагу.</a:t>
            </a:r>
            <a:endParaRPr lang="ru-RU" sz="3600" b="1" cap="none" spc="0" dirty="0">
              <a:ln w="31550" cmpd="sng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iter.com/uploads/20120528/trava+v+prirode+8100844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286388"/>
            <a:ext cx="864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Мета:застосувати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методи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біоіндикації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повітря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і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зробити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висновки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щодо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екологічного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стану та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його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поліпшення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у межах 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мого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міста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-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Добропілля,використовуючи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як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біоіндикатор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сосну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звичайну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(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Pinus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sylvestris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uk-UA" sz="2000" dirty="0" smtClean="0">
                <a:solidFill>
                  <a:schemeClr val="bg1"/>
                </a:solidFill>
              </a:rPr>
              <a:t>)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.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yakako.ru/uploads/posts/2010-06/1277145359_krasivaya-priroda-oboi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92867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bg1"/>
                </a:solidFill>
              </a:rPr>
              <a:t>Визначити</a:t>
            </a:r>
            <a:r>
              <a:rPr lang="ru-RU" i="1" dirty="0" smtClean="0">
                <a:solidFill>
                  <a:schemeClr val="bg1"/>
                </a:solidFill>
              </a:rPr>
              <a:t> стан </a:t>
            </a:r>
            <a:r>
              <a:rPr lang="ru-RU" i="1" dirty="0" smtClean="0">
                <a:solidFill>
                  <a:schemeClr val="bg1"/>
                </a:solidFill>
              </a:rPr>
              <a:t>сосни </a:t>
            </a:r>
            <a:r>
              <a:rPr lang="en-US" i="1" dirty="0" err="1" smtClean="0">
                <a:solidFill>
                  <a:schemeClr val="bg1"/>
                </a:solidFill>
              </a:rPr>
              <a:t>Pinus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sylvestris</a:t>
            </a:r>
            <a:r>
              <a:rPr lang="en-US" i="1" dirty="0" smtClean="0">
                <a:solidFill>
                  <a:schemeClr val="bg1"/>
                </a:solidFill>
              </a:rPr>
              <a:t> L. </a:t>
            </a:r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 err="1" smtClean="0">
                <a:solidFill>
                  <a:schemeClr val="bg1"/>
                </a:solidFill>
              </a:rPr>
              <a:t>різних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районах місцевості міста </a:t>
            </a:r>
            <a:r>
              <a:rPr lang="uk-UA" i="1" dirty="0" err="1" smtClean="0">
                <a:solidFill>
                  <a:schemeClr val="bg1"/>
                </a:solidFill>
              </a:rPr>
              <a:t>Добропілля</a:t>
            </a:r>
            <a:r>
              <a:rPr lang="uk-UA" i="1" dirty="0" smtClean="0">
                <a:solidFill>
                  <a:schemeClr val="bg1"/>
                </a:solidFill>
              </a:rPr>
              <a:t>.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bg1"/>
                </a:solidFill>
              </a:rPr>
              <a:t>Відібрати</a:t>
            </a:r>
            <a:r>
              <a:rPr lang="ru-RU" i="1" dirty="0" smtClean="0">
                <a:solidFill>
                  <a:schemeClr val="bg1"/>
                </a:solidFill>
              </a:rPr>
              <a:t> сосни 15-20-річного </a:t>
            </a:r>
            <a:r>
              <a:rPr lang="ru-RU" i="1" dirty="0" err="1" smtClean="0">
                <a:solidFill>
                  <a:schemeClr val="bg1"/>
                </a:solidFill>
              </a:rPr>
              <a:t>віку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bg1"/>
                </a:solidFill>
              </a:rPr>
              <a:t>Зібрати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декількох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бічних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пагонів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середній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частині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крони</a:t>
            </a:r>
            <a:r>
              <a:rPr lang="ru-RU" i="1" dirty="0" smtClean="0">
                <a:solidFill>
                  <a:schemeClr val="bg1"/>
                </a:solidFill>
              </a:rPr>
              <a:t> 5-7 дерев по 250 пар </a:t>
            </a:r>
            <a:r>
              <a:rPr lang="ru-RU" i="1" dirty="0" err="1" smtClean="0">
                <a:solidFill>
                  <a:schemeClr val="bg1"/>
                </a:solidFill>
              </a:rPr>
              <a:t>хвоїнок</a:t>
            </a:r>
            <a:r>
              <a:rPr lang="ru-RU" i="1" dirty="0" smtClean="0">
                <a:solidFill>
                  <a:schemeClr val="bg1"/>
                </a:solidFill>
              </a:rPr>
              <a:t> другого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третього</a:t>
            </a:r>
            <a:r>
              <a:rPr lang="ru-RU" i="1" dirty="0" smtClean="0">
                <a:solidFill>
                  <a:schemeClr val="bg1"/>
                </a:solidFill>
              </a:rPr>
              <a:t> року </a:t>
            </a:r>
            <a:r>
              <a:rPr lang="ru-RU" i="1" dirty="0" err="1" smtClean="0">
                <a:solidFill>
                  <a:schemeClr val="bg1"/>
                </a:solidFill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</a:rPr>
              <a:t>.(за методикою </a:t>
            </a:r>
            <a:r>
              <a:rPr lang="ru-RU" i="1" dirty="0" err="1" smtClean="0">
                <a:solidFill>
                  <a:schemeClr val="bg1"/>
                </a:solidFill>
              </a:rPr>
              <a:t>Т.Я.Ашихміной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uk-UA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Визначити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токсичність</a:t>
            </a:r>
            <a:r>
              <a:rPr lang="ru-RU" i="1" dirty="0" smtClean="0">
                <a:solidFill>
                  <a:schemeClr val="bg1"/>
                </a:solidFill>
              </a:rPr>
              <a:t> атмосферного </a:t>
            </a:r>
            <a:r>
              <a:rPr lang="ru-RU" i="1" dirty="0" err="1" smtClean="0">
                <a:solidFill>
                  <a:schemeClr val="bg1"/>
                </a:solidFill>
              </a:rPr>
              <a:t>повітря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різних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частинах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міста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chemeClr val="bg1"/>
                </a:solidFill>
              </a:rPr>
              <a:t>Зробити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висновок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щодо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біоіндикації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повітря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7857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  <a:latin typeface="Franklin Gothic Medium" pitchFamily="34" charset="0"/>
              </a:rPr>
              <a:t>Завдання дослідницької роботи:</a:t>
            </a:r>
            <a:endParaRPr lang="ru-RU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Фоны для презентаций - Лист тетрад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3318" name="Picture 6" descr="http://dalincom.ru/images/201012/goods_img/1390_P_129333749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43446"/>
            <a:ext cx="2096376" cy="1571636"/>
          </a:xfrm>
          <a:prstGeom prst="flowChartTerminator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0009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Garamond" pitchFamily="18" charset="0"/>
              </a:rPr>
              <a:t>Для своєї дослідницької праці я обрала 4 різні райони міста,відповідно зібрала 4 проби.</a:t>
            </a:r>
          </a:p>
          <a:p>
            <a:r>
              <a:rPr lang="uk-UA" sz="2400" i="1" dirty="0" smtClean="0">
                <a:latin typeface="Garamond" pitchFamily="18" charset="0"/>
              </a:rPr>
              <a:t>Проба №1 була взята недалеко від школи.</a:t>
            </a:r>
          </a:p>
          <a:p>
            <a:r>
              <a:rPr lang="uk-UA" sz="2400" i="1" dirty="0" smtClean="0">
                <a:latin typeface="Garamond" pitchFamily="18" charset="0"/>
              </a:rPr>
              <a:t>Проба №2  у глибині міського парку.</a:t>
            </a:r>
          </a:p>
          <a:p>
            <a:r>
              <a:rPr lang="uk-UA" sz="2400" i="1" dirty="0" smtClean="0">
                <a:latin typeface="Garamond" pitchFamily="18" charset="0"/>
              </a:rPr>
              <a:t>Проба №3 взята обабіч дороги.</a:t>
            </a:r>
          </a:p>
          <a:p>
            <a:r>
              <a:rPr lang="uk-UA" sz="2400" i="1" dirty="0" smtClean="0">
                <a:latin typeface="Garamond" pitchFamily="18" charset="0"/>
              </a:rPr>
              <a:t>Проба № 4 біля міського водоймища,в балці.</a:t>
            </a:r>
          </a:p>
          <a:p>
            <a:r>
              <a:rPr lang="uk-UA" sz="2400" i="1" dirty="0" smtClean="0">
                <a:latin typeface="Garamond" pitchFamily="18" charset="0"/>
              </a:rPr>
              <a:t>Їх дослідження проводилося в школі. </a:t>
            </a:r>
          </a:p>
          <a:p>
            <a:endParaRPr lang="ru-RU" dirty="0"/>
          </a:p>
        </p:txBody>
      </p:sp>
      <p:pic>
        <p:nvPicPr>
          <p:cNvPr id="5" name="Рисунок 4" descr="photo212020530_340756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9411">
            <a:off x="2857488" y="3000372"/>
            <a:ext cx="3316002" cy="336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://www.green-soul.ru/wp-content/uploads/2011/04/20-%D0%A3%D1%81%D1%8B%D1%85%D0%B0%D0%BD%D0%B8%D0%B5-%D1%85%D0%B2%D0%BE%D0%B8-%D0%B8%D0%B7-%D0%B7%D0%B0-%D1%81%D0%BE%D1%81%D0%BD%D0%BE%D0%B2%D0%BE%D0%B3%D0%BE-%D1%85%D0%B5%D1%80%D0%BC%D0%B5%D1%81%D0%B0-%D0%BD%D0%B0-%D0%BA%D0%B5%D0%B4%D1%80%D0%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7021">
            <a:off x="6000760" y="2643182"/>
            <a:ext cx="2476517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http://www.green-soul.ru/wp-content/uploads/2011/04/11-%D0%A0%D0%B6%D0%B0%D0%B2%D1%87%D0%B8%D0%BD%D0%B0-%D0%BD%D0%B0-%D0%BA%D0%B5%D0%B4%D1%80%D0%B5-%D1%85%D0%B2%D0%BE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17811">
            <a:off x="357158" y="2928934"/>
            <a:ext cx="2428860" cy="18216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Фоны для презентаций - Стихия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6715171" cy="201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85653"/>
                <a:gridCol w="1060290"/>
                <a:gridCol w="1060290"/>
                <a:gridCol w="1060290"/>
                <a:gridCol w="1148648"/>
              </a:tblGrid>
              <a:tr h="503698">
                <a:tc>
                  <a:txBody>
                    <a:bodyPr/>
                    <a:lstStyle/>
                    <a:p>
                      <a:r>
                        <a:rPr lang="uk-UA" dirty="0" smtClean="0"/>
                        <a:t>Пошкодження та</a:t>
                      </a:r>
                      <a:r>
                        <a:rPr lang="uk-UA" baseline="0" dirty="0" smtClean="0"/>
                        <a:t> усихання хвоїнок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хвоїнок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250шт</a:t>
                      </a:r>
                      <a:endParaRPr lang="ru-RU" dirty="0"/>
                    </a:p>
                  </a:txBody>
                  <a:tcPr/>
                </a:tc>
              </a:tr>
              <a:tr h="503698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хвоїнок з плямами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53шт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62шт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27шт</a:t>
                      </a:r>
                      <a:endParaRPr lang="ru-RU" dirty="0"/>
                    </a:p>
                  </a:txBody>
                  <a:tcPr/>
                </a:tc>
              </a:tr>
              <a:tr h="287828"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Відсоткове значення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21,2%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24,8%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10,8%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4286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Franklin Gothic Medium" pitchFamily="34" charset="0"/>
              </a:rPr>
              <a:t>Таблиця розрахунків досліду:</a:t>
            </a:r>
            <a:endParaRPr lang="ru-RU" sz="2400" dirty="0">
              <a:latin typeface="Franklin Gothic Medium" pitchFamily="34" charset="0"/>
            </a:endParaRPr>
          </a:p>
        </p:txBody>
      </p:sp>
      <p:pic>
        <p:nvPicPr>
          <p:cNvPr id="12292" name="Picture 4" descr="http://rudocs.exdat.com/data/294/293968/293968_html_3151af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643314"/>
            <a:ext cx="3714776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4" name="Picture 6" descr="http://info.sotvorenie.kiev.ua/content/family_estate/plants/kinds/trees/abies_alba/abies_alba_small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357562"/>
            <a:ext cx="1775233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http://info.sotvorenie.kiev.ua/content/family_estate/plants/kinds/trees/cedrus_libani/cedrus_libani_small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429000"/>
            <a:ext cx="2012169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1.ru/priroda/data/priroda151_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Так як, район де я проводила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дослід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промисловим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районом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моєї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країни,я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</a:t>
            </a:r>
            <a:r>
              <a:rPr lang="uk-UA" sz="2400" dirty="0" err="1" smtClean="0">
                <a:solidFill>
                  <a:schemeClr val="bg1"/>
                </a:solidFill>
                <a:latin typeface="Monotype Corsiva" pitchFamily="66" charset="0"/>
              </a:rPr>
              <a:t>ирішила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приділити увагу не тільки усиханню,а й розмірам хвоїнок.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2913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Таблиця розрахунків досліду: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929175"/>
          <a:ext cx="7358116" cy="19288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29156"/>
                <a:gridCol w="785818"/>
                <a:gridCol w="714380"/>
                <a:gridCol w="714380"/>
                <a:gridCol w="714382"/>
              </a:tblGrid>
              <a:tr h="49111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Зміна в розмірах та укорочення хвоїнок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17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Кількість хвоїнок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50шт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50шт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50шт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50шт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8272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Кількість хвоїнок  які зазнали укорочення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25шт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15шт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36шт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12шт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8272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Відсоткове значення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72%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ны для презентаций - Облачное неб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Висновок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 мою думку,тема забруднення повітря дуже актуальна в наш час. Час механізації та машинобудування. Щоб вияснити рівень забрудненості у своєму провінційному містечку , я взяла,на мій погляд,самий зручний спосіб дослідження,це спосіб за методикою Т.Я.</a:t>
            </a:r>
            <a:r>
              <a:rPr lang="uk-UA" dirty="0" err="1" smtClean="0">
                <a:solidFill>
                  <a:schemeClr val="bg1"/>
                </a:solidFill>
              </a:rPr>
              <a:t>Яшихміной</a:t>
            </a:r>
            <a:r>
              <a:rPr lang="uk-UA" dirty="0" smtClean="0">
                <a:solidFill>
                  <a:schemeClr val="bg1"/>
                </a:solidFill>
              </a:rPr>
              <a:t>. Такий спосіб,особисто для мене,виявився найзручнішим. Як </a:t>
            </a:r>
            <a:r>
              <a:rPr lang="uk-UA" dirty="0" err="1" smtClean="0">
                <a:solidFill>
                  <a:schemeClr val="bg1"/>
                </a:solidFill>
              </a:rPr>
              <a:t>біоіндикатор</a:t>
            </a:r>
            <a:r>
              <a:rPr lang="uk-UA" dirty="0" smtClean="0">
                <a:solidFill>
                  <a:schemeClr val="bg1"/>
                </a:solidFill>
              </a:rPr>
              <a:t> я обрала сосну звичайну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Pinus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sylvestris</a:t>
            </a:r>
            <a:r>
              <a:rPr lang="en-US" i="1" dirty="0" smtClean="0">
                <a:solidFill>
                  <a:schemeClr val="bg1"/>
                </a:solidFill>
              </a:rPr>
              <a:t> L. </a:t>
            </a:r>
            <a:r>
              <a:rPr lang="uk-UA" i="1" dirty="0" smtClean="0">
                <a:solidFill>
                  <a:schemeClr val="bg1"/>
                </a:solidFill>
              </a:rPr>
              <a:t>). Можу пояснити це тим,що основні забруднювачі повітря(</a:t>
            </a:r>
            <a:r>
              <a:rPr lang="ru-RU" dirty="0" err="1" smtClean="0">
                <a:solidFill>
                  <a:schemeClr val="bg1"/>
                </a:solidFill>
              </a:rPr>
              <a:t>вуглекислий</a:t>
            </a:r>
            <a:r>
              <a:rPr lang="ru-RU" dirty="0" smtClean="0">
                <a:solidFill>
                  <a:schemeClr val="bg1"/>
                </a:solidFill>
              </a:rPr>
              <a:t> газ, </a:t>
            </a:r>
            <a:r>
              <a:rPr lang="ru-RU" dirty="0" err="1" smtClean="0">
                <a:solidFill>
                  <a:schemeClr val="bg1"/>
                </a:solidFill>
              </a:rPr>
              <a:t>діоксид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сірки</a:t>
            </a:r>
            <a:r>
              <a:rPr lang="ru-RU" dirty="0" smtClean="0">
                <a:solidFill>
                  <a:schemeClr val="bg1"/>
                </a:solidFill>
              </a:rPr>
              <a:t>) сильно  </a:t>
            </a:r>
            <a:r>
              <a:rPr lang="ru-RU" dirty="0" err="1" smtClean="0">
                <a:solidFill>
                  <a:schemeClr val="bg1"/>
                </a:solidFill>
              </a:rPr>
              <a:t>ушкоджують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хвоїнки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легко </a:t>
            </a:r>
            <a:r>
              <a:rPr lang="ru-RU" dirty="0" err="1" smtClean="0">
                <a:solidFill>
                  <a:schemeClr val="bg1"/>
                </a:solidFill>
              </a:rPr>
              <a:t>спостерігати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спостережень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вирахувань</a:t>
            </a:r>
            <a:r>
              <a:rPr lang="ru-RU" dirty="0" smtClean="0">
                <a:solidFill>
                  <a:schemeClr val="bg1"/>
                </a:solidFill>
              </a:rPr>
              <a:t>, я </a:t>
            </a:r>
            <a:r>
              <a:rPr lang="ru-RU" dirty="0" err="1" smtClean="0">
                <a:solidFill>
                  <a:schemeClr val="bg1"/>
                </a:solidFill>
              </a:rPr>
              <a:t>дійшла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висновку,що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моїй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забрудненості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забруднене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обабіч</a:t>
            </a:r>
            <a:r>
              <a:rPr lang="ru-RU" dirty="0" smtClean="0">
                <a:solidFill>
                  <a:schemeClr val="bg1"/>
                </a:solidFill>
              </a:rPr>
              <a:t> дороги, </a:t>
            </a:r>
            <a:r>
              <a:rPr lang="ru-RU" dirty="0" err="1" smtClean="0">
                <a:solidFill>
                  <a:schemeClr val="bg1"/>
                </a:solidFill>
              </a:rPr>
              <a:t>адже</a:t>
            </a:r>
            <a:r>
              <a:rPr lang="ru-RU" dirty="0" smtClean="0">
                <a:solidFill>
                  <a:schemeClr val="bg1"/>
                </a:solidFill>
              </a:rPr>
              <a:t> за один день </a:t>
            </a:r>
            <a:r>
              <a:rPr lang="ru-RU" dirty="0" err="1" smtClean="0">
                <a:solidFill>
                  <a:schemeClr val="bg1"/>
                </a:solidFill>
              </a:rPr>
              <a:t>проїзжає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2 </a:t>
            </a:r>
            <a:r>
              <a:rPr lang="ru-RU" dirty="0" err="1" smtClean="0">
                <a:solidFill>
                  <a:schemeClr val="bg1"/>
                </a:solidFill>
              </a:rPr>
              <a:t>тисяч,а</a:t>
            </a:r>
            <a:r>
              <a:rPr lang="ru-RU" dirty="0" smtClean="0">
                <a:solidFill>
                  <a:schemeClr val="bg1"/>
                </a:solidFill>
              </a:rPr>
              <a:t> то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автомобілей,які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слід</a:t>
            </a:r>
            <a:r>
              <a:rPr lang="ru-RU" dirty="0" smtClean="0">
                <a:solidFill>
                  <a:schemeClr val="bg1"/>
                </a:solidFill>
              </a:rPr>
              <a:t>» на </a:t>
            </a:r>
            <a:r>
              <a:rPr lang="ru-RU" dirty="0" err="1" smtClean="0">
                <a:solidFill>
                  <a:schemeClr val="bg1"/>
                </a:solidFill>
              </a:rPr>
              <a:t>чистоті.Також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школи,тому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що,недалеко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котельна,яка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надає</a:t>
            </a:r>
            <a:r>
              <a:rPr lang="ru-RU" dirty="0" smtClean="0">
                <a:solidFill>
                  <a:schemeClr val="bg1"/>
                </a:solidFill>
              </a:rPr>
              <a:t> тепло </a:t>
            </a:r>
            <a:r>
              <a:rPr lang="ru-RU" dirty="0" err="1" smtClean="0">
                <a:solidFill>
                  <a:schemeClr val="bg1"/>
                </a:solidFill>
              </a:rPr>
              <a:t>більшій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Добропілля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Приємно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здивували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результати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проби</a:t>
            </a:r>
            <a:r>
              <a:rPr lang="ru-RU" dirty="0" smtClean="0">
                <a:solidFill>
                  <a:schemeClr val="bg1"/>
                </a:solidFill>
              </a:rPr>
              <a:t> №4,яка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взята у </a:t>
            </a:r>
            <a:r>
              <a:rPr lang="ru-RU" dirty="0" err="1" smtClean="0">
                <a:solidFill>
                  <a:schemeClr val="bg1"/>
                </a:solidFill>
              </a:rPr>
              <a:t>балці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забрудненості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сягає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всього</a:t>
            </a:r>
            <a:r>
              <a:rPr lang="ru-RU" dirty="0" smtClean="0">
                <a:solidFill>
                  <a:schemeClr val="bg1"/>
                </a:solidFill>
              </a:rPr>
              <a:t> 10%.Я </a:t>
            </a:r>
            <a:r>
              <a:rPr lang="ru-RU" dirty="0" err="1" smtClean="0">
                <a:solidFill>
                  <a:schemeClr val="bg1"/>
                </a:solidFill>
              </a:rPr>
              <a:t>вважаю,що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добрий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міської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місцевості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Поставлену</a:t>
            </a:r>
            <a:r>
              <a:rPr lang="ru-RU" dirty="0" smtClean="0">
                <a:solidFill>
                  <a:schemeClr val="bg1"/>
                </a:solidFill>
              </a:rPr>
              <a:t> перед собою мету я </a:t>
            </a:r>
            <a:r>
              <a:rPr lang="ru-RU" dirty="0" err="1" smtClean="0">
                <a:solidFill>
                  <a:schemeClr val="bg1"/>
                </a:solidFill>
              </a:rPr>
              <a:t>виконала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шалене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hd.at.ua/wall2011-09/HD.at.ua-1680-1050-1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pp.vk.me/c623716/v623716111/24ad6/JWXDMkPSi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643314"/>
            <a:ext cx="2714643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 Я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пропоную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задля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збереження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чистоти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повітря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 в </a:t>
            </a:r>
            <a:r>
              <a:rPr lang="ru-RU" b="1" dirty="0" err="1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місті</a:t>
            </a:r>
            <a:r>
              <a:rPr lang="ru-RU" b="1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</a:rPr>
              <a:t>:</a:t>
            </a:r>
            <a:endParaRPr lang="ru-RU" b="1" dirty="0">
              <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Переходити на менш забруднюючі і важкі види палива,тому що основний удар наносять автомобілі.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Насаджувати дерева біля доріг,поновлювати насадження в парках та скверах.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 Активно зайнятися питанням,про встановлення очисних споруджень на котельних(заводах).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Частіше вивозити сміття і утилізувати його.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Очистка стічних вод.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Відновлення порушених природних систем.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Поновлювати </a:t>
            </a:r>
            <a:r>
              <a:rPr lang="uk-UA" b="1" dirty="0" err="1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грунт</a:t>
            </a: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 методом аерації.</a:t>
            </a:r>
          </a:p>
          <a:p>
            <a:pPr>
              <a:buFont typeface="Wingdings" pitchFamily="2" charset="2"/>
              <a:buChar char="q"/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Залишатися людьми і </a:t>
            </a:r>
            <a:r>
              <a:rPr lang="uk-UA" b="1" dirty="0" err="1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пам</a:t>
            </a:r>
            <a:r>
              <a:rPr lang="en-US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’</a:t>
            </a:r>
            <a:r>
              <a:rPr lang="uk-UA" b="1" dirty="0" err="1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ятати</a:t>
            </a: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,що ми повинні жити у гармонії з природою!</a:t>
            </a:r>
            <a:endParaRPr lang="ru-RU" b="1" dirty="0"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stol.com.ua/pic/201205/1680x1050/nastol.com.ua-2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84296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31550" cmpd="sng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Велику вдячність оголошую своєму керівнику - Любов Єгорівні. Людині,яка всією душею любить природу,привчаючи цьому усіх нас!</a:t>
            </a:r>
          </a:p>
          <a:p>
            <a:pPr algn="ctr"/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546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2015-04-05T13:01:13Z</dcterms:modified>
</cp:coreProperties>
</file>