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59" r:id="rId4"/>
    <p:sldId id="282" r:id="rId5"/>
    <p:sldId id="284" r:id="rId6"/>
    <p:sldId id="285" r:id="rId7"/>
    <p:sldId id="283" r:id="rId8"/>
    <p:sldId id="286" r:id="rId9"/>
    <p:sldId id="287" r:id="rId10"/>
    <p:sldId id="288" r:id="rId11"/>
    <p:sldId id="290" r:id="rId12"/>
    <p:sldId id="289" r:id="rId13"/>
    <p:sldId id="292" r:id="rId14"/>
    <p:sldId id="276" r:id="rId15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3313"/>
    <a:srgbClr val="645204"/>
    <a:srgbClr val="020A53"/>
    <a:srgbClr val="051F7C"/>
    <a:srgbClr val="022589"/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6" autoAdjust="0"/>
    <p:restoredTop sz="94660" autoAdjust="0"/>
  </p:normalViewPr>
  <p:slideViewPr>
    <p:cSldViewPr>
      <p:cViewPr>
        <p:scale>
          <a:sx n="90" d="100"/>
          <a:sy n="90" d="100"/>
        </p:scale>
        <p:origin x="-9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9BF6E69-DA54-4DFE-9DCC-10A7A75308D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239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5A25535-431D-40BB-A643-6FA6306F25B1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AD3BC2F-7D7D-468F-B986-39681CD30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3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5E34BE-20D2-4689-8676-C91DB41EF67D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>
                <a:gd name="T0" fmla="*/ 6 w 5779"/>
                <a:gd name="T1" fmla="*/ 454 h 946"/>
                <a:gd name="T2" fmla="*/ 354 w 5779"/>
                <a:gd name="T3" fmla="*/ 454 h 946"/>
                <a:gd name="T4" fmla="*/ 755 w 5779"/>
                <a:gd name="T5" fmla="*/ 1 h 946"/>
                <a:gd name="T6" fmla="*/ 2505 w 5779"/>
                <a:gd name="T7" fmla="*/ 0 h 946"/>
                <a:gd name="T8" fmla="*/ 2640 w 5779"/>
                <a:gd name="T9" fmla="*/ 144 h 946"/>
                <a:gd name="T10" fmla="*/ 5765 w 5779"/>
                <a:gd name="T11" fmla="*/ 137 h 946"/>
                <a:gd name="T12" fmla="*/ 5765 w 5779"/>
                <a:gd name="T13" fmla="*/ 772 h 946"/>
                <a:gd name="T14" fmla="*/ 2892 w 5779"/>
                <a:gd name="T15" fmla="*/ 765 h 946"/>
                <a:gd name="T16" fmla="*/ 2750 w 5779"/>
                <a:gd name="T17" fmla="*/ 946 h 946"/>
                <a:gd name="T18" fmla="*/ 1878 w 5779"/>
                <a:gd name="T19" fmla="*/ 946 h 946"/>
                <a:gd name="T20" fmla="*/ 1659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>
                <a:gd name="T0" fmla="*/ 0 w 5799"/>
                <a:gd name="T1" fmla="*/ 455 h 895"/>
                <a:gd name="T2" fmla="*/ 368 w 5799"/>
                <a:gd name="T3" fmla="*/ 454 h 895"/>
                <a:gd name="T4" fmla="*/ 774 w 5799"/>
                <a:gd name="T5" fmla="*/ 0 h 895"/>
                <a:gd name="T6" fmla="*/ 2490 w 5799"/>
                <a:gd name="T7" fmla="*/ 0 h 895"/>
                <a:gd name="T8" fmla="*/ 2626 w 5799"/>
                <a:gd name="T9" fmla="*/ 136 h 895"/>
                <a:gd name="T10" fmla="*/ 5785 w 5799"/>
                <a:gd name="T11" fmla="*/ 136 h 895"/>
                <a:gd name="T12" fmla="*/ 5774 w 5799"/>
                <a:gd name="T13" fmla="*/ 727 h 895"/>
                <a:gd name="T14" fmla="*/ 2876 w 5799"/>
                <a:gd name="T15" fmla="*/ 708 h 895"/>
                <a:gd name="T16" fmla="*/ 2740 w 5799"/>
                <a:gd name="T17" fmla="*/ 895 h 895"/>
                <a:gd name="T18" fmla="*/ 1894 w 5799"/>
                <a:gd name="T19" fmla="*/ 895 h 895"/>
                <a:gd name="T20" fmla="*/ 1677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</p:spTree>
    <p:extLst>
      <p:ext uri="{BB962C8B-B14F-4D97-AF65-F5344CB8AC3E}">
        <p14:creationId xmlns:p14="http://schemas.microsoft.com/office/powerpoint/2010/main" val="279705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A954-BB12-407E-8309-A34EE9E857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995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F603-C23C-4E5F-9DFA-56E9123F88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40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FF63-7E5E-4635-B2CF-E0CA9C2FC3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624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B38D-5C43-4576-84A7-B8C5574134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84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D0DD-283F-4A69-83CB-6EA3CB58C0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366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63C1-54D4-4634-BD5B-6A6F6C16B4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11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5982-44AE-45E6-ABC7-7534135A34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686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E26E-7023-4797-80D4-CD6A0C8FA7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694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D0B8-D441-4308-81F3-456950EF7C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352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334D-26A4-4311-BEC1-51640C35F5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42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6D8C-9F00-4A81-A009-6E330D7426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886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1AEA-7BDB-44B6-89D9-1E01531391B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601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-15875" y="288925"/>
            <a:ext cx="9159875" cy="917575"/>
          </a:xfrm>
          <a:custGeom>
            <a:avLst/>
            <a:gdLst>
              <a:gd name="T0" fmla="*/ 688975 w 5770"/>
              <a:gd name="T1" fmla="*/ 565150 h 578"/>
              <a:gd name="T2" fmla="*/ 1192213 w 5770"/>
              <a:gd name="T3" fmla="*/ 3175 h 578"/>
              <a:gd name="T4" fmla="*/ 3425825 w 5770"/>
              <a:gd name="T5" fmla="*/ 0 h 578"/>
              <a:gd name="T6" fmla="*/ 3562350 w 5770"/>
              <a:gd name="T7" fmla="*/ 182563 h 578"/>
              <a:gd name="T8" fmla="*/ 9159875 w 5770"/>
              <a:gd name="T9" fmla="*/ 182563 h 578"/>
              <a:gd name="T10" fmla="*/ 9150350 w 5770"/>
              <a:gd name="T11" fmla="*/ 776288 h 578"/>
              <a:gd name="T12" fmla="*/ 7934325 w 5770"/>
              <a:gd name="T13" fmla="*/ 785813 h 578"/>
              <a:gd name="T14" fmla="*/ 7773988 w 5770"/>
              <a:gd name="T15" fmla="*/ 914400 h 578"/>
              <a:gd name="T16" fmla="*/ 0 w 5770"/>
              <a:gd name="T17" fmla="*/ 917575 h 578"/>
              <a:gd name="T18" fmla="*/ 25400 w 5770"/>
              <a:gd name="T19" fmla="*/ 585788 h 5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>
            <a:noFill/>
          </a:ln>
          <a:effectLst>
            <a:outerShdw dist="77251" dir="4832261" algn="ctr" rotWithShape="0">
              <a:srgbClr val="000066">
                <a:alpha val="2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Freeform 15" descr="01c_img(Global Digtal Desigm(imageState)"/>
          <p:cNvSpPr>
            <a:spLocks/>
          </p:cNvSpPr>
          <p:nvPr/>
        </p:nvSpPr>
        <p:spPr bwMode="ltGray">
          <a:xfrm>
            <a:off x="-9525" y="322263"/>
            <a:ext cx="9153525" cy="854075"/>
          </a:xfrm>
          <a:custGeom>
            <a:avLst/>
            <a:gdLst>
              <a:gd name="T0" fmla="*/ 687388 w 5766"/>
              <a:gd name="T1" fmla="*/ 579034 h 531"/>
              <a:gd name="T2" fmla="*/ 1217613 w 5766"/>
              <a:gd name="T3" fmla="*/ 4825 h 531"/>
              <a:gd name="T4" fmla="*/ 3416300 w 5766"/>
              <a:gd name="T5" fmla="*/ 0 h 531"/>
              <a:gd name="T6" fmla="*/ 3536950 w 5766"/>
              <a:gd name="T7" fmla="*/ 181752 h 531"/>
              <a:gd name="T8" fmla="*/ 9153525 w 5766"/>
              <a:gd name="T9" fmla="*/ 181752 h 531"/>
              <a:gd name="T10" fmla="*/ 9153525 w 5766"/>
              <a:gd name="T11" fmla="*/ 710925 h 531"/>
              <a:gd name="T12" fmla="*/ 7886700 w 5766"/>
              <a:gd name="T13" fmla="*/ 710925 h 531"/>
              <a:gd name="T14" fmla="*/ 7747000 w 5766"/>
              <a:gd name="T15" fmla="*/ 854075 h 531"/>
              <a:gd name="T16" fmla="*/ 0 w 5766"/>
              <a:gd name="T17" fmla="*/ 837991 h 531"/>
              <a:gd name="T18" fmla="*/ 0 w 5766"/>
              <a:gd name="T19" fmla="*/ 599943 h 5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F33B70C-AEDA-4227-BF49-726A596894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496300" cy="2424112"/>
          </a:xfrm>
        </p:spPr>
        <p:txBody>
          <a:bodyPr/>
          <a:lstStyle/>
          <a:p>
            <a:pPr>
              <a:defRPr/>
            </a:pPr>
            <a:r>
              <a:rPr lang="ru-RU" alt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</a:t>
            </a:r>
            <a:r>
              <a:rPr lang="uk-UA" alt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ідження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супутників Юпітера за знімками телескопу «</a:t>
            </a:r>
            <a:r>
              <a:rPr lang="uk-UA" alt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Габбл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005263"/>
            <a:ext cx="4394200" cy="533400"/>
          </a:xfrm>
        </p:spPr>
        <p:txBody>
          <a:bodyPr/>
          <a:lstStyle/>
          <a:p>
            <a:pPr algn="l">
              <a:defRPr/>
            </a:pP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7 класу</a:t>
            </a:r>
          </a:p>
          <a:p>
            <a:pPr algn="l">
              <a:defRPr/>
            </a:pPr>
            <a:r>
              <a:rPr lang="uk-UA" alt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Світайло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Дар‘я Ігорівна</a:t>
            </a:r>
          </a:p>
          <a:p>
            <a:pPr algn="l">
              <a:defRPr/>
            </a:pP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 керівник</a:t>
            </a:r>
          </a:p>
          <a:p>
            <a:pPr algn="l">
              <a:defRPr/>
            </a:pP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Лимар </a:t>
            </a:r>
            <a:r>
              <a:rPr lang="uk-UA" alt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Альона</a:t>
            </a: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Василівна</a:t>
            </a:r>
          </a:p>
          <a:p>
            <a:pPr algn="l">
              <a:defRPr/>
            </a:pP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Харківська ЗОШ №139</a:t>
            </a:r>
          </a:p>
          <a:p>
            <a:pPr algn="l">
              <a:defRPr/>
            </a:pP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Харківської міської ради</a:t>
            </a:r>
          </a:p>
          <a:p>
            <a:pPr algn="l">
              <a:defRPr/>
            </a:pPr>
            <a:r>
              <a:rPr lang="uk-UA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Харківської області</a:t>
            </a:r>
          </a:p>
          <a:p>
            <a:pPr algn="l">
              <a:defRPr/>
            </a:pPr>
            <a:endParaRPr lang="uk-UA" alt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uk-UA" alt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288" y="333375"/>
            <a:ext cx="792162" cy="28733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3" descr="F:\Алена\Физика\атестация\111.png"/>
          <p:cNvPicPr>
            <a:picLocks noChangeAspect="1" noChangeArrowheads="1"/>
          </p:cNvPicPr>
          <p:nvPr/>
        </p:nvPicPr>
        <p:blipFill rotWithShape="1">
          <a:blip r:embed="rId2"/>
          <a:srcRect l="21761" t="9281" r="20187" b="41546"/>
          <a:stretch/>
        </p:blipFill>
        <p:spPr bwMode="auto">
          <a:xfrm>
            <a:off x="7673975" y="4797425"/>
            <a:ext cx="1362075" cy="1717675"/>
          </a:xfrm>
          <a:prstGeom prst="rect">
            <a:avLst/>
          </a:prstGeom>
          <a:noFill/>
          <a:ln w="19050"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st\Desktop\МАН\RFAy3iuofq4.jpg"/>
          <p:cNvPicPr>
            <a:picLocks noChangeAspect="1" noChangeArrowheads="1"/>
          </p:cNvPicPr>
          <p:nvPr/>
        </p:nvPicPr>
        <p:blipFill rotWithShape="1">
          <a:blip r:embed="rId3"/>
          <a:srcRect l="45750" r="8907"/>
          <a:stretch/>
        </p:blipFill>
        <p:spPr bwMode="auto">
          <a:xfrm>
            <a:off x="1219200" y="2735263"/>
            <a:ext cx="3136900" cy="3506787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відстані до Юпітера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340768"/>
            <a:ext cx="8352928" cy="2350900"/>
          </a:xfrm>
          <a:prstGeom prst="rect">
            <a:avLst/>
          </a:prstGeom>
          <a:blipFill rotWithShape="1">
            <a:blip r:embed="rId2"/>
            <a:stretch>
              <a:fillRect l="-438" t="-1036" r="-730" b="-518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pSp>
        <p:nvGrpSpPr>
          <p:cNvPr id="12292" name="Группа 95242"/>
          <p:cNvGrpSpPr>
            <a:grpSpLocks/>
          </p:cNvGrpSpPr>
          <p:nvPr/>
        </p:nvGrpSpPr>
        <p:grpSpPr bwMode="auto">
          <a:xfrm>
            <a:off x="4572000" y="3933825"/>
            <a:ext cx="4416425" cy="2590800"/>
            <a:chOff x="4463988" y="4077072"/>
            <a:chExt cx="4416660" cy="259228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463988" y="4077072"/>
              <a:ext cx="4416660" cy="25922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679899" y="5949810"/>
              <a:ext cx="3961024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5111722" y="4320100"/>
              <a:ext cx="215911" cy="216024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659618" y="5146074"/>
              <a:ext cx="215911" cy="21602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6452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219678" y="4437642"/>
              <a:ext cx="2881466" cy="15121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219678" y="4437642"/>
              <a:ext cx="0" cy="1512168"/>
            </a:xfrm>
            <a:prstGeom prst="line">
              <a:avLst/>
            </a:prstGeom>
            <a:ln w="2857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6772336" y="5265204"/>
              <a:ext cx="0" cy="684606"/>
            </a:xfrm>
            <a:prstGeom prst="line">
              <a:avLst/>
            </a:prstGeom>
            <a:ln w="2857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1" name="TextBox 28"/>
            <p:cNvSpPr txBox="1">
              <a:spLocks noChangeArrowheads="1"/>
            </p:cNvSpPr>
            <p:nvPr/>
          </p:nvSpPr>
          <p:spPr bwMode="auto">
            <a:xfrm>
              <a:off x="4788024" y="5025960"/>
              <a:ext cx="431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1E3313"/>
                  </a:solidFill>
                </a:rPr>
                <a:t>h</a:t>
              </a:r>
              <a:r>
                <a:rPr lang="uk-UA" altLang="ru-RU" sz="1100">
                  <a:solidFill>
                    <a:srgbClr val="1E3313"/>
                  </a:solidFill>
                </a:rPr>
                <a:t>к</a:t>
              </a:r>
              <a:endParaRPr lang="ru-RU" altLang="ru-RU" sz="1100">
                <a:solidFill>
                  <a:srgbClr val="1E3313"/>
                </a:solidFill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219678" y="5949810"/>
              <a:ext cx="0" cy="3589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33" name="Прямая соединительная линия 95232"/>
            <p:cNvCxnSpPr/>
            <p:nvPr/>
          </p:nvCxnSpPr>
          <p:spPr>
            <a:xfrm>
              <a:off x="8101145" y="5949810"/>
              <a:ext cx="0" cy="3589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40" name="Прямая со стрелкой 95239"/>
            <p:cNvCxnSpPr/>
            <p:nvPr/>
          </p:nvCxnSpPr>
          <p:spPr>
            <a:xfrm>
              <a:off x="5219678" y="6165834"/>
              <a:ext cx="2881466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5" name="TextBox 40"/>
            <p:cNvSpPr txBox="1">
              <a:spLocks noChangeArrowheads="1"/>
            </p:cNvSpPr>
            <p:nvPr/>
          </p:nvSpPr>
          <p:spPr bwMode="auto">
            <a:xfrm>
              <a:off x="6444238" y="6165304"/>
              <a:ext cx="431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1E3313"/>
                  </a:solidFill>
                </a:rPr>
                <a:t>l</a:t>
              </a:r>
              <a:r>
                <a:rPr lang="uk-UA" altLang="ru-RU" sz="1200">
                  <a:solidFill>
                    <a:srgbClr val="1E3313"/>
                  </a:solidFill>
                </a:rPr>
                <a:t>к</a:t>
              </a:r>
              <a:endParaRPr lang="ru-RU" altLang="ru-RU" sz="900">
                <a:solidFill>
                  <a:srgbClr val="1E3313"/>
                </a:solidFill>
              </a:endParaRPr>
            </a:p>
          </p:txBody>
        </p:sp>
        <p:cxnSp>
          <p:nvCxnSpPr>
            <p:cNvPr id="95242" name="Прямая со стрелкой 95241"/>
            <p:cNvCxnSpPr/>
            <p:nvPr/>
          </p:nvCxnSpPr>
          <p:spPr>
            <a:xfrm>
              <a:off x="6772336" y="5949810"/>
              <a:ext cx="1328809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7" name="TextBox 43"/>
            <p:cNvSpPr txBox="1">
              <a:spLocks noChangeArrowheads="1"/>
            </p:cNvSpPr>
            <p:nvPr/>
          </p:nvSpPr>
          <p:spPr bwMode="auto">
            <a:xfrm>
              <a:off x="7004514" y="5609348"/>
              <a:ext cx="431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1E3313"/>
                  </a:solidFill>
                </a:rPr>
                <a:t>l</a:t>
              </a:r>
              <a:endParaRPr lang="ru-RU" altLang="ru-RU" sz="1100">
                <a:solidFill>
                  <a:srgbClr val="1E3313"/>
                </a:solidFill>
              </a:endParaRPr>
            </a:p>
          </p:txBody>
        </p:sp>
        <p:sp>
          <p:nvSpPr>
            <p:cNvPr id="12308" name="TextBox 44"/>
            <p:cNvSpPr txBox="1">
              <a:spLocks noChangeArrowheads="1"/>
            </p:cNvSpPr>
            <p:nvPr/>
          </p:nvSpPr>
          <p:spPr bwMode="auto">
            <a:xfrm>
              <a:off x="6444268" y="5435932"/>
              <a:ext cx="431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1E3313"/>
                  </a:solidFill>
                </a:rPr>
                <a:t>h</a:t>
              </a:r>
              <a:endParaRPr lang="ru-RU" altLang="ru-RU" sz="1100">
                <a:solidFill>
                  <a:srgbClr val="1E3313"/>
                </a:solidFill>
              </a:endParaRPr>
            </a:p>
          </p:txBody>
        </p:sp>
      </p:grpSp>
      <p:sp>
        <p:nvSpPr>
          <p:cNvPr id="95244" name="TextBox 9524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3593324"/>
            <a:ext cx="4068452" cy="3135282"/>
          </a:xfrm>
          <a:prstGeom prst="rect">
            <a:avLst/>
          </a:prstGeom>
          <a:blipFill rotWithShape="1">
            <a:blip r:embed="rId3"/>
            <a:stretch>
              <a:fillRect l="-900" t="-583" r="-1349" b="-1165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відстані до Юпітера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6" name="Picture 4" descr="C:\Users\Bast\Desktop\МАН\евро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304925"/>
            <a:ext cx="2695575" cy="2616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 descr="C:\Users\Bast\Desktop\МАН\ио.jpg"/>
          <p:cNvPicPr>
            <a:picLocks noChangeAspect="1" noChangeArrowheads="1"/>
          </p:cNvPicPr>
          <p:nvPr/>
        </p:nvPicPr>
        <p:blipFill rotWithShape="1">
          <a:blip r:embed="rId3"/>
          <a:srcRect t="13335"/>
          <a:stretch/>
        </p:blipFill>
        <p:spPr bwMode="auto">
          <a:xfrm>
            <a:off x="5970588" y="1322388"/>
            <a:ext cx="3035300" cy="2616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 descr="C:\Users\Bast\Desktop\МАН\калисто.jpg"/>
          <p:cNvPicPr>
            <a:picLocks noChangeAspect="1" noChangeArrowheads="1"/>
          </p:cNvPicPr>
          <p:nvPr/>
        </p:nvPicPr>
        <p:blipFill rotWithShape="1">
          <a:blip r:embed="rId4"/>
          <a:srcRect t="9098"/>
          <a:stretch/>
        </p:blipFill>
        <p:spPr bwMode="auto">
          <a:xfrm>
            <a:off x="201613" y="1304925"/>
            <a:ext cx="2730500" cy="2616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8" name="Группа 5"/>
          <p:cNvGrpSpPr>
            <a:grpSpLocks/>
          </p:cNvGrpSpPr>
          <p:nvPr/>
        </p:nvGrpSpPr>
        <p:grpSpPr bwMode="auto">
          <a:xfrm>
            <a:off x="1566863" y="3586163"/>
            <a:ext cx="1365250" cy="368300"/>
            <a:chOff x="1566765" y="3585689"/>
            <a:chExt cx="1365300" cy="36933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566765" y="3585689"/>
              <a:ext cx="1365300" cy="34736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6765" y="3585689"/>
              <a:ext cx="13653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b="1" i="1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Каллісто</a:t>
              </a:r>
              <a:endPara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13319" name="Группа 12"/>
          <p:cNvGrpSpPr>
            <a:grpSpLocks/>
          </p:cNvGrpSpPr>
          <p:nvPr/>
        </p:nvGrpSpPr>
        <p:grpSpPr bwMode="auto">
          <a:xfrm>
            <a:off x="4460875" y="3573463"/>
            <a:ext cx="1366838" cy="368300"/>
            <a:chOff x="1566765" y="3585689"/>
            <a:chExt cx="1365300" cy="36933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566765" y="3585689"/>
              <a:ext cx="1365300" cy="34736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6765" y="3585689"/>
              <a:ext cx="13653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b="1" i="1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Європа</a:t>
              </a:r>
              <a:endPara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13320" name="Группа 15"/>
          <p:cNvGrpSpPr>
            <a:grpSpLocks/>
          </p:cNvGrpSpPr>
          <p:nvPr/>
        </p:nvGrpSpPr>
        <p:grpSpPr bwMode="auto">
          <a:xfrm>
            <a:off x="7648575" y="3586163"/>
            <a:ext cx="1365250" cy="368300"/>
            <a:chOff x="1566765" y="3585689"/>
            <a:chExt cx="1365300" cy="36933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566765" y="3585689"/>
              <a:ext cx="1365300" cy="34736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66765" y="3585689"/>
              <a:ext cx="13653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b="1" i="1" dirty="0" err="1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Іо</a:t>
              </a:r>
              <a:endPara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13321" name="Группа 7"/>
          <p:cNvGrpSpPr>
            <a:grpSpLocks/>
          </p:cNvGrpSpPr>
          <p:nvPr/>
        </p:nvGrpSpPr>
        <p:grpSpPr bwMode="auto">
          <a:xfrm>
            <a:off x="4562475" y="4029075"/>
            <a:ext cx="2925763" cy="2603500"/>
            <a:chOff x="1930972" y="4077072"/>
            <a:chExt cx="2926208" cy="2603248"/>
          </a:xfrm>
        </p:grpSpPr>
        <p:pic>
          <p:nvPicPr>
            <p:cNvPr id="95235" name="Picture 3" descr="C:\Users\Bast\Desktop\МАН\амаль.jpg"/>
            <p:cNvPicPr>
              <a:picLocks noChangeAspect="1" noChangeArrowheads="1"/>
            </p:cNvPicPr>
            <p:nvPr/>
          </p:nvPicPr>
          <p:blipFill rotWithShape="1">
            <a:blip r:embed="rId5"/>
            <a:srcRect t="18854"/>
            <a:stretch/>
          </p:blipFill>
          <p:spPr bwMode="auto">
            <a:xfrm>
              <a:off x="1930972" y="4077072"/>
              <a:ext cx="2924620" cy="2603248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30" name="Группа 18"/>
            <p:cNvGrpSpPr>
              <a:grpSpLocks/>
            </p:cNvGrpSpPr>
            <p:nvPr/>
          </p:nvGrpSpPr>
          <p:grpSpPr bwMode="auto">
            <a:xfrm>
              <a:off x="3419872" y="6309320"/>
              <a:ext cx="1437308" cy="369332"/>
              <a:chOff x="1494757" y="3585689"/>
              <a:chExt cx="1437308" cy="369332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566765" y="3585689"/>
                <a:ext cx="1365300" cy="347367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95158" y="3585250"/>
                <a:ext cx="1436907" cy="3698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b="1" i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Амальтея</a:t>
                </a:r>
                <a:endParaRPr lang="ru-RU" b="1" i="1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grpSp>
        <p:nvGrpSpPr>
          <p:cNvPr id="13322" name="Группа 6"/>
          <p:cNvGrpSpPr>
            <a:grpSpLocks/>
          </p:cNvGrpSpPr>
          <p:nvPr/>
        </p:nvGrpSpPr>
        <p:grpSpPr bwMode="auto">
          <a:xfrm>
            <a:off x="1509713" y="4052888"/>
            <a:ext cx="2844800" cy="2603500"/>
            <a:chOff x="5004048" y="4077073"/>
            <a:chExt cx="2844961" cy="2603248"/>
          </a:xfrm>
        </p:grpSpPr>
        <p:pic>
          <p:nvPicPr>
            <p:cNvPr id="95234" name="Picture 2" descr="C:\Users\Bast\Desktop\МАН\теба.jpg"/>
            <p:cNvPicPr>
              <a:picLocks noChangeAspect="1" noChangeArrowheads="1"/>
            </p:cNvPicPr>
            <p:nvPr/>
          </p:nvPicPr>
          <p:blipFill rotWithShape="1">
            <a:blip r:embed="rId6"/>
            <a:srcRect t="15363"/>
            <a:stretch/>
          </p:blipFill>
          <p:spPr bwMode="auto">
            <a:xfrm>
              <a:off x="5004048" y="4077073"/>
              <a:ext cx="2844961" cy="2603248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24" name="Группа 21"/>
            <p:cNvGrpSpPr>
              <a:grpSpLocks/>
            </p:cNvGrpSpPr>
            <p:nvPr/>
          </p:nvGrpSpPr>
          <p:grpSpPr bwMode="auto">
            <a:xfrm>
              <a:off x="6483709" y="6309320"/>
              <a:ext cx="1365300" cy="369332"/>
              <a:chOff x="1566765" y="3585689"/>
              <a:chExt cx="1365300" cy="369332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566765" y="3585689"/>
                <a:ext cx="1365300" cy="347367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566738" y="3585251"/>
                <a:ext cx="1365327" cy="3698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b="1" i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Теба</a:t>
                </a:r>
                <a:endParaRPr lang="ru-RU" b="1" i="1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25550" y="549275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відстані до Юпітера</a:t>
            </a:r>
            <a:endParaRPr lang="en-US" altLang="ru-RU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oup 128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568952" cy="3654426"/>
        </p:xfrm>
        <a:graphic>
          <a:graphicData uri="http://schemas.openxmlformats.org/drawingml/2006/table">
            <a:tbl>
              <a:tblPr/>
              <a:tblGrid>
                <a:gridCol w="1927719"/>
                <a:gridCol w="1384649"/>
                <a:gridCol w="1656184"/>
                <a:gridCol w="1872208"/>
                <a:gridCol w="1728192"/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Відстань до тіні, одиниць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66FF"/>
                        </a:gs>
                        <a:gs pos="100000">
                          <a:srgbClr val="6666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2"/>
                      <a:stretch>
                        <a:fillRect l="-199632" t="-2286" r="-219853" b="-246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2"/>
                      <a:stretch>
                        <a:fillRect l="-265472" t="-2286" r="-94788" b="-246857"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Похибка вимірювань,%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99FF"/>
                        </a:gs>
                        <a:gs pos="100000">
                          <a:srgbClr val="99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Каллісто</a:t>
                      </a:r>
                      <a:endParaRPr kumimoji="0" lang="en-US" alt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99FF"/>
                        </a:gs>
                        <a:gs pos="10000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24,9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1811,5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0000"/>
                      </a:srgbClr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Європа</a:t>
                      </a:r>
                      <a:endParaRPr kumimoji="0" lang="en-US" alt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66CC"/>
                        </a:gs>
                        <a:gs pos="100000">
                          <a:srgbClr val="0066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8,2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596,6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599,5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0,5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80000"/>
                      </a:srgbClr>
                    </a:solidFill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Іо</a:t>
                      </a:r>
                      <a:endParaRPr kumimoji="0" lang="en-US" alt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99FF"/>
                        </a:gs>
                        <a:gs pos="10000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4,8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349,2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350,5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0,4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0000"/>
                      </a:srgbClr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Теба</a:t>
                      </a:r>
                      <a:endParaRPr kumimoji="0" lang="en-US" alt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66CC"/>
                        </a:gs>
                        <a:gs pos="100000">
                          <a:srgbClr val="0066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2,1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152,8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150,5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1,5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80000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  <a:ea typeface="+mn-ea"/>
                          <a:cs typeface="+mn-cs"/>
                        </a:rPr>
                        <a:t>Амальтея</a:t>
                      </a:r>
                      <a:endParaRPr kumimoji="0" lang="en-US" alt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99FF"/>
                        </a:gs>
                        <a:gs pos="10000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1,5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109,1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109,5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0,3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5301208"/>
            <a:ext cx="8352928" cy="1200329"/>
          </a:xfrm>
          <a:prstGeom prst="rect">
            <a:avLst/>
          </a:prstGeom>
          <a:blipFill rotWithShape="1">
            <a:blip r:embed="rId3"/>
            <a:stretch>
              <a:fillRect l="-730" t="-3046" r="-949" b="-152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758950"/>
            <a:ext cx="5400675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0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Зн</a:t>
            </a:r>
            <a:r>
              <a:rPr lang="uk-UA" sz="20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імки</a:t>
            </a: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Юпітера, зроблені космічним телескопом «</a:t>
            </a:r>
            <a:r>
              <a:rPr lang="uk-UA" sz="20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Габбл</a:t>
            </a: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» 24 січня 2015 року, дали мені можливість сформулювати і розв'язати три цікаві астрономічні задачі.</a:t>
            </a:r>
          </a:p>
          <a:p>
            <a:pPr indent="457200" algn="just">
              <a:defRPr/>
            </a:pP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Навички, здобуті при вирішенні поставлених завдань, знадобляться мені у подальшому вивченні астрономії та під час розв'язування задач з фізики та  геометрії. </a:t>
            </a:r>
            <a:endParaRPr lang="ru-RU" sz="20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ru-RU" sz="2200" b="1" i="1" dirty="0">
              <a:solidFill>
                <a:schemeClr val="accent4">
                  <a:lumMod val="20000"/>
                  <a:lumOff val="80000"/>
                </a:schemeClr>
              </a:solidFill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17359"/>
          <a:stretch/>
        </p:blipFill>
        <p:spPr bwMode="auto">
          <a:xfrm>
            <a:off x="5796136" y="1916832"/>
            <a:ext cx="3096344" cy="3729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gray">
          <a:xfrm>
            <a:off x="1981200" y="3028950"/>
            <a:ext cx="52578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Дякую за увагу!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333375"/>
            <a:ext cx="792162" cy="28733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412875"/>
            <a:ext cx="8640762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24 січня 2015 року космічний телескоп «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Габбл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» зафіксував доволі рідкісне явище: одночасне проходження трьох із чотирьох 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галілеєвих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супутників Юпітера по його диску. Періоди їх обертання від 2 до 17 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діб, 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тому проходження можна спостерігати доволі часто, але одночасне проходження 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одразу 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трьох супутників відбувається 1-2 рази за десятиліття.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indent="457200" algn="just">
              <a:defRPr/>
            </a:pP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На фотографії, зробленій о 06.28 за всесвітнім часом, можна спостерігати 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Іо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Каллісто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та їх тіні, а також тінь Європи. Через 42 хвилини був зроблений другий знімок, на якому можна побачити вже три 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галілеєві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супутники. Також добре видно відмінність кольору супутників: 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Іо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з активними вулканами, що викидають сірку і 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діоксид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сірки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має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жовтий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відтінок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рівна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льодяна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поверхня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Європи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надає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їй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майже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білий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колір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а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кратерована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Каллісто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має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коричневий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відтінок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</a:t>
            </a:r>
          </a:p>
          <a:p>
            <a:pPr indent="457200" algn="just">
              <a:defRPr/>
            </a:pP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При збільшенні фотографії можна також побачити два маленьких внутрішніх 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супутники 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Юпітера – 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Амальтею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та </a:t>
            </a:r>
            <a:r>
              <a:rPr lang="uk-UA" sz="2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Тебу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– разом з тінями, що вони відкидають на поверхню.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січня 2015 року</a:t>
            </a:r>
            <a:endParaRPr lang="en-US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23" name="Группа 21"/>
          <p:cNvGrpSpPr>
            <a:grpSpLocks/>
          </p:cNvGrpSpPr>
          <p:nvPr/>
        </p:nvGrpSpPr>
        <p:grpSpPr bwMode="auto">
          <a:xfrm>
            <a:off x="212725" y="1358900"/>
            <a:ext cx="8743950" cy="5438775"/>
            <a:chOff x="212854" y="1359667"/>
            <a:chExt cx="8744113" cy="5438390"/>
          </a:xfrm>
        </p:grpSpPr>
        <p:grpSp>
          <p:nvGrpSpPr>
            <p:cNvPr id="5124" name="Группа 18"/>
            <p:cNvGrpSpPr>
              <a:grpSpLocks/>
            </p:cNvGrpSpPr>
            <p:nvPr/>
          </p:nvGrpSpPr>
          <p:grpSpPr bwMode="auto">
            <a:xfrm>
              <a:off x="212854" y="1359667"/>
              <a:ext cx="8744113" cy="5438390"/>
              <a:chOff x="212854" y="1359667"/>
              <a:chExt cx="8744113" cy="5438390"/>
            </a:xfrm>
          </p:grpSpPr>
          <p:pic>
            <p:nvPicPr>
              <p:cNvPr id="66564" name="Picture 4" descr="C:\Users\Bast\Desktop\МАН\hs-2015-05-c-large_web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23026" y="1377129"/>
                <a:ext cx="4233941" cy="4233562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65" name="Picture 5" descr="C:\Users\Bast\Desktop\МАН\hs-2015-05-b-large_web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2854" y="1359667"/>
                <a:ext cx="4251404" cy="4251024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151" name="Группа 10"/>
              <p:cNvGrpSpPr>
                <a:grpSpLocks/>
              </p:cNvGrpSpPr>
              <p:nvPr/>
            </p:nvGrpSpPr>
            <p:grpSpPr bwMode="auto">
              <a:xfrm>
                <a:off x="3311860" y="5289952"/>
                <a:ext cx="1152128" cy="338554"/>
                <a:chOff x="3203848" y="4458598"/>
                <a:chExt cx="1152128" cy="338554"/>
              </a:xfrm>
            </p:grpSpPr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3203848" y="4458598"/>
                  <a:ext cx="1152128" cy="338554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203700" y="4458685"/>
                  <a:ext cx="1152546" cy="3381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rPr>
                    <a:t>06.28 UT</a:t>
                  </a:r>
                  <a:endParaRPr lang="ru-RU" sz="16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grpSp>
            <p:nvGrpSpPr>
              <p:cNvPr id="5152" name="Группа 15"/>
              <p:cNvGrpSpPr>
                <a:grpSpLocks/>
              </p:cNvGrpSpPr>
              <p:nvPr/>
            </p:nvGrpSpPr>
            <p:grpSpPr bwMode="auto">
              <a:xfrm>
                <a:off x="7804839" y="5289952"/>
                <a:ext cx="1152128" cy="338554"/>
                <a:chOff x="3203848" y="4458598"/>
                <a:chExt cx="1152128" cy="338554"/>
              </a:xfrm>
            </p:grpSpPr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3203848" y="4458598"/>
                  <a:ext cx="1152128" cy="338554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203430" y="4458685"/>
                  <a:ext cx="1152546" cy="3381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rPr>
                    <a:t>07.10 UT</a:t>
                  </a:r>
                  <a:endParaRPr lang="ru-RU" sz="16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943261" y="5628153"/>
                <a:ext cx="2520997" cy="11699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1</a:t>
                </a:r>
                <a:r>
                  <a:rPr lang="uk-UA" sz="14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 – </a:t>
                </a:r>
                <a:r>
                  <a:rPr lang="uk-UA" sz="1400" b="1" dirty="0" err="1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Іо</a:t>
                </a:r>
                <a:endParaRPr lang="uk-UA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  <a:p>
                <a:pPr>
                  <a:defRPr/>
                </a:pPr>
                <a:r>
                  <a:rPr lang="uk-UA" sz="14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3 – </a:t>
                </a:r>
                <a:r>
                  <a:rPr lang="uk-UA" sz="1400" b="1" dirty="0" err="1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Каллісто</a:t>
                </a:r>
                <a:endParaRPr lang="uk-UA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  <a:p>
                <a:pPr>
                  <a:defRPr/>
                </a:pPr>
                <a:r>
                  <a:rPr lang="uk-UA" sz="14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5 – </a:t>
                </a:r>
                <a:r>
                  <a:rPr lang="uk-UA" sz="1400" b="1" dirty="0" err="1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Европа</a:t>
                </a:r>
                <a:endParaRPr lang="uk-UA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  <a:p>
                <a:pPr>
                  <a:defRPr/>
                </a:pPr>
                <a:r>
                  <a:rPr lang="uk-UA" sz="14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7 – </a:t>
                </a:r>
                <a:r>
                  <a:rPr lang="uk-UA" sz="1400" b="1" dirty="0" err="1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Амальтея</a:t>
                </a:r>
                <a:endParaRPr lang="uk-UA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  <a:p>
                <a:pPr>
                  <a:defRPr/>
                </a:pPr>
                <a:r>
                  <a:rPr lang="uk-UA" sz="14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9 – </a:t>
                </a:r>
                <a:r>
                  <a:rPr lang="uk-UA" sz="1400" b="1" dirty="0" err="1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Теба</a:t>
                </a:r>
                <a:endParaRPr lang="ru-RU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48484" y="5628153"/>
                <a:ext cx="3384613" cy="11699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j-lt"/>
                  </a:defRPr>
                </a:lvl1pPr>
              </a:lstStyle>
              <a:p>
                <a:pPr>
                  <a:defRPr/>
                </a:pPr>
                <a:r>
                  <a:rPr lang="uk-UA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2 – Тінь </a:t>
                </a:r>
                <a:r>
                  <a:rPr lang="uk-UA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Іо</a:t>
                </a:r>
                <a:endParaRPr lang="uk-UA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  <a:p>
                <a:pPr>
                  <a:defRPr/>
                </a:pPr>
                <a:r>
                  <a:rPr lang="uk-UA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4 – Тінь </a:t>
                </a:r>
                <a:r>
                  <a:rPr lang="uk-UA" sz="1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Каллісто</a:t>
                </a:r>
                <a:endParaRPr lang="uk-UA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  <a:p>
                <a:pPr>
                  <a:defRPr/>
                </a:pPr>
                <a:r>
                  <a:rPr lang="uk-UA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6 – Тінь </a:t>
                </a:r>
                <a:r>
                  <a:rPr lang="uk-UA" sz="1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Европи</a:t>
                </a:r>
                <a:endParaRPr lang="uk-UA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  <a:p>
                <a:pPr>
                  <a:defRPr/>
                </a:pPr>
                <a:r>
                  <a:rPr lang="uk-UA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8 – Тінь </a:t>
                </a:r>
                <a:r>
                  <a:rPr lang="uk-UA" sz="1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Амальтеї</a:t>
                </a:r>
                <a:endParaRPr lang="uk-UA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  <a:p>
                <a:pPr>
                  <a:defRPr/>
                </a:pPr>
                <a:r>
                  <a:rPr lang="uk-UA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10 </a:t>
                </a:r>
                <a:r>
                  <a:rPr lang="uk-UA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– </a:t>
                </a:r>
                <a:r>
                  <a:rPr lang="uk-UA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Тінь </a:t>
                </a:r>
                <a:r>
                  <a:rPr lang="uk-UA" sz="1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Теби</a:t>
                </a:r>
                <a:endPara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5155" name="Группа 14"/>
              <p:cNvGrpSpPr>
                <a:grpSpLocks/>
              </p:cNvGrpSpPr>
              <p:nvPr/>
            </p:nvGrpSpPr>
            <p:grpSpPr bwMode="auto">
              <a:xfrm>
                <a:off x="3148391" y="2780928"/>
                <a:ext cx="326938" cy="369332"/>
                <a:chOff x="1350000" y="486205"/>
                <a:chExt cx="326938" cy="369332"/>
              </a:xfrm>
            </p:grpSpPr>
            <p:sp>
              <p:nvSpPr>
                <p:cNvPr id="13" name="Выноска 1 12"/>
                <p:cNvSpPr/>
                <p:nvPr/>
              </p:nvSpPr>
              <p:spPr>
                <a:xfrm>
                  <a:off x="1364093" y="517404"/>
                  <a:ext cx="288930" cy="287317"/>
                </a:xfrm>
                <a:prstGeom prst="borderCallout1">
                  <a:avLst>
                    <a:gd name="adj1" fmla="val 45510"/>
                    <a:gd name="adj2" fmla="val -651"/>
                    <a:gd name="adj3" fmla="val -8735"/>
                    <a:gd name="adj4" fmla="val -101850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8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1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56" name="Группа 23"/>
              <p:cNvGrpSpPr>
                <a:grpSpLocks/>
              </p:cNvGrpSpPr>
              <p:nvPr/>
            </p:nvGrpSpPr>
            <p:grpSpPr bwMode="auto">
              <a:xfrm>
                <a:off x="7641370" y="1650625"/>
                <a:ext cx="326938" cy="369332"/>
                <a:chOff x="1350000" y="486205"/>
                <a:chExt cx="326938" cy="369332"/>
              </a:xfrm>
            </p:grpSpPr>
            <p:sp>
              <p:nvSpPr>
                <p:cNvPr id="25" name="Выноска 1 24"/>
                <p:cNvSpPr/>
                <p:nvPr/>
              </p:nvSpPr>
              <p:spPr>
                <a:xfrm>
                  <a:off x="1363822" y="517487"/>
                  <a:ext cx="288930" cy="287317"/>
                </a:xfrm>
                <a:prstGeom prst="borderCallout1">
                  <a:avLst>
                    <a:gd name="adj1" fmla="val 48961"/>
                    <a:gd name="adj2" fmla="val 99420"/>
                    <a:gd name="adj3" fmla="val 11969"/>
                    <a:gd name="adj4" fmla="val 222516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8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1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57" name="Группа 26"/>
              <p:cNvGrpSpPr>
                <a:grpSpLocks/>
              </p:cNvGrpSpPr>
              <p:nvPr/>
            </p:nvGrpSpPr>
            <p:grpSpPr bwMode="auto">
              <a:xfrm>
                <a:off x="3592685" y="2330867"/>
                <a:ext cx="326938" cy="369332"/>
                <a:chOff x="1350000" y="486205"/>
                <a:chExt cx="326938" cy="369332"/>
              </a:xfrm>
            </p:grpSpPr>
            <p:sp>
              <p:nvSpPr>
                <p:cNvPr id="28" name="Выноска 1 27"/>
                <p:cNvSpPr/>
                <p:nvPr/>
              </p:nvSpPr>
              <p:spPr>
                <a:xfrm>
                  <a:off x="1364307" y="518234"/>
                  <a:ext cx="288930" cy="285730"/>
                </a:xfrm>
                <a:prstGeom prst="borderCallout1">
                  <a:avLst>
                    <a:gd name="adj1" fmla="val 45510"/>
                    <a:gd name="adj2" fmla="val -651"/>
                    <a:gd name="adj3" fmla="val -8735"/>
                    <a:gd name="adj4" fmla="val -101850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80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2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58" name="Группа 29"/>
              <p:cNvGrpSpPr>
                <a:grpSpLocks/>
              </p:cNvGrpSpPr>
              <p:nvPr/>
            </p:nvGrpSpPr>
            <p:grpSpPr bwMode="auto">
              <a:xfrm>
                <a:off x="859122" y="4397739"/>
                <a:ext cx="326938" cy="369332"/>
                <a:chOff x="1350000" y="486205"/>
                <a:chExt cx="326938" cy="369332"/>
              </a:xfrm>
            </p:grpSpPr>
            <p:sp>
              <p:nvSpPr>
                <p:cNvPr id="31" name="Выноска 1 30"/>
                <p:cNvSpPr/>
                <p:nvPr/>
              </p:nvSpPr>
              <p:spPr>
                <a:xfrm>
                  <a:off x="1364144" y="518141"/>
                  <a:ext cx="288930" cy="287318"/>
                </a:xfrm>
                <a:prstGeom prst="borderCallout1">
                  <a:avLst>
                    <a:gd name="adj1" fmla="val 45510"/>
                    <a:gd name="adj2" fmla="val -651"/>
                    <a:gd name="adj3" fmla="val 164763"/>
                    <a:gd name="adj4" fmla="val -79701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78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3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59" name="Группа 32"/>
              <p:cNvGrpSpPr>
                <a:grpSpLocks/>
              </p:cNvGrpSpPr>
              <p:nvPr/>
            </p:nvGrpSpPr>
            <p:grpSpPr bwMode="auto">
              <a:xfrm>
                <a:off x="4999337" y="3873340"/>
                <a:ext cx="326938" cy="369332"/>
                <a:chOff x="1350000" y="486205"/>
                <a:chExt cx="326938" cy="369332"/>
              </a:xfrm>
            </p:grpSpPr>
            <p:sp>
              <p:nvSpPr>
                <p:cNvPr id="34" name="Выноска 1 33"/>
                <p:cNvSpPr/>
                <p:nvPr/>
              </p:nvSpPr>
              <p:spPr>
                <a:xfrm>
                  <a:off x="1364206" y="518702"/>
                  <a:ext cx="288930" cy="285730"/>
                </a:xfrm>
                <a:prstGeom prst="borderCallout1">
                  <a:avLst>
                    <a:gd name="adj1" fmla="val 45510"/>
                    <a:gd name="adj2" fmla="val 99018"/>
                    <a:gd name="adj3" fmla="val 183221"/>
                    <a:gd name="adj4" fmla="val 189775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76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3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60" name="Группа 38"/>
              <p:cNvGrpSpPr>
                <a:grpSpLocks/>
              </p:cNvGrpSpPr>
              <p:nvPr/>
            </p:nvGrpSpPr>
            <p:grpSpPr bwMode="auto">
              <a:xfrm>
                <a:off x="7107022" y="1961535"/>
                <a:ext cx="326938" cy="369332"/>
                <a:chOff x="1364742" y="36144"/>
                <a:chExt cx="326938" cy="369332"/>
              </a:xfrm>
            </p:grpSpPr>
            <p:sp>
              <p:nvSpPr>
                <p:cNvPr id="40" name="Выноска 1 39"/>
                <p:cNvSpPr/>
                <p:nvPr/>
              </p:nvSpPr>
              <p:spPr>
                <a:xfrm>
                  <a:off x="1404904" y="94629"/>
                  <a:ext cx="287343" cy="288905"/>
                </a:xfrm>
                <a:prstGeom prst="borderCallout1">
                  <a:avLst>
                    <a:gd name="adj1" fmla="val 45510"/>
                    <a:gd name="adj2" fmla="val 99018"/>
                    <a:gd name="adj3" fmla="val 118313"/>
                    <a:gd name="adj4" fmla="val 191313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74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1364742" y="36144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4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61" name="Группа 44"/>
              <p:cNvGrpSpPr>
                <a:grpSpLocks/>
              </p:cNvGrpSpPr>
              <p:nvPr/>
            </p:nvGrpSpPr>
            <p:grpSpPr bwMode="auto">
              <a:xfrm>
                <a:off x="2174951" y="2883145"/>
                <a:ext cx="326938" cy="369332"/>
                <a:chOff x="1350000" y="486205"/>
                <a:chExt cx="326938" cy="369332"/>
              </a:xfrm>
            </p:grpSpPr>
            <p:sp>
              <p:nvSpPr>
                <p:cNvPr id="46" name="Выноска 1 45"/>
                <p:cNvSpPr/>
                <p:nvPr/>
              </p:nvSpPr>
              <p:spPr>
                <a:xfrm>
                  <a:off x="1364378" y="518367"/>
                  <a:ext cx="288930" cy="285730"/>
                </a:xfrm>
                <a:prstGeom prst="borderCallout1">
                  <a:avLst>
                    <a:gd name="adj1" fmla="val 45510"/>
                    <a:gd name="adj2" fmla="val 99018"/>
                    <a:gd name="adj3" fmla="val -27192"/>
                    <a:gd name="adj4" fmla="val 204541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72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4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62" name="Группа 47"/>
              <p:cNvGrpSpPr>
                <a:grpSpLocks/>
              </p:cNvGrpSpPr>
              <p:nvPr/>
            </p:nvGrpSpPr>
            <p:grpSpPr bwMode="auto">
              <a:xfrm>
                <a:off x="1290132" y="4978659"/>
                <a:ext cx="326938" cy="369332"/>
                <a:chOff x="1350000" y="486205"/>
                <a:chExt cx="326938" cy="369332"/>
              </a:xfrm>
            </p:grpSpPr>
            <p:sp>
              <p:nvSpPr>
                <p:cNvPr id="49" name="Выноска 1 48"/>
                <p:cNvSpPr/>
                <p:nvPr/>
              </p:nvSpPr>
              <p:spPr>
                <a:xfrm>
                  <a:off x="1364942" y="518205"/>
                  <a:ext cx="288930" cy="287318"/>
                </a:xfrm>
                <a:prstGeom prst="borderCallout1">
                  <a:avLst>
                    <a:gd name="adj1" fmla="val 45510"/>
                    <a:gd name="adj2" fmla="val -651"/>
                    <a:gd name="adj3" fmla="val 138923"/>
                    <a:gd name="adj4" fmla="val -127690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70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6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63" name="Группа 50"/>
              <p:cNvGrpSpPr>
                <a:grpSpLocks/>
              </p:cNvGrpSpPr>
              <p:nvPr/>
            </p:nvGrpSpPr>
            <p:grpSpPr bwMode="auto">
              <a:xfrm>
                <a:off x="6372200" y="4244190"/>
                <a:ext cx="326938" cy="369332"/>
                <a:chOff x="1350000" y="486205"/>
                <a:chExt cx="326938" cy="369332"/>
              </a:xfrm>
            </p:grpSpPr>
            <p:sp>
              <p:nvSpPr>
                <p:cNvPr id="52" name="Выноска 1 51"/>
                <p:cNvSpPr/>
                <p:nvPr/>
              </p:nvSpPr>
              <p:spPr>
                <a:xfrm>
                  <a:off x="1364557" y="517714"/>
                  <a:ext cx="288930" cy="287317"/>
                </a:xfrm>
                <a:prstGeom prst="borderCallout1">
                  <a:avLst>
                    <a:gd name="adj1" fmla="val 45510"/>
                    <a:gd name="adj2" fmla="val -651"/>
                    <a:gd name="adj3" fmla="val 138923"/>
                    <a:gd name="adj4" fmla="val -127690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68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6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  <p:grpSp>
            <p:nvGrpSpPr>
              <p:cNvPr id="5164" name="Группа 53"/>
              <p:cNvGrpSpPr>
                <a:grpSpLocks/>
              </p:cNvGrpSpPr>
              <p:nvPr/>
            </p:nvGrpSpPr>
            <p:grpSpPr bwMode="auto">
              <a:xfrm>
                <a:off x="5575401" y="5012398"/>
                <a:ext cx="326938" cy="369332"/>
                <a:chOff x="1350000" y="486205"/>
                <a:chExt cx="326938" cy="369332"/>
              </a:xfrm>
            </p:grpSpPr>
            <p:sp>
              <p:nvSpPr>
                <p:cNvPr id="55" name="Выноска 1 54"/>
                <p:cNvSpPr/>
                <p:nvPr/>
              </p:nvSpPr>
              <p:spPr>
                <a:xfrm>
                  <a:off x="1364416" y="517801"/>
                  <a:ext cx="288930" cy="287317"/>
                </a:xfrm>
                <a:prstGeom prst="borderCallout1">
                  <a:avLst>
                    <a:gd name="adj1" fmla="val 45510"/>
                    <a:gd name="adj2" fmla="val -651"/>
                    <a:gd name="adj3" fmla="val 102009"/>
                    <a:gd name="adj4" fmla="val -79701"/>
                  </a:avLst>
                </a:prstGeom>
                <a:ln>
                  <a:solidFill>
                    <a:srgbClr val="1E3313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66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1350000" y="486205"/>
                  <a:ext cx="326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uk-UA" altLang="ru-RU" b="1">
                      <a:solidFill>
                        <a:srgbClr val="1E3313"/>
                      </a:solidFill>
                    </a:rPr>
                    <a:t>5</a:t>
                  </a:r>
                  <a:endParaRPr lang="ru-RU" altLang="ru-RU" b="1">
                    <a:solidFill>
                      <a:srgbClr val="1E3313"/>
                    </a:solidFill>
                  </a:endParaRPr>
                </a:p>
              </p:txBody>
            </p:sp>
          </p:grpSp>
        </p:grpSp>
        <p:grpSp>
          <p:nvGrpSpPr>
            <p:cNvPr id="5125" name="Группа 20"/>
            <p:cNvGrpSpPr>
              <a:grpSpLocks/>
            </p:cNvGrpSpPr>
            <p:nvPr/>
          </p:nvGrpSpPr>
          <p:grpSpPr bwMode="auto">
            <a:xfrm>
              <a:off x="1972576" y="3632615"/>
              <a:ext cx="326938" cy="369332"/>
              <a:chOff x="2011482" y="4005064"/>
              <a:chExt cx="326938" cy="369332"/>
            </a:xfrm>
          </p:grpSpPr>
          <p:sp>
            <p:nvSpPr>
              <p:cNvPr id="58" name="Выноска 1 57"/>
              <p:cNvSpPr/>
              <p:nvPr/>
            </p:nvSpPr>
            <p:spPr>
              <a:xfrm>
                <a:off x="2029793" y="4043352"/>
                <a:ext cx="288930" cy="288905"/>
              </a:xfrm>
              <a:prstGeom prst="borderCallout1">
                <a:avLst>
                  <a:gd name="adj1" fmla="val 45510"/>
                  <a:gd name="adj2" fmla="val -651"/>
                  <a:gd name="adj3" fmla="val 164763"/>
                  <a:gd name="adj4" fmla="val -79701"/>
                </a:avLst>
              </a:prstGeom>
              <a:ln>
                <a:solidFill>
                  <a:srgbClr val="1E3313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48" name="TextBox 58"/>
              <p:cNvSpPr txBox="1">
                <a:spLocks noChangeArrowheads="1"/>
              </p:cNvSpPr>
              <p:nvPr/>
            </p:nvSpPr>
            <p:spPr bwMode="auto">
              <a:xfrm>
                <a:off x="2011482" y="4005064"/>
                <a:ext cx="3269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uk-UA" altLang="ru-RU" b="1">
                    <a:solidFill>
                      <a:srgbClr val="1E3313"/>
                    </a:solidFill>
                  </a:rPr>
                  <a:t>8</a:t>
                </a:r>
                <a:endParaRPr lang="ru-RU" altLang="ru-RU" b="1">
                  <a:solidFill>
                    <a:srgbClr val="1E3313"/>
                  </a:solidFill>
                </a:endParaRPr>
              </a:p>
            </p:txBody>
          </p:sp>
        </p:grpSp>
        <p:grpSp>
          <p:nvGrpSpPr>
            <p:cNvPr id="5126" name="Группа 60"/>
            <p:cNvGrpSpPr>
              <a:grpSpLocks/>
            </p:cNvGrpSpPr>
            <p:nvPr/>
          </p:nvGrpSpPr>
          <p:grpSpPr bwMode="auto">
            <a:xfrm>
              <a:off x="1048441" y="3782322"/>
              <a:ext cx="326938" cy="369332"/>
              <a:chOff x="2011482" y="4005064"/>
              <a:chExt cx="326938" cy="369332"/>
            </a:xfrm>
          </p:grpSpPr>
          <p:sp>
            <p:nvSpPr>
              <p:cNvPr id="62" name="Выноска 1 61"/>
              <p:cNvSpPr/>
              <p:nvPr/>
            </p:nvSpPr>
            <p:spPr>
              <a:xfrm>
                <a:off x="2029986" y="4042859"/>
                <a:ext cx="288930" cy="288905"/>
              </a:xfrm>
              <a:prstGeom prst="borderCallout1">
                <a:avLst>
                  <a:gd name="adj1" fmla="val 51353"/>
                  <a:gd name="adj2" fmla="val 98679"/>
                  <a:gd name="adj3" fmla="val 143339"/>
                  <a:gd name="adj4" fmla="val 177387"/>
                </a:avLst>
              </a:prstGeom>
              <a:ln>
                <a:solidFill>
                  <a:srgbClr val="1E3313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46" name="TextBox 62"/>
              <p:cNvSpPr txBox="1">
                <a:spLocks noChangeArrowheads="1"/>
              </p:cNvSpPr>
              <p:nvPr/>
            </p:nvSpPr>
            <p:spPr bwMode="auto">
              <a:xfrm>
                <a:off x="2011482" y="4005064"/>
                <a:ext cx="3269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uk-UA" altLang="ru-RU" b="1">
                    <a:solidFill>
                      <a:srgbClr val="1E3313"/>
                    </a:solidFill>
                  </a:rPr>
                  <a:t>7</a:t>
                </a:r>
                <a:endParaRPr lang="ru-RU" altLang="ru-RU" b="1">
                  <a:solidFill>
                    <a:srgbClr val="1E3313"/>
                  </a:solidFill>
                </a:endParaRPr>
              </a:p>
            </p:txBody>
          </p:sp>
        </p:grpSp>
        <p:grpSp>
          <p:nvGrpSpPr>
            <p:cNvPr id="5127" name="Группа 63"/>
            <p:cNvGrpSpPr>
              <a:grpSpLocks/>
            </p:cNvGrpSpPr>
            <p:nvPr/>
          </p:nvGrpSpPr>
          <p:grpSpPr bwMode="auto">
            <a:xfrm>
              <a:off x="7780675" y="2484518"/>
              <a:ext cx="326938" cy="369332"/>
              <a:chOff x="2011482" y="4005064"/>
              <a:chExt cx="326938" cy="369332"/>
            </a:xfrm>
          </p:grpSpPr>
          <p:sp>
            <p:nvSpPr>
              <p:cNvPr id="65" name="Выноска 1 64"/>
              <p:cNvSpPr/>
              <p:nvPr/>
            </p:nvSpPr>
            <p:spPr>
              <a:xfrm>
                <a:off x="2030465" y="4043768"/>
                <a:ext cx="288930" cy="287317"/>
              </a:xfrm>
              <a:prstGeom prst="borderCallout1">
                <a:avLst>
                  <a:gd name="adj1" fmla="val 45510"/>
                  <a:gd name="adj2" fmla="val -651"/>
                  <a:gd name="adj3" fmla="val 62248"/>
                  <a:gd name="adj4" fmla="val -87968"/>
                </a:avLst>
              </a:prstGeom>
              <a:ln>
                <a:solidFill>
                  <a:srgbClr val="1E3313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44" name="TextBox 65"/>
              <p:cNvSpPr txBox="1">
                <a:spLocks noChangeArrowheads="1"/>
              </p:cNvSpPr>
              <p:nvPr/>
            </p:nvSpPr>
            <p:spPr bwMode="auto">
              <a:xfrm>
                <a:off x="2011482" y="4005064"/>
                <a:ext cx="3269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uk-UA" altLang="ru-RU" b="1">
                    <a:solidFill>
                      <a:srgbClr val="1E3313"/>
                    </a:solidFill>
                  </a:rPr>
                  <a:t>8</a:t>
                </a:r>
                <a:endParaRPr lang="ru-RU" altLang="ru-RU" b="1">
                  <a:solidFill>
                    <a:srgbClr val="1E3313"/>
                  </a:solidFill>
                </a:endParaRPr>
              </a:p>
            </p:txBody>
          </p:sp>
        </p:grpSp>
        <p:grpSp>
          <p:nvGrpSpPr>
            <p:cNvPr id="5128" name="Группа 66"/>
            <p:cNvGrpSpPr>
              <a:grpSpLocks/>
            </p:cNvGrpSpPr>
            <p:nvPr/>
          </p:nvGrpSpPr>
          <p:grpSpPr bwMode="auto">
            <a:xfrm>
              <a:off x="6757586" y="2650016"/>
              <a:ext cx="326938" cy="369332"/>
              <a:chOff x="2011482" y="4005064"/>
              <a:chExt cx="326938" cy="369332"/>
            </a:xfrm>
          </p:grpSpPr>
          <p:sp>
            <p:nvSpPr>
              <p:cNvPr id="68" name="Выноска 1 67"/>
              <p:cNvSpPr/>
              <p:nvPr/>
            </p:nvSpPr>
            <p:spPr>
              <a:xfrm>
                <a:off x="2031185" y="4043359"/>
                <a:ext cx="288930" cy="288905"/>
              </a:xfrm>
              <a:prstGeom prst="borderCallout1">
                <a:avLst>
                  <a:gd name="adj1" fmla="val 51353"/>
                  <a:gd name="adj2" fmla="val 98679"/>
                  <a:gd name="adj3" fmla="val 52399"/>
                  <a:gd name="adj4" fmla="val 190615"/>
                </a:avLst>
              </a:prstGeom>
              <a:ln>
                <a:solidFill>
                  <a:srgbClr val="1E3313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42" name="TextBox 68"/>
              <p:cNvSpPr txBox="1">
                <a:spLocks noChangeArrowheads="1"/>
              </p:cNvSpPr>
              <p:nvPr/>
            </p:nvSpPr>
            <p:spPr bwMode="auto">
              <a:xfrm>
                <a:off x="2011482" y="4005064"/>
                <a:ext cx="3269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uk-UA" altLang="ru-RU" b="1">
                    <a:solidFill>
                      <a:srgbClr val="1E3313"/>
                    </a:solidFill>
                  </a:rPr>
                  <a:t>7</a:t>
                </a:r>
                <a:endParaRPr lang="ru-RU" altLang="ru-RU" b="1">
                  <a:solidFill>
                    <a:srgbClr val="1E3313"/>
                  </a:solidFill>
                </a:endParaRPr>
              </a:p>
            </p:txBody>
          </p:sp>
        </p:grpSp>
        <p:grpSp>
          <p:nvGrpSpPr>
            <p:cNvPr id="5129" name="Группа 69"/>
            <p:cNvGrpSpPr>
              <a:grpSpLocks/>
            </p:cNvGrpSpPr>
            <p:nvPr/>
          </p:nvGrpSpPr>
          <p:grpSpPr bwMode="auto">
            <a:xfrm>
              <a:off x="7641370" y="3024000"/>
              <a:ext cx="446790" cy="369332"/>
              <a:chOff x="1948995" y="3988716"/>
              <a:chExt cx="446790" cy="369332"/>
            </a:xfrm>
          </p:grpSpPr>
          <p:sp>
            <p:nvSpPr>
              <p:cNvPr id="71" name="Выноска 1 70"/>
              <p:cNvSpPr/>
              <p:nvPr/>
            </p:nvSpPr>
            <p:spPr>
              <a:xfrm>
                <a:off x="2031081" y="4041936"/>
                <a:ext cx="288930" cy="288905"/>
              </a:xfrm>
              <a:prstGeom prst="borderCallout1">
                <a:avLst>
                  <a:gd name="adj1" fmla="val 45510"/>
                  <a:gd name="adj2" fmla="val -651"/>
                  <a:gd name="adj3" fmla="val -46881"/>
                  <a:gd name="adj4" fmla="val -78047"/>
                </a:avLst>
              </a:prstGeom>
              <a:ln>
                <a:solidFill>
                  <a:srgbClr val="1E3313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40" name="TextBox 71"/>
              <p:cNvSpPr txBox="1">
                <a:spLocks noChangeArrowheads="1"/>
              </p:cNvSpPr>
              <p:nvPr/>
            </p:nvSpPr>
            <p:spPr bwMode="auto">
              <a:xfrm>
                <a:off x="1948995" y="3988716"/>
                <a:ext cx="44679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uk-UA" altLang="ru-RU" b="1">
                    <a:solidFill>
                      <a:srgbClr val="1E3313"/>
                    </a:solidFill>
                  </a:rPr>
                  <a:t>10</a:t>
                </a:r>
                <a:endParaRPr lang="ru-RU" altLang="ru-RU" b="1">
                  <a:solidFill>
                    <a:srgbClr val="1E3313"/>
                  </a:solidFill>
                </a:endParaRPr>
              </a:p>
            </p:txBody>
          </p:sp>
        </p:grpSp>
        <p:grpSp>
          <p:nvGrpSpPr>
            <p:cNvPr id="5130" name="Группа 72"/>
            <p:cNvGrpSpPr>
              <a:grpSpLocks/>
            </p:cNvGrpSpPr>
            <p:nvPr/>
          </p:nvGrpSpPr>
          <p:grpSpPr bwMode="auto">
            <a:xfrm>
              <a:off x="7145928" y="3367518"/>
              <a:ext cx="326938" cy="369332"/>
              <a:chOff x="2011482" y="4005064"/>
              <a:chExt cx="326938" cy="369332"/>
            </a:xfrm>
          </p:grpSpPr>
          <p:sp>
            <p:nvSpPr>
              <p:cNvPr id="74" name="Выноска 1 73"/>
              <p:cNvSpPr/>
              <p:nvPr/>
            </p:nvSpPr>
            <p:spPr>
              <a:xfrm>
                <a:off x="2030200" y="4043356"/>
                <a:ext cx="288930" cy="288905"/>
              </a:xfrm>
              <a:prstGeom prst="borderCallout1">
                <a:avLst>
                  <a:gd name="adj1" fmla="val -3211"/>
                  <a:gd name="adj2" fmla="val 49075"/>
                  <a:gd name="adj3" fmla="val -96413"/>
                  <a:gd name="adj4" fmla="val 68259"/>
                </a:avLst>
              </a:prstGeom>
              <a:ln>
                <a:solidFill>
                  <a:srgbClr val="1E3313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38" name="TextBox 74"/>
              <p:cNvSpPr txBox="1">
                <a:spLocks noChangeArrowheads="1"/>
              </p:cNvSpPr>
              <p:nvPr/>
            </p:nvSpPr>
            <p:spPr bwMode="auto">
              <a:xfrm>
                <a:off x="2011482" y="4005064"/>
                <a:ext cx="3269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uk-UA" altLang="ru-RU" b="1">
                    <a:solidFill>
                      <a:srgbClr val="1E3313"/>
                    </a:solidFill>
                  </a:rPr>
                  <a:t>9</a:t>
                </a:r>
                <a:endParaRPr lang="ru-RU" altLang="ru-RU" b="1">
                  <a:solidFill>
                    <a:srgbClr val="1E3313"/>
                  </a:solidFill>
                </a:endParaRPr>
              </a:p>
            </p:txBody>
          </p:sp>
        </p:grpSp>
        <p:grpSp>
          <p:nvGrpSpPr>
            <p:cNvPr id="5131" name="Группа 75"/>
            <p:cNvGrpSpPr>
              <a:grpSpLocks/>
            </p:cNvGrpSpPr>
            <p:nvPr/>
          </p:nvGrpSpPr>
          <p:grpSpPr bwMode="auto">
            <a:xfrm>
              <a:off x="2193489" y="4230391"/>
              <a:ext cx="446790" cy="369332"/>
              <a:chOff x="1948995" y="3988716"/>
              <a:chExt cx="446790" cy="369332"/>
            </a:xfrm>
          </p:grpSpPr>
          <p:sp>
            <p:nvSpPr>
              <p:cNvPr id="77" name="Выноска 1 76"/>
              <p:cNvSpPr/>
              <p:nvPr/>
            </p:nvSpPr>
            <p:spPr>
              <a:xfrm>
                <a:off x="2032148" y="4041960"/>
                <a:ext cx="287343" cy="288905"/>
              </a:xfrm>
              <a:prstGeom prst="borderCallout1">
                <a:avLst>
                  <a:gd name="adj1" fmla="val 45510"/>
                  <a:gd name="adj2" fmla="val -651"/>
                  <a:gd name="adj3" fmla="val -7198"/>
                  <a:gd name="adj4" fmla="val -139225"/>
                </a:avLst>
              </a:prstGeom>
              <a:ln>
                <a:solidFill>
                  <a:srgbClr val="1E3313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36" name="TextBox 77"/>
              <p:cNvSpPr txBox="1">
                <a:spLocks noChangeArrowheads="1"/>
              </p:cNvSpPr>
              <p:nvPr/>
            </p:nvSpPr>
            <p:spPr bwMode="auto">
              <a:xfrm>
                <a:off x="1948995" y="3988716"/>
                <a:ext cx="44679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uk-UA" altLang="ru-RU" b="1">
                    <a:solidFill>
                      <a:srgbClr val="1E3313"/>
                    </a:solidFill>
                  </a:rPr>
                  <a:t>10</a:t>
                </a:r>
                <a:endParaRPr lang="ru-RU" altLang="ru-RU" b="1">
                  <a:solidFill>
                    <a:srgbClr val="1E3313"/>
                  </a:solidFill>
                </a:endParaRPr>
              </a:p>
            </p:txBody>
          </p:sp>
        </p:grpSp>
        <p:grpSp>
          <p:nvGrpSpPr>
            <p:cNvPr id="5132" name="Группа 78"/>
            <p:cNvGrpSpPr>
              <a:grpSpLocks/>
            </p:cNvGrpSpPr>
            <p:nvPr/>
          </p:nvGrpSpPr>
          <p:grpSpPr bwMode="auto">
            <a:xfrm>
              <a:off x="1763688" y="4599723"/>
              <a:ext cx="326938" cy="369332"/>
              <a:chOff x="2011482" y="4005064"/>
              <a:chExt cx="326938" cy="369332"/>
            </a:xfrm>
          </p:grpSpPr>
          <p:sp>
            <p:nvSpPr>
              <p:cNvPr id="80" name="Выноска 1 79"/>
              <p:cNvSpPr/>
              <p:nvPr/>
            </p:nvSpPr>
            <p:spPr>
              <a:xfrm>
                <a:off x="2030715" y="4042964"/>
                <a:ext cx="288930" cy="288905"/>
              </a:xfrm>
              <a:prstGeom prst="borderCallout1">
                <a:avLst>
                  <a:gd name="adj1" fmla="val -3211"/>
                  <a:gd name="adj2" fmla="val 49075"/>
                  <a:gd name="adj3" fmla="val -66651"/>
                  <a:gd name="adj4" fmla="val -25988"/>
                </a:avLst>
              </a:prstGeom>
              <a:ln>
                <a:solidFill>
                  <a:srgbClr val="1E3313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34" name="TextBox 80"/>
              <p:cNvSpPr txBox="1">
                <a:spLocks noChangeArrowheads="1"/>
              </p:cNvSpPr>
              <p:nvPr/>
            </p:nvSpPr>
            <p:spPr bwMode="auto">
              <a:xfrm>
                <a:off x="2011482" y="4005064"/>
                <a:ext cx="3269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uk-UA" altLang="ru-RU" b="1">
                    <a:solidFill>
                      <a:srgbClr val="1E3313"/>
                    </a:solidFill>
                  </a:rPr>
                  <a:t>9</a:t>
                </a:r>
                <a:endParaRPr lang="ru-RU" altLang="ru-RU" b="1">
                  <a:solidFill>
                    <a:srgbClr val="1E3313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роботи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1411288"/>
            <a:ext cx="86407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>
              <a:defRPr/>
            </a:pPr>
            <a:r>
              <a:rPr lang="uk-UA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Вивчаючи дані знімки, я вирішила </a:t>
            </a:r>
            <a:r>
              <a:rPr lang="uk-UA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розв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’</a:t>
            </a:r>
            <a:r>
              <a:rPr lang="uk-UA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язати</a:t>
            </a:r>
            <a:r>
              <a:rPr lang="uk-UA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три задачі:</a:t>
            </a:r>
            <a:r>
              <a:rPr lang="uk-UA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endParaRPr lang="ru-RU" sz="1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468313" y="2452688"/>
            <a:ext cx="762000" cy="665162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512763" y="3759200"/>
            <a:ext cx="762000" cy="665163"/>
            <a:chOff x="3174" y="2656"/>
            <a:chExt cx="1549" cy="1351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077913" y="3062288"/>
            <a:ext cx="7742237" cy="47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55700" y="2551113"/>
            <a:ext cx="7664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Оцінити розміри супутників, якщо радіус Юпітера 71500 км</a:t>
            </a:r>
            <a:endParaRPr lang="en-US" alt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665163" y="25511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122363" y="4368800"/>
            <a:ext cx="7697787" cy="476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55625" y="3911600"/>
            <a:ext cx="71294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Оцінити орбітальну швидкість </a:t>
            </a:r>
            <a:r>
              <a:rPr lang="uk-UA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Іо</a:t>
            </a:r>
            <a:r>
              <a:rPr lang="uk-UA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та </a:t>
            </a:r>
            <a:r>
              <a:rPr lang="uk-UA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Каллісто</a:t>
            </a:r>
            <a:endParaRPr lang="en-US" alt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709613" y="38576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</a:p>
        </p:txBody>
      </p:sp>
      <p:grpSp>
        <p:nvGrpSpPr>
          <p:cNvPr id="6156" name="Group 17"/>
          <p:cNvGrpSpPr>
            <a:grpSpLocks/>
          </p:cNvGrpSpPr>
          <p:nvPr/>
        </p:nvGrpSpPr>
        <p:grpSpPr bwMode="auto">
          <a:xfrm>
            <a:off x="539750" y="5140325"/>
            <a:ext cx="762000" cy="665163"/>
            <a:chOff x="1110" y="2656"/>
            <a:chExt cx="1549" cy="1351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149350" y="5749925"/>
            <a:ext cx="7670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" name="Text 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95157" y="5110951"/>
            <a:ext cx="7669331" cy="607474"/>
          </a:xfrm>
          <a:prstGeom prst="rect">
            <a:avLst/>
          </a:prstGeom>
          <a:blipFill rotWithShape="1">
            <a:blip r:embed="rId2"/>
            <a:stretch>
              <a:fillRect l="-397" t="-3000" r="-397" b="-9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gray">
          <a:xfrm>
            <a:off x="736600" y="52387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масштабу зображення</a:t>
            </a:r>
            <a:endParaRPr lang="en-US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651" y="1301579"/>
            <a:ext cx="4824536" cy="5604291"/>
          </a:xfrm>
          <a:prstGeom prst="rect">
            <a:avLst/>
          </a:prstGeom>
          <a:blipFill rotWithShape="1">
            <a:blip r:embed="rId2"/>
            <a:stretch>
              <a:fillRect l="-1136" t="-653" r="-1515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92162" name="Picture 2" descr="C:\Users\Bast\Desktop\МАН\определение радиуса.jpg"/>
          <p:cNvPicPr>
            <a:picLocks noChangeAspect="1" noChangeArrowheads="1"/>
          </p:cNvPicPr>
          <p:nvPr/>
        </p:nvPicPr>
        <p:blipFill rotWithShape="1">
          <a:blip r:embed="rId3"/>
          <a:srcRect t="5037"/>
          <a:stretch/>
        </p:blipFill>
        <p:spPr bwMode="auto">
          <a:xfrm>
            <a:off x="5226050" y="1484313"/>
            <a:ext cx="3617913" cy="3482975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Группа 14"/>
          <p:cNvGrpSpPr>
            <a:grpSpLocks/>
          </p:cNvGrpSpPr>
          <p:nvPr/>
        </p:nvGrpSpPr>
        <p:grpSpPr bwMode="auto">
          <a:xfrm>
            <a:off x="5716588" y="5221288"/>
            <a:ext cx="2638425" cy="1362075"/>
            <a:chOff x="5716176" y="5220983"/>
            <a:chExt cx="2638342" cy="1362776"/>
          </a:xfrm>
        </p:grpSpPr>
        <p:pic>
          <p:nvPicPr>
            <p:cNvPr id="7174" name="Picture 3" descr="C:\Users\Bast\Desktop\МАН\Regle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5716176" y="5220983"/>
              <a:ext cx="2638342" cy="957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Группа 13"/>
            <p:cNvGrpSpPr>
              <a:grpSpLocks/>
            </p:cNvGrpSpPr>
            <p:nvPr/>
          </p:nvGrpSpPr>
          <p:grpSpPr bwMode="auto">
            <a:xfrm>
              <a:off x="5716176" y="6171812"/>
              <a:ext cx="800040" cy="384741"/>
              <a:chOff x="5716176" y="6171812"/>
              <a:chExt cx="800040" cy="384741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5716176" y="6178738"/>
                <a:ext cx="0" cy="37802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6228922" y="6172384"/>
                <a:ext cx="0" cy="384373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>
                <a:off x="5716176" y="6370924"/>
                <a:ext cx="512746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6228922" y="6370924"/>
                <a:ext cx="28732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6516251" y="6213681"/>
              <a:ext cx="1512839" cy="3700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altLang="ru-RU" b="1" i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3575 км</a:t>
              </a:r>
              <a:endParaRPr lang="en-US" altLang="ru-RU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розмірів супутників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3186" name="Picture 2" descr="C:\Users\Bast\Desktop\МАН\разме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44675"/>
            <a:ext cx="4230687" cy="4249738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700808"/>
            <a:ext cx="4176464" cy="3773341"/>
          </a:xfrm>
          <a:prstGeom prst="rect">
            <a:avLst/>
          </a:prstGeom>
          <a:blipFill rotWithShape="1">
            <a:blip r:embed="rId3"/>
            <a:stretch>
              <a:fillRect l="-2482" t="-1292" r="-3066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8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497887" cy="2909887"/>
        </p:xfrm>
        <a:graphic>
          <a:graphicData uri="http://schemas.openxmlformats.org/drawingml/2006/table">
            <a:tbl>
              <a:tblPr/>
              <a:tblGrid>
                <a:gridCol w="1728384"/>
                <a:gridCol w="1728384"/>
                <a:gridCol w="1512336"/>
                <a:gridCol w="1728384"/>
                <a:gridCol w="1800399"/>
              </a:tblGrid>
              <a:tr h="1025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Діаметр, одиниць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66FF"/>
                        </a:gs>
                        <a:gs pos="100000">
                          <a:srgbClr val="6666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Діаметр, км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99FF"/>
                        </a:gs>
                        <a:gs pos="100000">
                          <a:srgbClr val="99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Табличне значення, км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66FF"/>
                        </a:gs>
                        <a:gs pos="100000">
                          <a:srgbClr val="6666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Похибка вимірювань, % 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99FF"/>
                        </a:gs>
                        <a:gs pos="100000">
                          <a:srgbClr val="99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47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Європа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99FF"/>
                        </a:gs>
                        <a:gs pos="10000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0,8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2860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3138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8,3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0000"/>
                      </a:srgbClr>
                    </a:solidFill>
                  </a:tcPr>
                </a:tc>
              </a:tr>
              <a:tr h="627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Іо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66CC"/>
                        </a:gs>
                        <a:gs pos="100000">
                          <a:srgbClr val="0066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3575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3642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2,1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80000"/>
                      </a:srgbClr>
                    </a:solidFill>
                  </a:tcPr>
                </a:tc>
              </a:tr>
              <a:tr h="609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Каллісто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99FF"/>
                        </a:gs>
                        <a:gs pos="10000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1,3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4648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4820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3,6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розмірів супутників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4724400"/>
            <a:ext cx="8353425" cy="230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rPr>
              <a:t>Велика похибка вимірювань діаметра Європи пов'язана з її невеликими розмірами, в порівнянні з іншими </a:t>
            </a:r>
            <a:r>
              <a:rPr lang="uk-UA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rPr>
              <a:t>галілеєвими</a:t>
            </a:r>
            <a:r>
              <a:rPr lang="uk-UA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rPr>
              <a:t> супутниками. </a:t>
            </a:r>
            <a:endParaRPr lang="uk-UA" b="1" i="1" dirty="0">
              <a:solidFill>
                <a:schemeClr val="accent4">
                  <a:lumMod val="20000"/>
                  <a:lumOff val="80000"/>
                </a:schemeClr>
              </a:solidFill>
              <a:cs typeface="+mn-cs"/>
            </a:endParaRPr>
          </a:p>
          <a:p>
            <a:pPr indent="457200" algn="just">
              <a:defRPr/>
            </a:pPr>
            <a:r>
              <a:rPr lang="uk-UA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rPr>
              <a:t>Незважаючи на це, я вважаю, що вимірювання з похибкою до 10% цілком прийнятні для такого методу визначення діаметру супутників Юпітера.</a:t>
            </a:r>
          </a:p>
          <a:p>
            <a:pPr indent="457200" algn="just">
              <a:defRPr/>
            </a:pPr>
            <a:endParaRPr lang="uk-UA" b="1" i="1" dirty="0">
              <a:solidFill>
                <a:schemeClr val="accent4">
                  <a:lumMod val="20000"/>
                  <a:lumOff val="80000"/>
                </a:schemeClr>
              </a:solidFill>
              <a:cs typeface="+mn-cs"/>
            </a:endParaRPr>
          </a:p>
          <a:p>
            <a:pPr indent="457200" algn="just">
              <a:defRPr/>
            </a:pPr>
            <a:endParaRPr lang="ru-RU" b="1" i="1" dirty="0">
              <a:solidFill>
                <a:schemeClr val="accent4">
                  <a:lumMod val="20000"/>
                  <a:lumOff val="8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орбітальної швидкості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1412776"/>
            <a:ext cx="4176464" cy="5327420"/>
          </a:xfrm>
          <a:prstGeom prst="rect">
            <a:avLst/>
          </a:prstGeom>
          <a:blipFill rotWithShape="1">
            <a:blip r:embed="rId2"/>
            <a:stretch>
              <a:fillRect l="-1314" t="-686" r="-1898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10244" name="Picture 2" descr="C:\Users\Bast\Desktop\МАН\для скорос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747838"/>
            <a:ext cx="44815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575" y="4941888"/>
            <a:ext cx="83534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Я вважаю, що вимірювання з похибкою до 10% цілком прийнятні для такого методу оцінки орбітальної швидкості супутників Юпітера.</a:t>
            </a:r>
          </a:p>
          <a:p>
            <a:pPr indent="457200" algn="just">
              <a:defRPr/>
            </a:pPr>
            <a:endParaRPr lang="uk-UA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indent="457200" algn="just">
              <a:defRPr/>
            </a:pPr>
            <a:endParaRPr lang="ru-RU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6013" y="47625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 орбітальної швидкості</a:t>
            </a:r>
            <a:endParaRPr lang="en-US" altLang="ru-RU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128"/>
          <p:cNvGraphicFramePr>
            <a:graphicFrameLocks/>
          </p:cNvGraphicFramePr>
          <p:nvPr/>
        </p:nvGraphicFramePr>
        <p:xfrm>
          <a:off x="409575" y="1844675"/>
          <a:ext cx="8424864" cy="2592388"/>
        </p:xfrm>
        <a:graphic>
          <a:graphicData uri="http://schemas.openxmlformats.org/drawingml/2006/table">
            <a:tbl>
              <a:tblPr/>
              <a:tblGrid>
                <a:gridCol w="1512155"/>
                <a:gridCol w="1224126"/>
                <a:gridCol w="1296133"/>
                <a:gridCol w="1440148"/>
                <a:gridCol w="1440148"/>
                <a:gridCol w="1512154"/>
              </a:tblGrid>
              <a:tr h="115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9" marR="91439" marT="45722" marB="4572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Пройдена відстань, одиниць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66FF"/>
                        </a:gs>
                        <a:gs pos="100000">
                          <a:srgbClr val="6666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Пройдена відстань, км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99FF"/>
                        </a:gs>
                        <a:gs pos="100000">
                          <a:srgbClr val="99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Орбітальна швидкість, км/с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66FF"/>
                        </a:gs>
                        <a:gs pos="100000">
                          <a:srgbClr val="6666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Табличне значення швидкості, км/с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99FF"/>
                        </a:gs>
                        <a:gs pos="100000">
                          <a:srgbClr val="99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Похибка вимірювань, % 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66FF"/>
                        </a:gs>
                        <a:gs pos="100000">
                          <a:srgbClr val="6666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29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Іо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399FF"/>
                        </a:gs>
                        <a:gs pos="100000">
                          <a:srgbClr val="33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11,7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41828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16,6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17,3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80E3"/>
                    </a:solidFill>
                  </a:tcPr>
                </a:tc>
              </a:tr>
              <a:tr h="706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Каллісто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66CC"/>
                        </a:gs>
                        <a:gs pos="100000">
                          <a:srgbClr val="0066CC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5,4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19305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8200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7,7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8,2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6,1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89D">
                        <a:alpha val="4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7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cdb2004137d</Template>
  <TotalTime>865</TotalTime>
  <Words>540</Words>
  <Application>Microsoft Office PowerPoint</Application>
  <PresentationFormat>Экран (4:3)</PresentationFormat>
  <Paragraphs>146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Verdana</vt:lpstr>
      <vt:lpstr>Wingdings</vt:lpstr>
      <vt:lpstr>Calibri</vt:lpstr>
      <vt:lpstr>cdb2004137d</vt:lpstr>
      <vt:lpstr>Дослідження супутників Юпітера за знімками телескопу «Габбл»</vt:lpstr>
      <vt:lpstr>Вступ</vt:lpstr>
      <vt:lpstr>24 січня 2015 року</vt:lpstr>
      <vt:lpstr>Мета роботи</vt:lpstr>
      <vt:lpstr>Визначення масштабу зображення</vt:lpstr>
      <vt:lpstr>Оцінка розмірів супутників</vt:lpstr>
      <vt:lpstr>Оцінка розмірів супутників</vt:lpstr>
      <vt:lpstr>Оцінка орбітальної швидкості</vt:lpstr>
      <vt:lpstr>Презентация PowerPoint</vt:lpstr>
      <vt:lpstr>Оцінка відстані до Юпітера</vt:lpstr>
      <vt:lpstr>Оцінка відстані до Юпітера</vt:lpstr>
      <vt:lpstr>Презентация PowerPoint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Bast</dc:creator>
  <cp:lastModifiedBy>Bast</cp:lastModifiedBy>
  <cp:revision>44</cp:revision>
  <dcterms:created xsi:type="dcterms:W3CDTF">2015-04-04T07:24:13Z</dcterms:created>
  <dcterms:modified xsi:type="dcterms:W3CDTF">2015-04-06T19:51:31Z</dcterms:modified>
</cp:coreProperties>
</file>