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66" r:id="rId5"/>
    <p:sldId id="267" r:id="rId6"/>
    <p:sldId id="259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4/9/2015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3400" y="45720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«МАН- Юн</a:t>
            </a:r>
            <a:r>
              <a:rPr lang="uk-UA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ор – </a:t>
            </a:r>
            <a:r>
              <a:rPr lang="ru-RU" sz="3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Досл</a:t>
            </a:r>
            <a:r>
              <a:rPr lang="uk-UA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3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дник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2015»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Ном</a:t>
            </a:r>
            <a:r>
              <a:rPr lang="uk-UA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3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нац</a:t>
            </a:r>
            <a:r>
              <a:rPr lang="uk-UA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я :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32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Техн</a:t>
            </a:r>
            <a:r>
              <a:rPr lang="uk-UA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 - Юн</a:t>
            </a:r>
            <a:r>
              <a:rPr lang="uk-UA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ор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: 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3200" dirty="0" err="1" smtClean="0"/>
              <a:t>Кришталевий</a:t>
            </a:r>
            <a:r>
              <a:rPr lang="ru-RU" sz="3200" dirty="0" smtClean="0"/>
              <a:t> резонанс</a:t>
            </a:r>
            <a:r>
              <a:rPr lang="en-US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H:\фото 2015\CYMERA_20150403_203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909" y="3962400"/>
            <a:ext cx="2032000" cy="2552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9600" y="3962400"/>
            <a:ext cx="5715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cs typeface="Times New Roman" pitchFamily="18" charset="0"/>
              </a:rPr>
              <a:t>Роботу </a:t>
            </a:r>
            <a:r>
              <a:rPr lang="ru-RU" dirty="0" err="1" smtClean="0">
                <a:latin typeface="Calibri" pitchFamily="34" charset="0"/>
                <a:cs typeface="Times New Roman" pitchFamily="18" charset="0"/>
              </a:rPr>
              <a:t>виконала</a:t>
            </a:r>
            <a:endParaRPr lang="ru-RU" dirty="0" smtClean="0">
              <a:latin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Calibri" pitchFamily="34" charset="0"/>
                <a:cs typeface="Times New Roman" pitchFamily="18" charset="0"/>
              </a:rPr>
              <a:t>учениця</a:t>
            </a:r>
            <a:r>
              <a:rPr lang="ru-RU" dirty="0" smtClean="0">
                <a:latin typeface="Calibri" pitchFamily="34" charset="0"/>
                <a:cs typeface="Times New Roman" pitchFamily="18" charset="0"/>
              </a:rPr>
              <a:t> 8-А </a:t>
            </a:r>
            <a:r>
              <a:rPr lang="ru-RU" dirty="0" err="1" smtClean="0">
                <a:latin typeface="Calibri" pitchFamily="34" charset="0"/>
                <a:cs typeface="Times New Roman" pitchFamily="18" charset="0"/>
              </a:rPr>
              <a:t>класу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Харьк</a:t>
            </a:r>
            <a:r>
              <a:rPr lang="uk-UA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uk-UA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вский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Технолог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чний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№9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Харьк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івської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міської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ради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Харківської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області</a:t>
            </a: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Кописова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Юл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я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Серг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ії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вна</a:t>
            </a: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Кер</a:t>
            </a: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івник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: Тихонова Лариса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ктор</a:t>
            </a:r>
            <a:r>
              <a:rPr lang="ru-RU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вна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вчитель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фізики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Зубочистка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порожньому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келиху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починає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нього.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Етапи </a:t>
            </a:r>
            <a:r>
              <a:rPr lang="ru-RU" dirty="0" err="1" smtClean="0"/>
              <a:t>експеременту</a:t>
            </a:r>
            <a:r>
              <a:rPr lang="ru-RU" dirty="0" smtClean="0"/>
              <a:t> №1 (5/5)</a:t>
            </a:r>
            <a:endParaRPr lang="ru-RU" dirty="0"/>
          </a:p>
        </p:txBody>
      </p:sp>
      <p:pic>
        <p:nvPicPr>
          <p:cNvPr id="6146" name="Picture 2" descr="H:\фото 2015\R0_zBdi18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446731" cy="3631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72000"/>
          </a:xfrm>
        </p:spPr>
        <p:txBody>
          <a:bodyPr/>
          <a:lstStyle/>
          <a:p>
            <a:r>
              <a:rPr lang="ru-RU" dirty="0" err="1" smtClean="0"/>
              <a:t>Налл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ємо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води в </a:t>
            </a:r>
            <a:r>
              <a:rPr lang="ru-RU" dirty="0" err="1" smtClean="0"/>
              <a:t>келих</a:t>
            </a:r>
            <a:r>
              <a:rPr lang="ru-RU" dirty="0" smtClean="0"/>
              <a:t>. </a:t>
            </a:r>
            <a:r>
              <a:rPr lang="ru-RU" dirty="0" err="1" smtClean="0"/>
              <a:t>Змочимо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вод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вказівний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проведемо,не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притискаючи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келихів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 чу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ємо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келиха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лине звук.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 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але звук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Експеремент</a:t>
            </a:r>
            <a:r>
              <a:rPr lang="uk-UA" dirty="0" smtClean="0"/>
              <a:t> № 2</a:t>
            </a:r>
            <a:br>
              <a:rPr lang="uk-UA" dirty="0" smtClean="0"/>
            </a:br>
            <a:r>
              <a:rPr lang="uk-UA" dirty="0" smtClean="0"/>
              <a:t>Етапи</a:t>
            </a:r>
            <a:endParaRPr lang="ru-RU" dirty="0"/>
          </a:p>
        </p:txBody>
      </p:sp>
      <p:pic>
        <p:nvPicPr>
          <p:cNvPr id="7170" name="Picture 2" descr="H:\фото 2015\R4tOaWu-L9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91000"/>
            <a:ext cx="3650770" cy="2434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171" name="Picture 3" descr="H:\фото 2015\7J_rbZU9j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3621398" cy="2414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4478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тертя</a:t>
            </a:r>
            <a:r>
              <a:rPr lang="ru-RU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пальцем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Амплітуда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збільшуться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(резонанс). Частота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вимушених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збігаться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частотою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келиха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1219200"/>
          </a:xfrm>
        </p:spPr>
        <p:txBody>
          <a:bodyPr/>
          <a:lstStyle/>
          <a:p>
            <a:r>
              <a:rPr lang="uk-UA" dirty="0" smtClean="0"/>
              <a:t>Результат</a:t>
            </a:r>
            <a:r>
              <a:rPr lang="uk-UA" dirty="0" smtClean="0"/>
              <a:t> </a:t>
            </a:r>
            <a:r>
              <a:rPr lang="uk-UA" dirty="0" err="1" smtClean="0"/>
              <a:t>експеременту</a:t>
            </a:r>
            <a:r>
              <a:rPr lang="uk-UA" dirty="0" smtClean="0"/>
              <a:t> №2</a:t>
            </a:r>
            <a:endParaRPr lang="ru-RU" dirty="0"/>
          </a:p>
        </p:txBody>
      </p:sp>
      <p:pic>
        <p:nvPicPr>
          <p:cNvPr id="8194" name="Picture 2" descr="H:\фото 2015\vccZbYD9x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885441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195" name="Picture 3" descr="H:\фото 2015\SE_O2q6rZ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3581400"/>
            <a:ext cx="3886199" cy="2591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2514600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Видаючи звук, стінки фужера коливаються. Ці коливання поширюються у повітрі і приводять до руху сусідній фужер.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056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Висновки </a:t>
            </a:r>
            <a:r>
              <a:rPr lang="uk-UA" dirty="0" err="1" smtClean="0"/>
              <a:t>експеременту</a:t>
            </a:r>
            <a:r>
              <a:rPr lang="uk-UA" dirty="0" smtClean="0"/>
              <a:t> № 1</a:t>
            </a:r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90600" y="3276600"/>
            <a:ext cx="6705600" cy="838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Висновки експеременту № 2</a:t>
            </a:r>
            <a:endParaRPr kumimoji="0" lang="uk-UA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533400" y="4800600"/>
            <a:ext cx="822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Чим б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ільше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води у келиху, тим нижча частота звуку.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ході роботи:</a:t>
            </a:r>
          </a:p>
          <a:p>
            <a:r>
              <a:rPr lang="uk-UA" dirty="0" smtClean="0"/>
              <a:t> Застосовано проектні та інформаційні технології, фотозйомка </a:t>
            </a:r>
          </a:p>
          <a:p>
            <a:r>
              <a:rPr lang="uk-UA" dirty="0" smtClean="0"/>
              <a:t>Надбано досвід спостереження, аналізу, систематизації</a:t>
            </a:r>
          </a:p>
          <a:p>
            <a:r>
              <a:rPr lang="uk-UA" dirty="0" smtClean="0"/>
              <a:t>Зроблено власний внесок в дослід</a:t>
            </a:r>
          </a:p>
          <a:p>
            <a:r>
              <a:rPr lang="uk-UA" dirty="0" smtClean="0"/>
              <a:t>Розширено інформаційний простір</a:t>
            </a:r>
            <a:r>
              <a:rPr lang="ru-RU" dirty="0" smtClean="0"/>
              <a:t> шляхом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endParaRPr lang="ru-RU" dirty="0" smtClean="0"/>
          </a:p>
          <a:p>
            <a:r>
              <a:rPr lang="uk-UA" dirty="0" smtClean="0"/>
              <a:t> </a:t>
            </a:r>
            <a:r>
              <a:rPr lang="uk-UA" dirty="0"/>
              <a:t>В</a:t>
            </a:r>
            <a:r>
              <a:rPr lang="uk-UA" dirty="0" smtClean="0"/>
              <a:t>икористано надбаний досвід в ході проведення лабораторного </a:t>
            </a:r>
            <a:r>
              <a:rPr lang="uk-UA" dirty="0" err="1" smtClean="0"/>
              <a:t>практикума</a:t>
            </a:r>
            <a:r>
              <a:rPr lang="uk-UA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19200"/>
          </a:xfrm>
        </p:spPr>
        <p:txBody>
          <a:bodyPr/>
          <a:lstStyle/>
          <a:p>
            <a:pPr algn="ctr"/>
            <a:r>
              <a:rPr lang="uk-UA" dirty="0" smtClean="0"/>
              <a:t>Загальні висновки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8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33600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en-US" dirty="0" smtClean="0"/>
              <a:t>http://uk.wikipedia.org</a:t>
            </a:r>
            <a:r>
              <a:rPr lang="uk-UA" dirty="0" smtClean="0"/>
              <a:t>;</a:t>
            </a:r>
            <a:endParaRPr lang="ru-RU" dirty="0" smtClean="0"/>
          </a:p>
          <a:p>
            <a:r>
              <a:rPr lang="ru-RU" dirty="0" smtClean="0"/>
              <a:t> Энциклопедический словарь юного физика (</a:t>
            </a:r>
            <a:r>
              <a:rPr lang="ru-RU" dirty="0" err="1" smtClean="0"/>
              <a:t>укладач</a:t>
            </a:r>
            <a:r>
              <a:rPr lang="ru-RU" dirty="0" smtClean="0"/>
              <a:t>  В.О. </a:t>
            </a:r>
            <a:r>
              <a:rPr lang="ru-RU" dirty="0" err="1" smtClean="0"/>
              <a:t>Чуянов</a:t>
            </a:r>
            <a:r>
              <a:rPr lang="ru-RU" dirty="0" smtClean="0"/>
              <a:t>);</a:t>
            </a:r>
          </a:p>
          <a:p>
            <a:r>
              <a:rPr lang="en-US" dirty="0" smtClean="0"/>
              <a:t>dic.academic.ru</a:t>
            </a:r>
            <a:r>
              <a:rPr lang="ru-RU" dirty="0" smtClean="0"/>
              <a:t>;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1219200"/>
          </a:xfrm>
        </p:spPr>
        <p:txBody>
          <a:bodyPr>
            <a:normAutofit/>
          </a:bodyPr>
          <a:lstStyle/>
          <a:p>
            <a:r>
              <a:rPr lang="uk-UA" dirty="0" smtClean="0"/>
              <a:t>Список використаних джерел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/>
              <a:t>Кришталевий</a:t>
            </a:r>
            <a:r>
              <a:rPr lang="ru-RU" dirty="0" smtClean="0"/>
              <a:t> резонанс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Експеримент демонструє, як кришталевий дзвін келихів може рухати предмети.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Використання знань з фізики у повсякденному житті, </a:t>
            </a:r>
            <a:endParaRPr lang="en-US" dirty="0" smtClean="0"/>
          </a:p>
          <a:p>
            <a:r>
              <a:rPr lang="uk-UA" dirty="0" smtClean="0"/>
              <a:t>Розвиток творчих знань учнів</a:t>
            </a: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0" y="152400"/>
            <a:ext cx="2286000" cy="1219200"/>
          </a:xfrm>
        </p:spPr>
        <p:txBody>
          <a:bodyPr/>
          <a:lstStyle/>
          <a:p>
            <a:r>
              <a:rPr lang="ru-RU" dirty="0" smtClean="0"/>
              <a:t>Мета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895600" y="2667000"/>
            <a:ext cx="2743200" cy="762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609600" y="3733800"/>
            <a:ext cx="8229600" cy="2133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Проаналізувати джерела інформації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Встановити зв'язок теорії з практикою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З'ясувати можливість використання </a:t>
            </a:r>
            <a:r>
              <a:rPr kumimoji="0" lang="uk-U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екперементу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 вивченні теми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Акустика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endParaRPr kumimoji="0" lang="uk-U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кришталевих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келиха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ідина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Зубочистка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dirty="0" err="1" smtClean="0"/>
              <a:t>Матеріали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:\фото 2015\EVS173o5b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763751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6600" cy="1219200"/>
          </a:xfrm>
        </p:spPr>
        <p:txBody>
          <a:bodyPr/>
          <a:lstStyle/>
          <a:p>
            <a:r>
              <a:rPr lang="uk-UA" dirty="0" smtClean="0"/>
              <a:t>Суть експерименту №1</a:t>
            </a:r>
            <a:endParaRPr lang="uk-UA" dirty="0"/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Видаючи звук, стінки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келиха</a:t>
            </a:r>
            <a:r>
              <a:rPr kumimoji="0" lang="uk-UA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коливаються. Ці коливання поширюються по повітрю і приводять до руху сусідній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келих</a:t>
            </a:r>
            <a:r>
              <a:rPr kumimoji="0" lang="uk-UA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Про це свідчить зубочистка, яка падає з другого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келиха</a:t>
            </a:r>
            <a:r>
              <a:rPr kumimoji="0" lang="uk-UA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Ударяючи по стінкам двох келихів, порівнюємо їх звучання. З'ясовуємо, що звучання мають різні тональності.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Етапи </a:t>
            </a:r>
            <a:r>
              <a:rPr lang="ru-RU" dirty="0" err="1" smtClean="0"/>
              <a:t>експеременту</a:t>
            </a:r>
            <a:r>
              <a:rPr lang="ru-RU" dirty="0" smtClean="0"/>
              <a:t>  №1 (1/5)</a:t>
            </a:r>
            <a:endParaRPr lang="ru-RU" dirty="0"/>
          </a:p>
        </p:txBody>
      </p:sp>
      <p:pic>
        <p:nvPicPr>
          <p:cNvPr id="2050" name="Picture 2" descr="H:\фото 2015\lNsTgwwb82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76600"/>
            <a:ext cx="4572000" cy="3048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Вирівнюємо тональність звучання келиха, наливаючи в один з келихів, який має нижче звучання, рідину.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експеременту</a:t>
            </a:r>
            <a:r>
              <a:rPr lang="ru-RU" dirty="0" smtClean="0"/>
              <a:t> №1 (2/5)</a:t>
            </a:r>
            <a:endParaRPr lang="ru-RU" dirty="0"/>
          </a:p>
        </p:txBody>
      </p:sp>
      <p:pic>
        <p:nvPicPr>
          <p:cNvPr id="3074" name="Picture 2" descr="H:\фото 2015\hQb-H0sQ_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105400" cy="3404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край порожнього келиха кладемо зубочистку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Етапи </a:t>
            </a:r>
            <a:r>
              <a:rPr lang="ru-RU" dirty="0" err="1" smtClean="0"/>
              <a:t>експеременту</a:t>
            </a:r>
            <a:r>
              <a:rPr lang="ru-RU" dirty="0" smtClean="0"/>
              <a:t> №1 (3/5)</a:t>
            </a:r>
            <a:endParaRPr lang="ru-RU" dirty="0"/>
          </a:p>
        </p:txBody>
      </p:sp>
      <p:pic>
        <p:nvPicPr>
          <p:cNvPr id="4099" name="Picture 3" descr="H:\фото 2015\Ef6jeiMcR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334000" cy="35566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Мокрим пальцем водимо по краю наповненого келиха, видаючи звук.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err="1" smtClean="0"/>
              <a:t>Етапи</a:t>
            </a:r>
            <a:r>
              <a:rPr lang="ru-RU" dirty="0" smtClean="0"/>
              <a:t> </a:t>
            </a:r>
            <a:r>
              <a:rPr lang="ru-RU" dirty="0" err="1" smtClean="0"/>
              <a:t>експеременту</a:t>
            </a:r>
            <a:r>
              <a:rPr lang="ru-RU" dirty="0" smtClean="0"/>
              <a:t> №1 (4/5)</a:t>
            </a:r>
            <a:endParaRPr lang="ru-RU" dirty="0"/>
          </a:p>
        </p:txBody>
      </p:sp>
      <p:pic>
        <p:nvPicPr>
          <p:cNvPr id="5122" name="Picture 2" descr="H:\фото 2015\tQSCm7yvk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105400" cy="3404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537</TotalTime>
  <Words>441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Презентация PowerPoint</vt:lpstr>
      <vt:lpstr>          Кришталевий резонанс</vt:lpstr>
      <vt:lpstr>Мета</vt:lpstr>
      <vt:lpstr>                      Матеріали:  </vt:lpstr>
      <vt:lpstr>Суть експерименту №1</vt:lpstr>
      <vt:lpstr>       Етапи експеременту  №1 (1/5)</vt:lpstr>
      <vt:lpstr>       Етапи експеременту №1 (2/5)</vt:lpstr>
      <vt:lpstr>       Етапи експеременту №1 (3/5)</vt:lpstr>
      <vt:lpstr>       Етапи експеременту №1 (4/5)</vt:lpstr>
      <vt:lpstr>       Етапи експеременту №1 (5/5)</vt:lpstr>
      <vt:lpstr> Експеремент № 2 Етапи</vt:lpstr>
      <vt:lpstr>Результат експеременту №2</vt:lpstr>
      <vt:lpstr> Висновки експеременту № 1</vt:lpstr>
      <vt:lpstr>Загальні висновки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VLAD</cp:lastModifiedBy>
  <cp:revision>49</cp:revision>
  <dcterms:created xsi:type="dcterms:W3CDTF">2015-04-03T20:14:08Z</dcterms:created>
  <dcterms:modified xsi:type="dcterms:W3CDTF">2015-04-09T07:55:22Z</dcterms:modified>
</cp:coreProperties>
</file>