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sldIdLst>
    <p:sldId id="256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72" r:id="rId12"/>
    <p:sldId id="267" r:id="rId13"/>
    <p:sldId id="274" r:id="rId14"/>
    <p:sldId id="276" r:id="rId15"/>
    <p:sldId id="277" r:id="rId16"/>
    <p:sldId id="266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14B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5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9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79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6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5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37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6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9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66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9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65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88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76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28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60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65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11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0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98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264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0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4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1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0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Диверсійна робота підпільних організацій.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620688"/>
            <a:ext cx="60083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Всеукраїнський комплексний інтерактивний конкурс   </a:t>
            </a:r>
            <a:b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історик – Юніор-201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4509120"/>
            <a:ext cx="42119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chemeClr val="bg2"/>
                </a:solidFill>
              </a:rPr>
              <a:t>Виконав учень 10 класу </a:t>
            </a:r>
          </a:p>
          <a:p>
            <a:pPr lvl="0"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Миколаївського морського ліцею </a:t>
            </a:r>
            <a:endParaRPr lang="en-US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м. проф. М. Александрова,</a:t>
            </a:r>
            <a:endPara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Миколаївської </a:t>
            </a:r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області, м. Миколаєва</a:t>
            </a:r>
            <a:endParaRPr lang="uk-UA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Кіліманов Богдан </a:t>
            </a:r>
          </a:p>
          <a:p>
            <a:pPr lvl="0" algn="just"/>
            <a:r>
              <a:rPr lang="uk-UA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Вчитель:Соколова Олена Павлівна</a:t>
            </a:r>
          </a:p>
          <a:p>
            <a:endParaRPr lang="ru-RU" sz="28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41129"/>
            <a:ext cx="603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Поширювали антигітлерівські листівки, здійснювали диверсії на залізниці, на лініях зв'язку. Підпільники проводили агітацію серед населення Миколаївської області, напали на жандармський пост і звільнили двох заарештованих товаришів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0" y="116632"/>
            <a:ext cx="22063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34" y="2577131"/>
            <a:ext cx="3384376" cy="209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04567"/>
            <a:ext cx="2857239" cy="402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398" y="4653135"/>
            <a:ext cx="48306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 червні 1942 року «Партизанська іскра» пустила під укіс неподалік від села  Кримка німецький військовий ешелон з 48 вагонів, платформ, завантажених воєнною технікою і боєприпасами, бензоцистерн з паливом.</a:t>
            </a:r>
            <a:endParaRPr lang="uk-UA" sz="20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65267" y="3068960"/>
            <a:ext cx="2214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Організували втечу 200 військовополонених з табору в </a:t>
            </a:r>
          </a:p>
          <a:p>
            <a:pPr algn="ctr"/>
            <a:r>
              <a:rPr lang="uk-UA" sz="2400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Новоандріївці</a:t>
            </a:r>
            <a:endParaRPr lang="uk-UA" sz="24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9264" y="188640"/>
            <a:ext cx="5600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 ніч з 17 на 18 лютого 1943 р. іскрівці на чолі з Парфентієм Гречаним здійснили напад на жандармський пост, де знаходились арештовані товариші, і звільнили їх. Після цього почалися арешти членів підпілля, до кінця лютого усі члени «Партизанської іскри» були арештовані.</a:t>
            </a:r>
          </a:p>
          <a:p>
            <a:pPr lvl="0"/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дротом</a:t>
            </a:r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229200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i="1" dirty="0">
                <a:solidFill>
                  <a:srgbClr val="1F497D">
                    <a:lumMod val="50000"/>
                  </a:srgbClr>
                </a:solidFill>
                <a:latin typeface="+mj-lt"/>
              </a:rPr>
              <a:t>Кілька днів трупи лежали на полі, а потім були поховані на скотомогильнику. Вже в 1944 році після захоплення Кримки Червоною Армією частини тіл загиблих були перенесені і поховані в селі.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321975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1" y="2787393"/>
            <a:ext cx="350028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44608"/>
            <a:ext cx="3245545" cy="24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7984" y="261339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>
                <a:solidFill>
                  <a:srgbClr val="1F497D">
                    <a:lumMod val="50000"/>
                  </a:srgbClr>
                </a:solidFill>
              </a:rPr>
              <a:t>Після допитів і катувань взимку 1943 р. підпільників напівроздягненими повели у Кримку, їх зв'язали однією мотузкою, крім того, руки кожного були скручені колючим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72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7504" y="314096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FreesiaUPC" panose="020B0604020202020204" pitchFamily="34" charset="-34"/>
              </a:rPr>
              <a:t>Антинацистський рух Опору став реальним військово-політичним фактором, з яким змушені були ра­ху­ватись окупанти. Директивою німецького Голов­но­командування від 18 серпня 1942 р. передбачалася передислокація в розпорядження командуючих окупаційними військами в </a:t>
            </a:r>
            <a:r>
              <a:rPr lang="uk-UA" sz="2000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FreesiaUPC" panose="020B0604020202020204" pitchFamily="34" charset="-34"/>
              </a:rPr>
              <a:t>райхскомісаріатах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FreesiaUPC" panose="020B0604020202020204" pitchFamily="34" charset="-34"/>
              </a:rPr>
              <a:t> “</a:t>
            </a:r>
            <a:r>
              <a:rPr lang="uk-UA" sz="2000" b="1" i="1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FreesiaUPC" panose="020B0604020202020204" pitchFamily="34" charset="-34"/>
              </a:rPr>
              <a:t>Остланд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FreesiaUPC" panose="020B0604020202020204" pitchFamily="34" charset="-34"/>
              </a:rPr>
              <a:t>” і “Україна” 5 запасних дивізій.</a:t>
            </a:r>
            <a:endParaRPr lang="uk-UA" sz="2000" b="1" i="1" dirty="0">
              <a:solidFill>
                <a:schemeClr val="tx2">
                  <a:lumMod val="50000"/>
                </a:schemeClr>
              </a:solidFill>
              <a:latin typeface="+mj-lt"/>
              <a:cs typeface="FreesiaUPC" panose="020B0604020202020204" pitchFamily="34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384189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19"/>
            <a:ext cx="3389694" cy="22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8562"/>
            <a:ext cx="3625120" cy="2700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91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511805"/>
            <a:ext cx="49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 розвідку завжди йшли найхоробріші, віддані державі й народу особистості. </a:t>
            </a:r>
            <a:endParaRPr lang="uk-UA" b="1" i="1" dirty="0"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59" y="39462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В</a:t>
            </a:r>
            <a:r>
              <a:rPr lang="uk-UA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несок розвідників в загальну перемогу у Другій світовій війні важко виміряти якимось цифрами. Та й чи варто це робити, виділяти когось, виокремлювати із широкого загалу відомих і безіменних героїв, для яких понад усе було почуття патріотизму, військового обов’язку, прагнення захистити рідну землю. Але пам’ятати  шанувати своїх героїв має кожна нація і держава.</a:t>
            </a:r>
            <a:endParaRPr lang="uk-UA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78"/>
            <a:ext cx="3779912" cy="230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7624"/>
            <a:ext cx="374441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659" y="3044408"/>
            <a:ext cx="3346678" cy="207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3007528" cy="1867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1" y="1405844"/>
            <a:ext cx="3096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uk-UA" b="1" i="1" dirty="0">
                <a:solidFill>
                  <a:srgbClr val="1F497D">
                    <a:lumMod val="50000"/>
                  </a:srgbClr>
                </a:solidFill>
              </a:rPr>
              <a:t>Вони добре розуміли, заради яких ідей і цілей беруться за неймовірно важку й небезпечну справу. </a:t>
            </a:r>
            <a:endParaRPr lang="uk-UA" b="1" i="1" dirty="0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62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oss\Desktop\zb2c4j9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2160" cy="3429000"/>
          </a:xfrm>
          <a:prstGeom prst="rect">
            <a:avLst/>
          </a:prstGeom>
          <a:noFill/>
        </p:spPr>
      </p:pic>
      <p:pic>
        <p:nvPicPr>
          <p:cNvPr id="5123" name="Picture 3" descr="C:\Users\Boss\Desktop\20140430114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601216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56176" y="3284984"/>
            <a:ext cx="31318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chemeClr val="bg1"/>
                </a:solidFill>
                <a:latin typeface="+mj-lt"/>
              </a:rPr>
              <a:t>На жаль, і сьогодні на території нашої України відбуваються провокації та диверсії.</a:t>
            </a:r>
            <a:endParaRPr lang="ru-RU" sz="2800" b="1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73" y="5259694"/>
            <a:ext cx="3312368" cy="159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1999"/>
            <a:ext cx="3114923" cy="19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10" y="1991551"/>
            <a:ext cx="3419872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45901"/>
            <a:ext cx="3168350" cy="193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007237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000" b="1" i="1" dirty="0" smtClean="0">
                <a:solidFill>
                  <a:schemeClr val="bg1"/>
                </a:solidFill>
                <a:latin typeface="+mj-lt"/>
              </a:rPr>
              <a:t>Реалії </a:t>
            </a:r>
            <a:r>
              <a:rPr lang="uk-UA" sz="2000" b="1" i="1" dirty="0">
                <a:solidFill>
                  <a:schemeClr val="bg1"/>
                </a:solidFill>
                <a:latin typeface="+mj-lt"/>
              </a:rPr>
              <a:t>нашого часу такі, що для забезпечення національної безпеки держави вже недостатньо за допомогою супутника порахувати кількість танків противника.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21" y="3325713"/>
            <a:ext cx="3060199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480" y="173398"/>
            <a:ext cx="53656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chemeClr val="tx2">
                    <a:lumMod val="50000"/>
                  </a:schemeClr>
                </a:solidFill>
              </a:rPr>
              <a:t>В умовах нестабільної воєнно-політичної обстановки, нових економічних та воєнних центрів сили, інтенсивного розвитку інформаційних технологій та різкого збільшення інформаційного </a:t>
            </a:r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</a:rPr>
              <a:t>потоку,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481" y="186660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</a:rPr>
              <a:t>робота з відкритими джерелами інформації стає неодмінною складовою процесу збору інформації як цивільними відомствами,так і розвідувальними службами провідних країн світу.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7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Boss\Desktop\IMG_20150412_144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і мій електронний помічник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Мета:</a:t>
            </a:r>
          </a:p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Дослідити значення діяльності диверсійних груп на території нашого міста  . </a:t>
            </a:r>
          </a:p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Внесок розвідників в другу світову війну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Назвати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виклики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сучасного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етапу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розвитку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розвідки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oss\Desktop\des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211960" cy="3744416"/>
          </a:xfrm>
          <a:prstGeom prst="rect">
            <a:avLst/>
          </a:prstGeom>
          <a:noFill/>
        </p:spPr>
      </p:pic>
      <p:pic>
        <p:nvPicPr>
          <p:cNvPr id="1026" name="Picture 2" descr="C:\Users\Boss\Desktop\Image1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448" y="1124744"/>
            <a:ext cx="4680520" cy="2231554"/>
          </a:xfrm>
          <a:prstGeom prst="rect">
            <a:avLst/>
          </a:prstGeom>
          <a:noFill/>
        </p:spPr>
      </p:pic>
      <p:pic>
        <p:nvPicPr>
          <p:cNvPr id="9" name="Picture 2" descr="C:\Users\Boss\Desktop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797152"/>
            <a:ext cx="4240326" cy="206084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Диве́рсія — навмисні підривні дії проти економічних або військових об'єктів для досягнення певних цілей, або з метою ослаблення держави в цілому.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3481553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Найвідоміші диверсійні групи в Миколаївській обл.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6149561" y="2965387"/>
            <a:ext cx="64807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06887" y="2636912"/>
            <a:ext cx="274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“ </a:t>
            </a:r>
            <a:r>
              <a:rPr lang="uk-UA" sz="2400" b="1" dirty="0" smtClean="0">
                <a:solidFill>
                  <a:schemeClr val="bg1"/>
                </a:solidFill>
              </a:rPr>
              <a:t>Миколаїв Центр </a:t>
            </a:r>
            <a:r>
              <a:rPr lang="uk-UA" sz="2400" dirty="0" smtClean="0">
                <a:solidFill>
                  <a:schemeClr val="bg1"/>
                </a:solidFill>
              </a:rPr>
              <a:t>”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 rot="10800000">
            <a:off x="6191672" y="4265378"/>
            <a:ext cx="64807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8024" y="4869160"/>
            <a:ext cx="3157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“ </a:t>
            </a:r>
            <a:r>
              <a:rPr lang="uk-UA" sz="2400" b="1" dirty="0" smtClean="0">
                <a:solidFill>
                  <a:schemeClr val="bg1"/>
                </a:solidFill>
              </a:rPr>
              <a:t>Партизанська іскра </a:t>
            </a:r>
            <a:r>
              <a:rPr lang="uk-UA" sz="2400" dirty="0" smtClean="0">
                <a:solidFill>
                  <a:schemeClr val="bg1"/>
                </a:solidFill>
              </a:rPr>
              <a:t>”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16200000">
            <a:off x="3563888" y="3573016"/>
            <a:ext cx="648072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31130" y="4797151"/>
            <a:ext cx="3349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“ Легендарний десант ”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oss\Desktop\200px-Lya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6775"/>
            <a:ext cx="2915816" cy="3811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0" y="40466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розвідника в диверсійних групах була найвагоміша .</a:t>
            </a:r>
          </a:p>
          <a:p>
            <a:pPr algn="ctr"/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 задача розвідників полягала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у </a:t>
            </a:r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добуванні , зборі та узагальненні відомостей про бойовий склад , положення, стан угруповань військ наземного противника, характер його дій і наміри, сильних та слабкі сторони.</a:t>
            </a:r>
          </a:p>
          <a:p>
            <a:pPr algn="ctr"/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Найвідоміші розвідники:</a:t>
            </a:r>
          </a:p>
        </p:txBody>
      </p:sp>
      <p:pic>
        <p:nvPicPr>
          <p:cNvPr id="1026" name="Picture 2" descr="C:\Users\Boss\Desktop\Иван_Петрович_Кузнец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068960"/>
            <a:ext cx="3024336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59832" y="6550223"/>
            <a:ext cx="1265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Іван Кузн</a:t>
            </a:r>
            <a:r>
              <a:rPr lang="uk-UA" sz="1400" b="1" dirty="0"/>
              <a:t>є</a:t>
            </a:r>
            <a:r>
              <a:rPr lang="uk-UA" sz="1400" b="1" dirty="0" smtClean="0"/>
              <a:t>цов</a:t>
            </a:r>
            <a:endParaRPr lang="ru-RU" sz="1400" b="1" dirty="0"/>
          </a:p>
        </p:txBody>
      </p:sp>
      <p:pic>
        <p:nvPicPr>
          <p:cNvPr id="1027" name="Picture 3" descr="C:\Users\Boss\Desktop\Ivanov_Nik_I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8101" y="3068960"/>
            <a:ext cx="2808312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084168" y="6550223"/>
            <a:ext cx="1448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Миколай Іванов</a:t>
            </a:r>
            <a:endParaRPr lang="ru-RU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1944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Віктор Лягін</a:t>
            </a:r>
            <a:endParaRPr lang="ru-RU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tx2"/>
                </a:solidFill>
              </a:rPr>
              <a:t>Підпільна організація “ Миколаївський центр ”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   Влітку 1941 року в наше місто прибув розвідник Віктор Лягін з групою співробітників. В. Лягіну вдалося створити підпільну організацію «Миколаївський центр». Під його керівництвом підпільники збирали і передавали на Велику землю важливі повідомлення, вели серед населення широку агітаційну роботу, здійснювали масштабні диверсії, зривали плани гітлерівців у відправленні молоді до Німеччини</a:t>
            </a:r>
            <a:endParaRPr lang="ru-RU" sz="20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50" name="Picture 2" descr="C:\Users\Boss\Desktop\800px-Музей_П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11530"/>
            <a:ext cx="5652120" cy="37464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1346" y="5949280"/>
            <a:ext cx="49595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200" b="1" dirty="0" smtClean="0">
                <a:solidFill>
                  <a:schemeClr val="bg1"/>
                </a:solidFill>
              </a:rPr>
              <a:t>Наш музей «Підпільно-партизанський </a:t>
            </a:r>
          </a:p>
          <a:p>
            <a:pPr algn="ctr"/>
            <a:r>
              <a:rPr lang="uk-UA" sz="2200" b="1" dirty="0" smtClean="0">
                <a:solidFill>
                  <a:schemeClr val="bg1"/>
                </a:solidFill>
              </a:rPr>
              <a:t>рух на Миколаївщині ”</a:t>
            </a:r>
          </a:p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Boss\Desktop\800px-Plaque_Victor_Lyag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140968"/>
            <a:ext cx="3491880" cy="37170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52120" y="3140968"/>
            <a:ext cx="3440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Меморіальна дошка Віктору </a:t>
            </a:r>
          </a:p>
          <a:p>
            <a:pPr algn="ctr"/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Лягіну на фасаді музею</a:t>
            </a:r>
            <a:endParaRPr lang="uk-UA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ss\Desktop\200px-Сидорчук_Олександр_Петрович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9379" y="1684521"/>
            <a:ext cx="2268252" cy="2503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Boss\Desktop\405462_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606283"/>
            <a:ext cx="1944216" cy="218134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Склад  групи підпільної організації “ Миколаївський центр “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009" y="1044520"/>
            <a:ext cx="4969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До групи входили як чоловіки </a:t>
            </a:r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tx2">
                    <a:lumMod val="50000"/>
                  </a:schemeClr>
                </a:solidFill>
              </a:rPr>
              <a:t>так і жінки 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 descr="C:\Users\Boss\Desktop\200px-Lyag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03" y="1684521"/>
            <a:ext cx="2339752" cy="2536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84706" y="4187683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Віктор Лягін</a:t>
            </a:r>
            <a:endParaRPr lang="uk-UA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9369" y="41397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Олександр Сидорчук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2519" y="4797152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23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травня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2012 Галина (Адель-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Гайден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)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Адольфівна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Келем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- Лермонтова.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Померла у 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госпіталі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ветеранів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Великої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Вітчизняної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війни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на 94-му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році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життя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uk-UA" sz="20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6"/>
          <a:stretch/>
        </p:blipFill>
        <p:spPr bwMode="auto">
          <a:xfrm>
            <a:off x="6537171" y="1683421"/>
            <a:ext cx="1944216" cy="24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29109" y="4139788"/>
            <a:ext cx="155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b="1" dirty="0" smtClean="0">
                <a:solidFill>
                  <a:srgbClr val="1F497D">
                    <a:lumMod val="50000"/>
                  </a:srgbClr>
                </a:solidFill>
              </a:rPr>
              <a:t>Галина </a:t>
            </a:r>
            <a:r>
              <a:rPr lang="uk-UA" b="1" dirty="0" err="1" smtClean="0">
                <a:solidFill>
                  <a:srgbClr val="1F497D">
                    <a:lumMod val="50000"/>
                  </a:srgbClr>
                </a:solidFill>
              </a:rPr>
              <a:t>Келєм</a:t>
            </a:r>
            <a:endParaRPr lang="uk-UA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028" name="Picture 4" descr="F:\Алёна\Ліцейські фото\Келем Г.А\IMG_34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" y="4606283"/>
            <a:ext cx="3013675" cy="218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ss\Desktop\Диверсія_на_Інгульському_аэродромомі.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218" y="188640"/>
            <a:ext cx="5055854" cy="65253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8024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0"/>
            <a:ext cx="3923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Одна з наймасштабніших диверсій  організації - підрив 2 німецьких ангарів внаслідок чого </a:t>
            </a:r>
          </a:p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було  винищено:</a:t>
            </a:r>
          </a:p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27 літаків , 25 </a:t>
            </a:r>
            <a:r>
              <a:rPr lang="uk-UA" sz="3200" b="1" dirty="0" err="1" smtClean="0">
                <a:solidFill>
                  <a:schemeClr val="tx2">
                    <a:lumMod val="50000"/>
                  </a:schemeClr>
                </a:solidFill>
              </a:rPr>
              <a:t>авіа-</a:t>
            </a:r>
            <a:endParaRPr lang="uk-UA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</a:rPr>
              <a:t>моторів та бензосховище.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0"/>
            <a:ext cx="7272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i="1" dirty="0" smtClean="0">
                <a:solidFill>
                  <a:srgbClr val="1F497D">
                    <a:lumMod val="50000"/>
                  </a:srgbClr>
                </a:solidFill>
              </a:rPr>
              <a:t>Підпільна молодіжна організація спротиву «Партизанська іскра» (1941–1943рр.)</a:t>
            </a:r>
          </a:p>
          <a:p>
            <a:pPr lvl="0" algn="ctr"/>
            <a:r>
              <a:rPr lang="uk-UA" sz="2800" b="1" i="1" dirty="0" smtClean="0">
                <a:solidFill>
                  <a:srgbClr val="1F497D">
                    <a:lumMod val="50000"/>
                  </a:srgbClr>
                </a:solidFill>
              </a:rPr>
              <a:t> Діяла в селі Кримка Первомайського району Миколаївської області.</a:t>
            </a:r>
            <a:endParaRPr lang="uk-UA" sz="2800" b="1" i="1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1835334"/>
            <a:ext cx="48794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+mj-lt"/>
              </a:rPr>
              <a:t>Її керівниками були директор середньої школи В. С. </a:t>
            </a:r>
            <a:r>
              <a:rPr lang="uk-UA" sz="2000" b="1" i="1" dirty="0" err="1" smtClean="0">
                <a:latin typeface="+mj-lt"/>
              </a:rPr>
              <a:t>Моргуненко</a:t>
            </a:r>
            <a:r>
              <a:rPr lang="uk-UA" sz="2000" b="1" i="1" dirty="0" smtClean="0">
                <a:latin typeface="+mj-lt"/>
              </a:rPr>
              <a:t>, учень 10-го класу П. К. Гречаний, учні Д. Г. Дяченко, Д. Н. Попик та ін. «Партизанська іскра» налічувала 30 членів організації і 40 чол. залучила до підпільної роботи. </a:t>
            </a:r>
            <a:endParaRPr lang="uk-UA" sz="2000" b="1" i="1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4" y="1540306"/>
            <a:ext cx="1901825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72962"/>
            <a:ext cx="19081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25" y="4108448"/>
            <a:ext cx="1712913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002"/>
            <a:ext cx="2054225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87" y="4474368"/>
            <a:ext cx="23415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738" y="5815012"/>
            <a:ext cx="18161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38" y="3853476"/>
            <a:ext cx="4115719" cy="29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102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724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2_Тема Office</vt:lpstr>
      <vt:lpstr>1_Тема Office</vt:lpstr>
      <vt:lpstr>Диверсійна робота підпільних організацій.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Диверсійні роботи підпільних організацій.</dc:title>
  <dc:creator>Boss</dc:creator>
  <cp:lastModifiedBy>Admin</cp:lastModifiedBy>
  <cp:revision>42</cp:revision>
  <dcterms:created xsi:type="dcterms:W3CDTF">2015-04-12T11:30:30Z</dcterms:created>
  <dcterms:modified xsi:type="dcterms:W3CDTF">2015-04-14T07:03:42Z</dcterms:modified>
</cp:coreProperties>
</file>