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79" r:id="rId3"/>
    <p:sldId id="266" r:id="rId4"/>
    <p:sldId id="262" r:id="rId5"/>
    <p:sldId id="261" r:id="rId6"/>
    <p:sldId id="257" r:id="rId7"/>
    <p:sldId id="258" r:id="rId8"/>
    <p:sldId id="272" r:id="rId9"/>
    <p:sldId id="260" r:id="rId10"/>
    <p:sldId id="259" r:id="rId11"/>
    <p:sldId id="263" r:id="rId12"/>
    <p:sldId id="264" r:id="rId13"/>
    <p:sldId id="273" r:id="rId14"/>
    <p:sldId id="274" r:id="rId15"/>
    <p:sldId id="277" r:id="rId16"/>
    <p:sldId id="278" r:id="rId17"/>
    <p:sldId id="267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404664"/>
            <a:ext cx="5256584" cy="3024336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/>
            <a:r>
              <a:rPr lang="uk-UA" sz="2800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Рух Опору в роки Другої Світової  війни та волонтерський рух 2014-2015 рр. на Полтавщині: історичні паралелі</a:t>
            </a:r>
            <a:endParaRPr lang="ru-RU" sz="2800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573016"/>
            <a:ext cx="4591163" cy="3140968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r"/>
            <a:r>
              <a:rPr lang="uk-UA" b="1" dirty="0" smtClean="0">
                <a:solidFill>
                  <a:srgbClr val="002060"/>
                </a:solidFill>
                <a:latin typeface="Segoe Script" pitchFamily="34" charset="0"/>
              </a:rPr>
              <a:t>Роботу виконала</a:t>
            </a:r>
          </a:p>
          <a:p>
            <a:pPr algn="r"/>
            <a:r>
              <a:rPr lang="uk-UA" b="1" dirty="0" smtClean="0">
                <a:solidFill>
                  <a:srgbClr val="002060"/>
                </a:solidFill>
                <a:latin typeface="Segoe Script" pitchFamily="34" charset="0"/>
              </a:rPr>
              <a:t>Учениця 9-Б класу</a:t>
            </a:r>
          </a:p>
          <a:p>
            <a:pPr algn="r"/>
            <a:r>
              <a:rPr lang="uk-UA" b="1" dirty="0" smtClean="0">
                <a:solidFill>
                  <a:srgbClr val="002060"/>
                </a:solidFill>
                <a:latin typeface="Segoe Script" pitchFamily="34" charset="0"/>
              </a:rPr>
              <a:t>Полтавської спеціалізованої школи І-ІІІ ступенів №3</a:t>
            </a:r>
          </a:p>
          <a:p>
            <a:pPr algn="r"/>
            <a:r>
              <a:rPr lang="uk-UA" b="1" dirty="0" err="1" smtClean="0">
                <a:solidFill>
                  <a:srgbClr val="002060"/>
                </a:solidFill>
                <a:latin typeface="Segoe Script" pitchFamily="34" charset="0"/>
              </a:rPr>
              <a:t>Городецька</a:t>
            </a:r>
            <a:r>
              <a:rPr lang="uk-UA" b="1" dirty="0" smtClean="0">
                <a:solidFill>
                  <a:srgbClr val="002060"/>
                </a:solidFill>
                <a:latin typeface="Segoe Script" pitchFamily="34" charset="0"/>
              </a:rPr>
              <a:t> Христина</a:t>
            </a:r>
          </a:p>
          <a:p>
            <a:pPr algn="r"/>
            <a:endParaRPr lang="uk-UA" b="1" dirty="0" smtClean="0">
              <a:solidFill>
                <a:srgbClr val="002060"/>
              </a:solidFill>
              <a:latin typeface="Segoe Script" pitchFamily="34" charset="0"/>
            </a:endParaRPr>
          </a:p>
          <a:p>
            <a:pPr algn="r"/>
            <a:r>
              <a:rPr lang="uk-UA" b="1" dirty="0" smtClean="0">
                <a:solidFill>
                  <a:srgbClr val="002060"/>
                </a:solidFill>
                <a:latin typeface="Segoe Script" pitchFamily="34" charset="0"/>
              </a:rPr>
              <a:t>Науковий керівник</a:t>
            </a:r>
          </a:p>
          <a:p>
            <a:pPr algn="r"/>
            <a:r>
              <a:rPr lang="uk-UA" b="1" dirty="0" smtClean="0">
                <a:solidFill>
                  <a:srgbClr val="002060"/>
                </a:solidFill>
                <a:latin typeface="Segoe Script" pitchFamily="34" charset="0"/>
              </a:rPr>
              <a:t>Каневська Оксана Іванівна,</a:t>
            </a:r>
          </a:p>
          <a:p>
            <a:pPr algn="r"/>
            <a:r>
              <a:rPr lang="uk-UA" b="1" dirty="0">
                <a:solidFill>
                  <a:srgbClr val="002060"/>
                </a:solidFill>
                <a:latin typeface="Segoe Script" pitchFamily="34" charset="0"/>
              </a:rPr>
              <a:t>в</a:t>
            </a:r>
            <a:r>
              <a:rPr lang="uk-UA" b="1" dirty="0" smtClean="0">
                <a:solidFill>
                  <a:srgbClr val="002060"/>
                </a:solidFill>
                <a:latin typeface="Segoe Script" pitchFamily="34" charset="0"/>
              </a:rPr>
              <a:t>читель історії та правознавства</a:t>
            </a:r>
            <a:endParaRPr lang="ru-RU" b="1" dirty="0">
              <a:solidFill>
                <a:srgbClr val="00206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7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56892"/>
            <a:ext cx="5904655" cy="5884476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Герой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Радянського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Союзу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Олена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Костянтинівна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Убийвовк - одна </a:t>
            </a:r>
            <a:r>
              <a:rPr lang="ru-RU" sz="2200" b="1" cap="none" dirty="0" err="1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із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керівників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підпільної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комсомольсько-молодіжної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організації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у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Полтаві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під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час 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200" b="1" cap="none" dirty="0" err="1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Другої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200" b="1" cap="none" dirty="0" err="1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світової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200" b="1" cap="none" dirty="0" err="1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війни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– «</a:t>
            </a:r>
            <a:r>
              <a:rPr lang="ru-RU" sz="2200" b="1" cap="none" dirty="0" err="1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Нескорена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</a:t>
            </a:r>
            <a:r>
              <a:rPr lang="ru-RU" sz="2200" b="1" cap="none" dirty="0" err="1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олтавчанка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».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/>
            </a:r>
            <a:b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У 1937-му Ляля 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( так </a:t>
            </a:r>
            <a:r>
              <a:rPr lang="ru-RU" sz="2200" b="1" cap="none" dirty="0" err="1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називали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200" b="1" cap="none" dirty="0" err="1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Олену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200" b="1" cap="none" dirty="0" err="1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рідні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) </a:t>
            </a:r>
            <a:r>
              <a:rPr lang="ru-RU" sz="2200" b="1" cap="none" dirty="0" err="1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закінчила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з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відзнакою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середню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школу №10 </a:t>
            </a:r>
            <a:r>
              <a:rPr lang="ru-RU" sz="2200" b="1" cap="none" dirty="0" err="1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ім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. </a:t>
            </a:r>
            <a:r>
              <a:rPr lang="ru-RU" sz="2200" b="1" cap="none" dirty="0" err="1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В.Г.Короленка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в </a:t>
            </a:r>
            <a:r>
              <a:rPr lang="ru-RU" sz="2200" b="1" cap="none" dirty="0" err="1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Полтаві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. </a:t>
            </a:r>
            <a:r>
              <a:rPr lang="ru-RU" sz="2200" b="1" cap="none" dirty="0" err="1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Згодом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вступила 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на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фізико-математичний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факультет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Харківського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державного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університету</a:t>
            </a:r>
            <a:r>
              <a:rPr lang="ru-RU" sz="2200" b="1" cap="none" dirty="0">
                <a:solidFill>
                  <a:schemeClr val="tx1"/>
                </a:solidFill>
                <a:latin typeface="Segoe UI Light" panose="020B0502040204020203" pitchFamily="34" charset="0"/>
                <a:ea typeface="Batang" panose="02030600000101010101" pitchFamily="18" charset="-127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94348"/>
            <a:ext cx="5688632" cy="58477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Нескорена Полтавчанка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690" y="679123"/>
            <a:ext cx="2041948" cy="2989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967" y="4072530"/>
            <a:ext cx="2769393" cy="2077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6690" y="3668535"/>
            <a:ext cx="212429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Ляля </a:t>
            </a:r>
            <a:r>
              <a:rPr lang="uk-UA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Убийвовк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725" y="6149575"/>
            <a:ext cx="285302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+mj-lt"/>
              </a:rPr>
              <a:t>Полтавська школа №10 –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+mj-lt"/>
              </a:rPr>
              <a:t>рідна школа Л.</a:t>
            </a:r>
            <a:r>
              <a:rPr lang="uk-UA" b="1" dirty="0" err="1" smtClean="0">
                <a:solidFill>
                  <a:srgbClr val="002060"/>
                </a:solidFill>
                <a:latin typeface="+mj-lt"/>
              </a:rPr>
              <a:t>Убийвовк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6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55272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листопаді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1941 р. 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окуповані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фашистами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Полтаві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Ляля 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Убийвовк разом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друзями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Б.Сергою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Іллєвським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Сорокою –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організувала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підпільну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комсомольсько-молодіжну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групу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Нескорена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олтавчанка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яка стала центром 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боротьби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полтавців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німецько-фашистських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загарбників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Керівником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начальником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бойового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штабу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капітан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Армії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Сергій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Сапіго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військовий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кореспондент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часом до «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Нескореної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Полтавчанки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приєдналися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підпільні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діяли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селах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Мачухи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Абазівка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Мар'янівка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Шкурупії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мала два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радіоприймачі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приймалися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поширювалися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зведення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Радінформбюро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того, члени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виготовляли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поширювали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антинімецькі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листівки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поширено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листівок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2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примірників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патріотів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брала участь у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визволенні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військовополонених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зірвала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відправлень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готувала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диверсійні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264696" cy="6624736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1942 </a:t>
            </a: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року, 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міським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кладовищем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околиця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парк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Скорботної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німці</a:t>
            </a: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розстріляли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шістьох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штабу </a:t>
            </a:r>
            <a:r>
              <a:rPr lang="ru-RU" sz="20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Л.Убийвовк</a:t>
            </a: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24 роки, С.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Сапіго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підпільникам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20–23.</a:t>
            </a:r>
            <a:b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“Я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виконаю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обов’язок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не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вплутаю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невинних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людей і,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треба, помру…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Друзям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передай: я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упевнена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мою смерть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помстяться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Сьогодня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завтра – я не знаю коли – мене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розстріляють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те,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 не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йти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совісті</a:t>
            </a: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не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боюся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помирати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помру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спокійно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”, – </a:t>
            </a: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написала </a:t>
            </a:r>
            <a:r>
              <a:rPr lang="ru-RU" sz="20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ляля</a:t>
            </a: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передсмертному</a:t>
            </a: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листі</a:t>
            </a: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батька. 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Зараз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листи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Лялі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зберігаються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Полтавському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краєзнавчому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музеї</a:t>
            </a: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6453335"/>
            <a:ext cx="6777317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381250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662" y="3212976"/>
            <a:ext cx="250916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</a:rPr>
              <a:t>Пам'ятник</a:t>
            </a:r>
            <a:r>
              <a:rPr lang="ru-RU" dirty="0">
                <a:solidFill>
                  <a:srgbClr val="002060"/>
                </a:solidFill>
              </a:rPr>
              <a:t> «</a:t>
            </a:r>
            <a:r>
              <a:rPr lang="ru-RU" dirty="0" err="1">
                <a:solidFill>
                  <a:srgbClr val="002060"/>
                </a:solidFill>
              </a:rPr>
              <a:t>нескореним</a:t>
            </a:r>
            <a:r>
              <a:rPr lang="ru-RU" dirty="0">
                <a:solidFill>
                  <a:srgbClr val="002060"/>
                </a:solidFill>
              </a:rPr>
              <a:t> полтавчанам» в </a:t>
            </a:r>
            <a:r>
              <a:rPr lang="ru-RU" dirty="0" err="1">
                <a:solidFill>
                  <a:srgbClr val="002060"/>
                </a:solidFill>
              </a:rPr>
              <a:t>Полтаві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156"/>
            <a:ext cx="7992888" cy="1008111"/>
          </a:xfrm>
          <a:ln w="5715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/>
            <a:r>
              <a:rPr lang="uk-UA" sz="2800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Волонтерський рух на Полтавщині в 2014-2015 рр.</a:t>
            </a:r>
            <a:endParaRPr lang="ru-RU" sz="2800" b="1" cap="none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712968" cy="5544616"/>
          </a:xfrm>
          <a:ln w="5715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uk-UA" sz="1800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−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добровільно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благо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грошової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винагороди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внески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власний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витрачений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час і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зусилля</a:t>
            </a:r>
            <a:r>
              <a:rPr lang="uk-UA" sz="2000" b="1" cap="none" spc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cap="none" spc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точної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дати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волонтерського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з метою 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українській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зоні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АТО. 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Початком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даного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вважати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матеріальну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підтримку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небайдужих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Революції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гідності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постраждалим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інтервенції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Криму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20 лютого 2014 року.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Приблизним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періодом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розгалудженої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армії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вважати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червень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2014 року. Рух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виникав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стихійно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волонтерів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об'єднувалися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. З часом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з'явилися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лідери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привели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роз'єднані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самоорганізовані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централізованого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керування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відтак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посиленням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апарат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402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7413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Полтавський</a:t>
            </a:r>
            <a:r>
              <a:rPr lang="ru-RU" sz="1800" b="1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батальйон</a:t>
            </a:r>
            <a:r>
              <a:rPr lang="ru-RU" sz="1800" b="1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небайдужих</a:t>
            </a:r>
            <a:r>
              <a:rPr lang="ru-RU" sz="18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(ПБН) 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одна з 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волонтерських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Полтавській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області, яка 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сформувалась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травні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2014 р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Організаційним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ядром ПБН став 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Свято-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Успенський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кафедральний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собор в 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Полтаві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(УАПЦ КП), 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керівником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владика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Федір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Бубнюк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архиєпископ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Полтавський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Кременчуцький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УПЦ 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КП, а координатором – 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Наталія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Гранчак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«Наш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батальйон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відбулося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достеменно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— складно. Просто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зійшлися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люди,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вболівають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країну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почали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займатися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військовослужбовцям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. Ми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кримських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почали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збирати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допомагати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солдатам. Вони просили у нас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налокотники і 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наколінники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І ми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допомагали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. Це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Феодосійський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батальйон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піхоти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… Ну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, а коли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почалися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бої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Донбасі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, ми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переключилися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схід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військовим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підрозділам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cap="none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 там почали 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формуватися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»[4],- 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розповідає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владика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err="1" smtClean="0">
                <a:latin typeface="Times New Roman" pitchFamily="18" charset="0"/>
                <a:cs typeface="Times New Roman" pitchFamily="18" charset="0"/>
              </a:rPr>
              <a:t>Федір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none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.</a:t>
            </a:r>
            <a:br>
              <a:rPr lang="ru-RU" sz="1600" b="1" cap="none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</a:br>
            <a:r>
              <a:rPr lang="ru-RU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2256" y="4653136"/>
            <a:ext cx="1984051" cy="19906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76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3744416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algn="ctr">
              <a:lnSpc>
                <a:spcPct val="150000"/>
              </a:lnSpc>
            </a:pPr>
            <a:r>
              <a:rPr lang="ru-RU" sz="1800" b="1" dirty="0" smtClean="0">
                <a:latin typeface="Segoe UI Light" panose="020B0502040204020203" pitchFamily="34" charset="0"/>
              </a:rPr>
              <a:t>	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часом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ПБН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набула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значних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масштабів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формами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є: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воїнам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АТО (2 млн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одягу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взуття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медикаментів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Волонтерами ПБН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організовано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плетіння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маскувальних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сіток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пошиву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спідньої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білизни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 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маскувальних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халатів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Польова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кухня» (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готування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сухихи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борщів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супів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підрозділ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Пєчєньки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»(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випічка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Щопятниці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центральному ринку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підрозділ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«Героям – сало!»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сала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Зібране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доставляється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адресно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 принципом “з рук у руки”.</a:t>
            </a:r>
            <a:r>
              <a:rPr lang="ru-RU" sz="1800" b="1" dirty="0">
                <a:latin typeface="Segoe UI Light" panose="020B0502040204020203" pitchFamily="34" charset="0"/>
              </a:rPr>
              <a:t/>
            </a:r>
            <a:br>
              <a:rPr lang="ru-RU" sz="1800" b="1" dirty="0">
                <a:latin typeface="Segoe UI Light" panose="020B0502040204020203" pitchFamily="34" charset="0"/>
              </a:rPr>
            </a:br>
            <a:endParaRPr lang="ru-RU" sz="1800" b="1" dirty="0">
              <a:latin typeface="Segoe UI Light" panose="020B0502040204020203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07436"/>
            <a:ext cx="3456384" cy="2596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23" y="4037339"/>
            <a:ext cx="3646487" cy="2736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453" y="6435635"/>
            <a:ext cx="363453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Полтавський батальйон небайдужих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2333" y="6466265"/>
            <a:ext cx="381668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Солдати отримали  сухі борщі від ПБН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7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31" y="308746"/>
            <a:ext cx="4186147" cy="3014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131" y="2708920"/>
            <a:ext cx="418614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Виготовлення маскувальних сіток 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волонтерами ПБН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477" y="332334"/>
            <a:ext cx="4025460" cy="2990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4477" y="2847419"/>
            <a:ext cx="401856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Фірмові пряники від «</a:t>
            </a:r>
            <a:r>
              <a:rPr lang="uk-UA" b="1" dirty="0" err="1" smtClean="0">
                <a:solidFill>
                  <a:srgbClr val="C00000"/>
                </a:solidFill>
              </a:rPr>
              <a:t>Пєченьок</a:t>
            </a:r>
            <a:r>
              <a:rPr lang="uk-UA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&amp;Bcy;&amp;lcy;&amp;acy;&amp;gcy;&amp;ocy;&amp;dcy;&amp;iukcy;&amp;jcy;&amp;ncy;&amp;icy;&amp;jcy; &amp;yacy;&amp;rcy;&amp;mcy;&amp;acy;&amp;rcy;&amp;ocy;&amp;kcy; &amp;Pcy;&amp;ocy;&amp;lcy;&amp;tcy;&amp;acy;&amp;vcy;&amp;scy;&amp;softcy;&amp;kcy;&amp;ocy;&amp;gcy;&amp;ocy; &amp;bcy;&amp;acy;&amp;tcy;&amp;acy;&amp;lcy;&amp;softcy;&amp;jcy;&amp;ocy;&amp;ncy;&amp;ucy; &amp;ncy;&amp;iecy;&amp;bcy;&amp;acy;&amp;jcy;&amp;dcy;&amp;ucy;&amp;zhcy;&amp;icy;&amp;kh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876"/>
            <a:ext cx="3643338" cy="2368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57290" y="6000768"/>
            <a:ext cx="669979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Благодійний ярмарок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Полтавського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батальйону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небайдужих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 лютого 2015 р.</a:t>
            </a:r>
            <a:endParaRPr lang="uk-U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&amp;Bcy;&amp;lcy;&amp;acy;&amp;gcy;&amp;ocy;&amp;dcy;&amp;iukcy;&amp;jcy;&amp;ncy;&amp;icy;&amp;jcy; &amp;yacy;&amp;rcy;&amp;mcy;&amp;acy;&amp;rcy;&amp;ocy;&amp;kcy; &amp;Pcy;&amp;ocy;&amp;lcy;&amp;tcy;&amp;acy;&amp;vcy;&amp;scy;&amp;softcy;&amp;kcy;&amp;ocy;&amp;gcy;&amp;ocy; &amp;bcy;&amp;acy;&amp;tcy;&amp;acy;&amp;lcy;&amp;softcy;&amp;jcy;&amp;ocy;&amp;ncy;&amp;ucy; &amp;ncy;&amp;iecy;&amp;bcy;&amp;acy;&amp;jcy;&amp;dcy;&amp;ucy;&amp;zhcy;&amp;icy;&amp;kh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571876"/>
            <a:ext cx="3643338" cy="2368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370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Висновки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	</a:t>
            </a:r>
            <a:r>
              <a:rPr lang="uk-UA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Аналізуючи підпільний рух на Полтавщині  в період Другої Світової війни та діяльність волонтерських організацій сьогодні, в умовах збройного  конфлікту на Донбасі, доходимо  висновку, що  між ними  можна провести історичні паралелі, а саме:</a:t>
            </a:r>
            <a:br>
              <a:rPr lang="uk-UA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Метою діяльності  як підпільників, так  і волонтерів  було і є прагнення миру, безпеки  життя власного народу, захист його прав  та свобод;</a:t>
            </a:r>
            <a:br>
              <a:rPr lang="uk-UA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Ця діяльність  є добровільною, хоча передбачає ризик і самопожертву, оскільки відбувається в умовах війни;</a:t>
            </a:r>
            <a:br>
              <a:rPr lang="uk-UA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3.Свідчить про згуртованість та  солідарність нації, єдність заради досягнення спільної мети;</a:t>
            </a:r>
            <a:br>
              <a:rPr lang="uk-UA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4.Внесок підпільників та волонтерів у перемогу над ворогом важко переоцінити, оскільки було здійснено і здійснюється  допомога державі  у колосальних масштабах – від матеріальної  до  моральної , а головне - ствердження національної  ідеї.</a:t>
            </a:r>
            <a:br>
              <a:rPr lang="uk-UA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Звичайно, ототожнювати підпільників та волонтерів  не варто : перші діяли в мовах окупації краю, боротьба передбачала знищення комунікацій, техніки, ризик був надзвичайно великим; основна діяльність волонтерів  відбувається не на окупованій території,  передбачає  зміцнення  української армії, підтримку її бойового духу. Але їх об'єднує  спільна мета – незалежне майбутнє рідної держави та почуття  патріотизму.</a:t>
            </a:r>
            <a:br>
              <a:rPr lang="uk-UA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0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637468" cy="10801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800" b="1" dirty="0" smtClean="0">
                <a:ln w="1905"/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Аналіз проведеної роботи та отримані результати</a:t>
            </a:r>
            <a:endParaRPr lang="ru-RU" sz="2800" b="1" dirty="0">
              <a:ln w="1905"/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916832"/>
            <a:ext cx="6637467" cy="41044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uk-U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</a:rPr>
              <a:t>Під час роботи над проектом  я відкрила для себе багато історичних фактів, пов'язаних з історією рідного краю в роки Другої світової війни,  а також </a:t>
            </a: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</a:rPr>
              <a:t>діяльністю </a:t>
            </a:r>
            <a:r>
              <a:rPr lang="uk-U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</a:rPr>
              <a:t>сучасних Полтавських волонтерів;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uk-U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</a:rPr>
              <a:t>Удосконалила вміння працювати з джерельною базою з теми –  свідченнями очевидців подій, працями істориків, які досліджували дану проблему.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uk-U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</a:rPr>
              <a:t>Навчилася аналізувати історичні події, порівнювати їх, робити висновки та узагальнення</a:t>
            </a:r>
          </a:p>
          <a:p>
            <a:pPr marL="342900" indent="-342900" algn="ctr">
              <a:buFont typeface="Wingdings" pitchFamily="2" charset="2"/>
              <a:buChar char="v"/>
            </a:pP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3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08920"/>
            <a:ext cx="6808720" cy="25202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04664"/>
            <a:ext cx="8424936" cy="6001643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 Black" pitchFamily="34" charset="0"/>
                <a:cs typeface="Times New Roman" pitchFamily="18" charset="0"/>
              </a:rPr>
              <a:t>ЛІТЕРАТУРА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1.В.М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Ревегук.Полтавщина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роки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(1939-1945)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[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Електронний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ресурс]. – Режим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доступу:http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://histpol.narod.ru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Волонтери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від Бога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Полтавський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батальйон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небайдужих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[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Електронний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ресурс]. – Режим доступу: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http://http://kolo.poltava.ua/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3.О.П.Самойленко,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М.І.Назаренко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П.А.Кравченко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Полтава в роки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Вітчизняної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(1941-1945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)[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Електронний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ресурс]. – Режим доступу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http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histpol.narod.ru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Полтавський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батальйон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небайдужих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[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Електронний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ресурс]. – Режим доступу: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http://pbn.pp.ua/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5.О.А.Білоусько,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В.І.Мирошниченко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Новітня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Полтавщини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Полтава: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Оріяна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2007.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Полтавський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батальйон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небайдужих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Електронний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ресурс].- – Режим доступу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://4army.com.ua/volunteer/poltavskij-bataljon-nebajduzhih/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Георїв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Союзу і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них.[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Електронний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ресурс]. – Режим доступу: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http://poltavahistory.org.ua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Т.Тронько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1941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спогадами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полтавців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героїзму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//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Збірник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статей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матеріалами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Всеукраїнської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конференції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- Полтава, 2011 –  с.50.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6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244827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1802" y="4869160"/>
            <a:ext cx="570280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Каневська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Оксана Іванівна – керівник проекту, 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учитель історії і правознавства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xcKNQ1Zfn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14290"/>
            <a:ext cx="2044499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642918"/>
            <a:ext cx="472860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Городецька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Христина – автор проекту, 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чениця 9-Б класу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4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64896" cy="547260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План науково-дослідницької роботи:</a:t>
            </a:r>
            <a:br>
              <a:rPr lang="uk-UA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</a:br>
            <a:r>
              <a:rPr lang="uk-UA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/>
              </a:rPr>
              <a:t>Український</a:t>
            </a:r>
            <a:r>
              <a:rPr lang="ru-RU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/>
              </a:rPr>
              <a:t>національно-патріотичний</a:t>
            </a:r>
            <a:r>
              <a:rPr lang="ru-RU" sz="2400" b="1" dirty="0">
                <a:solidFill>
                  <a:srgbClr val="000000"/>
                </a:solidFill>
                <a:latin typeface="Arial"/>
              </a:rPr>
              <a:t> Рух 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опору на 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Полтавщині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 в роки 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Другої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світової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війни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;</a:t>
            </a:r>
            <a:br>
              <a:rPr lang="ru-RU" sz="2400" b="1" dirty="0" smtClean="0">
                <a:solidFill>
                  <a:srgbClr val="000000"/>
                </a:solidFill>
                <a:latin typeface="Arial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2.</a:t>
            </a:r>
            <a:r>
              <a:rPr lang="ru-RU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/>
              </a:rPr>
              <a:t>Радянське</a:t>
            </a:r>
            <a:r>
              <a:rPr lang="ru-RU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/>
              </a:rPr>
              <a:t>антифашистське</a:t>
            </a:r>
            <a:r>
              <a:rPr lang="ru-RU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підпілля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 в 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регіоні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Діяльність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підпільної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організації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 «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Нескорена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Полтавчанка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» 1941-1942 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рр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.</a:t>
            </a:r>
            <a:br>
              <a:rPr lang="ru-RU" sz="2400" b="1" dirty="0" smtClean="0">
                <a:solidFill>
                  <a:srgbClr val="000000"/>
                </a:solidFill>
                <a:latin typeface="Arial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3. 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Волонтерський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рух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  на 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Полтавщині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 2014-2015 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рр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.: 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діяльність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 «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Полтавського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батальйону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небайдужих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»</a:t>
            </a:r>
            <a:r>
              <a:rPr lang="uk-UA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uk-UA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sz="2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FF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8872" cy="6120680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/>
            <a:r>
              <a:rPr lang="ru-RU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Мета і </a:t>
            </a:r>
            <a:r>
              <a:rPr lang="ru-RU" sz="320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завдання</a:t>
            </a:r>
            <a:r>
              <a:rPr lang="ru-RU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дослідження</a:t>
            </a:r>
            <a:r>
              <a:rPr lang="ru-RU" sz="3200" dirty="0" smtClean="0">
                <a:latin typeface="Comic Sans MS" pitchFamily="66" charset="0"/>
              </a:rPr>
              <a:t>:</a:t>
            </a:r>
            <a:r>
              <a:rPr lang="ru-RU" sz="2200" dirty="0">
                <a:latin typeface="Comic Sans MS" pitchFamily="66" charset="0"/>
              </a:rPr>
              <a:t/>
            </a:r>
            <a:br>
              <a:rPr lang="ru-RU" sz="2200" dirty="0">
                <a:latin typeface="Comic Sans MS" pitchFamily="66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0646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озглянути діяльність підпільних організацій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національно-патріотичної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течії Руху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Опору на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Полтавщині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підпільної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комсомольсько-молодіжної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Нескорена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олтавчанка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  стислу характеристику методам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формам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підпільників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з'ясувати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течій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Руху Опору в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перемогу над 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фашистським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агресором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характеризувати діяльність волонтерського руху </a:t>
            </a: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Полтавщині в 2014-2015 рр. на прикладі «Полтавського батальйону небайдужих»;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дійснити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порівняльний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мети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форм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підпільного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волонтерського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перемогу над ворогом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7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08" y="1081471"/>
            <a:ext cx="8856984" cy="61863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	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 відомо, в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українському антифашистському русі Опору існувало дві течії: радянський рух Опору (партизани і підпільники) та національно-визвольний рух Опору на чолі з ОУН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національно-патріотичного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підпілля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Полтавщині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одна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закритих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тем у роки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комуністичного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режи</a:t>
            </a:r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початком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радянсько-німецької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ах.ідної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схід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вирушили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утворені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ОУН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похідні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до складу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входило від 3-ох до 5-ти тис.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західних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районів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генерал-губернаторства,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виїхали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інтелігенти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східні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області і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вимагають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там не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але навіть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закликають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саботувати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німецькі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заходи"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[1].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патріотично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налаштована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молодь.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9514" y="116632"/>
            <a:ext cx="5044971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</a:rPr>
              <a:t>Національно-патріотична течія</a:t>
            </a:r>
          </a:p>
          <a:p>
            <a:pPr algn="ctr"/>
            <a:r>
              <a:rPr lang="uk-U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</a:rPr>
              <a:t> Руху Опору на Полтавщині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77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4087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	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Шлях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похідних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ОУН - як ОУН(б), 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і 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ОУН(м)- 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Слобожанщину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Донбас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пролягав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через Полтавщину.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місцеві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уродженці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визвольних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змагань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1917-1920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причин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опинилися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еміграції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17-19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1941 року на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схід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вирушили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полтавці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Гарман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Григорій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Падалка,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Юрій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Денис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Матвіїви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Прохват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Степан Шахрай,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Бідик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Марія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Безпалова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Українське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націоналістичне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підпілля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діяло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Полтаві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чол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Кременчуці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Лубнах,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Миргороді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Лохвиці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Золотоноші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Кишеньках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Яготині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Центром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національно-патріотичного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підпілля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Полтаві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міська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управа на чолі з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бургомістром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Федором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Борківським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Полтавська управа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Червоного 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Хреста</a:t>
            </a:r>
            <a:r>
              <a:rPr lang="ru-RU" sz="2200" b="1" cap="none" dirty="0">
                <a:solidFill>
                  <a:schemeClr val="tx1"/>
                </a:solidFill>
                <a:latin typeface="Segoe UI Light" panose="020B0502040204020203" pitchFamily="34" charset="0"/>
                <a:cs typeface="Times New Roman" panose="02020603050405020304" pitchFamily="18" charset="0"/>
              </a:rPr>
              <a:t>.</a:t>
            </a:r>
            <a:br>
              <a:rPr lang="ru-RU" sz="2200" b="1" cap="none" dirty="0">
                <a:solidFill>
                  <a:schemeClr val="tx1"/>
                </a:solidFill>
                <a:latin typeface="Segoe UI Light" panose="020B0502040204020203" pitchFamily="34" charset="0"/>
                <a:cs typeface="Times New Roman" panose="02020603050405020304" pitchFamily="18" charset="0"/>
              </a:rPr>
            </a:br>
            <a:endParaRPr lang="ru-RU" sz="2200" b="1" cap="none" dirty="0">
              <a:solidFill>
                <a:schemeClr val="tx1"/>
              </a:solidFill>
              <a:latin typeface="Segoe UI Ligh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5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336704" cy="28803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endParaRPr lang="ru-RU" sz="18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669360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Segoe UI Light" panose="020B0502040204020203" pitchFamily="34" charset="0"/>
                <a:cs typeface="Times New Roman" panose="02020603050405020304" pitchFamily="18" charset="0"/>
              </a:rPr>
              <a:t>	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Підпільна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мельниківців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Полтаві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створена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1941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очолював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Петро Петрович Дейнеко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завідуючий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адміністративним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відділом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управи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Підпільну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п'ятірку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бандерівців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Полтаві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очолював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Ярослав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Мудрий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псевдонім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справжнє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прізвище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невідоме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львів’янин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Осідок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бандерівці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квартирі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Олесі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Потапенко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І.Котляревського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навпроти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скверика. 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Господарка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квартири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дружиною Митрофана Потапенка,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відомого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кооператора,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репресованого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1937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Будучи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членом ОУН, О. Потапенко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працювала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Полтавській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управі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Червоного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Хреста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складу 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п'ятірки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входив Петро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Ключевський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служив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перекладачем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тилових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установ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Імена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невідомі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1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67413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	</a:t>
            </a:r>
            <a:endParaRPr lang="ru-RU" sz="2200" dirty="0">
              <a:solidFill>
                <a:srgbClr val="FFFF00"/>
              </a:solidFill>
              <a:latin typeface="Segoe Script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8064896" cy="63367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smtClean="0">
                <a:latin typeface="Times New Roman" pitchFamily="18" charset="0"/>
                <a:cs typeface="Times New Roman" pitchFamily="18" charset="0"/>
              </a:rPr>
              <a:t>боротьби </a:t>
            </a:r>
            <a:r>
              <a:rPr lang="ru-RU" sz="2400" b="1" cap="none" spc="0" dirty="0" err="1" smtClean="0">
                <a:latin typeface="Times New Roman" pitchFamily="18" charset="0"/>
                <a:cs typeface="Times New Roman" pitchFamily="18" charset="0"/>
              </a:rPr>
              <a:t>націоналістичного</a:t>
            </a:r>
            <a:r>
              <a:rPr lang="ru-RU" sz="2400" b="1" cap="none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 smtClean="0">
                <a:latin typeface="Times New Roman" pitchFamily="18" charset="0"/>
                <a:cs typeface="Times New Roman" pitchFamily="18" charset="0"/>
              </a:rPr>
              <a:t>підпілля</a:t>
            </a:r>
            <a:r>
              <a:rPr lang="ru-RU" sz="2400" b="1" cap="none" spc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cap="none" spc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підпільної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(журнал «Сурма», «Нова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боротьбі</a:t>
            </a:r>
            <a:r>
              <a:rPr lang="ru-RU" sz="2400" b="1" cap="none" spc="0" dirty="0" smtClean="0"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книга «Симон </a:t>
            </a:r>
            <a:r>
              <a:rPr lang="ru-RU" sz="2400" b="1" cap="none" spc="0" dirty="0" smtClean="0">
                <a:latin typeface="Times New Roman" pitchFamily="18" charset="0"/>
                <a:cs typeface="Times New Roman" pitchFamily="18" charset="0"/>
              </a:rPr>
              <a:t>Петлюра»);</a:t>
            </a:r>
          </a:p>
          <a:p>
            <a:pPr marL="342900" indent="-342900" algn="ctr">
              <a:buFontTx/>
              <a:buChar char="-"/>
            </a:pPr>
            <a:r>
              <a:rPr lang="ru-RU" sz="2400" b="1" cap="none" spc="0" dirty="0" smtClean="0">
                <a:latin typeface="Times New Roman" pitchFamily="18" charset="0"/>
                <a:cs typeface="Times New Roman" pitchFamily="18" charset="0"/>
              </a:rPr>
              <a:t>Пропаганда </a:t>
            </a:r>
            <a:r>
              <a:rPr lang="ru-RU" sz="2400" b="1" cap="none" spc="0" dirty="0" err="1" smtClean="0">
                <a:latin typeface="Times New Roman" pitchFamily="18" charset="0"/>
                <a:cs typeface="Times New Roman" pitchFamily="18" charset="0"/>
              </a:rPr>
              <a:t>ідей</a:t>
            </a:r>
            <a:r>
              <a:rPr lang="ru-RU" sz="2400" b="1" cap="none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 smtClean="0">
                <a:latin typeface="Times New Roman" pitchFamily="18" charset="0"/>
                <a:cs typeface="Times New Roman" pitchFamily="18" charset="0"/>
              </a:rPr>
              <a:t>державності</a:t>
            </a:r>
            <a:r>
              <a:rPr lang="ru-RU" sz="2400" b="1" cap="none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b="1" cap="none" spc="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 algn="ctr">
              <a:buFontTx/>
              <a:buChar char="-"/>
            </a:pPr>
            <a:r>
              <a:rPr lang="uk-UA" sz="2400" b="1" cap="none" spc="0" dirty="0" smtClean="0">
                <a:latin typeface="Times New Roman" pitchFamily="18" charset="0"/>
                <a:cs typeface="Times New Roman" pitchFamily="18" charset="0"/>
              </a:rPr>
              <a:t>Опікування </a:t>
            </a:r>
            <a:r>
              <a:rPr lang="ru-RU" sz="2400" b="1" cap="none" spc="0" dirty="0" err="1" smtClean="0">
                <a:latin typeface="Times New Roman" pitchFamily="18" charset="0"/>
                <a:cs typeface="Times New Roman" pitchFamily="18" charset="0"/>
              </a:rPr>
              <a:t>радянськими</a:t>
            </a:r>
            <a:r>
              <a:rPr lang="ru-RU" sz="2400" b="1" cap="none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військовополоненими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концтаборів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(через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Червоний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Хрест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Активні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бої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диверсійні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полтавці-ОУНівці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не вели.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Готові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військові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кадри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відправлялись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Захід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, де вели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бойові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у лавах УПА. У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1942 року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підпілля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ОУН мало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тісні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зв'язки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групою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підпільників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«Набат»,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злиття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політичною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орієнтацією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підпіль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відбулось</a:t>
            </a:r>
            <a:r>
              <a:rPr lang="ru-RU" sz="2400" b="1" cap="none" spc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cap="none" spc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звільнення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Полтавщини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німців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підпілля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потрапило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червоний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>
                <a:latin typeface="Times New Roman" pitchFamily="18" charset="0"/>
                <a:cs typeface="Times New Roman" pitchFamily="18" charset="0"/>
              </a:rPr>
              <a:t>терор</a:t>
            </a:r>
            <a:r>
              <a:rPr lang="ru-RU" sz="2400" b="1" cap="none" spc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947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6632"/>
            <a:ext cx="8784976" cy="138499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</a:t>
            </a:r>
            <a:r>
              <a:rPr lang="ru-RU" sz="2800" b="1" dirty="0" err="1">
                <a:solidFill>
                  <a:srgbClr val="FF0000"/>
                </a:solidFill>
                <a:latin typeface="Segoe Script" panose="020B0504020000000003" pitchFamily="34" charset="0"/>
              </a:rPr>
              <a:t>Радянське</a:t>
            </a:r>
            <a:r>
              <a:rPr lang="ru-RU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Segoe Script" panose="020B0504020000000003" pitchFamily="34" charset="0"/>
              </a:rPr>
              <a:t>антифашистське</a:t>
            </a:r>
            <a:r>
              <a:rPr lang="ru-RU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Segoe Script" panose="020B0504020000000003" pitchFamily="34" charset="0"/>
              </a:rPr>
              <a:t>підпілля</a:t>
            </a:r>
            <a:endParaRPr lang="ru-RU" sz="2800" b="1" dirty="0" smtClean="0">
              <a:solidFill>
                <a:srgbClr val="FF0000"/>
              </a:solidFill>
              <a:latin typeface="Segoe Script" panose="020B0504020000000003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на Полтавщині</a:t>
            </a: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052736"/>
            <a:ext cx="8496943" cy="5184576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підпілля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окупованій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німцями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території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розпочалася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уже в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тижні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радянсько-німецької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керівництво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СРСР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зрозуміло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воєнні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вестимуться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на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ворожій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на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власній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території.</a:t>
            </a:r>
            <a:b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керівництва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радянським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антифашистським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Рухом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Опору 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Полтавщині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створено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підпільний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обком КП(б)У, до складу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ввійшли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С.Ф. Кондратенко —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секретар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обкому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партії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0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пропаганди</a:t>
            </a: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агітації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територіальні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секретарі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Г.Ф. Яненко — заступник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завідуючого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агітації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пропаганди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Ф.Я.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Дурандін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перший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секретар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Гребінківського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райкому </a:t>
            </a:r>
            <a:r>
              <a:rPr lang="ru-RU" sz="20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партії</a:t>
            </a: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зв'язкових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забезпечувати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підпільними</a:t>
            </a: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44 райкомами і 120 </a:t>
            </a:r>
            <a:r>
              <a:rPr lang="ru-RU" sz="20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первинними</a:t>
            </a: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партійними</a:t>
            </a: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осередками</a:t>
            </a: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3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1399</TotalTime>
  <Words>623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Углы</vt:lpstr>
      <vt:lpstr>Рух Опору в роки Другої Світової  війни та волонтерський рух 2014-2015 рр. на Полтавщині: історичні паралелі</vt:lpstr>
      <vt:lpstr>Слайд 2</vt:lpstr>
      <vt:lpstr>План науково-дослідницької роботи: 1.  Український національно-патріотичний Рух опору на Полтавщині в роки Другої світової війни; 2. Радянське антифашистське підпілля в регіоні. Діяльність підпільної організації «Нескорена Полтавчанка» 1941-1942 рр. 3. Волонтерський рух  на Полтавщині 2014-2015 рр.: діяльність «Полтавського батальйону небайдужих» </vt:lpstr>
      <vt:lpstr>Мета і завдання дослідження:  </vt:lpstr>
      <vt:lpstr>Слайд 5</vt:lpstr>
      <vt:lpstr> Шлях похідних груп ОУН - як ОУН(б), так і ОУН(м)- на Слобожанщину і Донбас пролягав через Полтавщину. Серед їх членів були і місцеві уродженці, учасники визвольних змагань 1917-1920 років, які з різних причин опинилися в еміграції. Зокрема, протягом 17-19 липня 1941 року на схід вирушили полтавці Іван Гарман, Григорій Падалка, Юрій і Денис Матвіїви, Іван Прохват, Степан Шахрай, Володимир Бідик та Марія Безпалова.   Українське націоналістичне підпілля діяло в Полтаві (близько 30 чол.), Кременчуці, Лубнах, Миргороді, Лохвиці, Золотоноші, Кишеньках і Яготині. Центром національно-патріотичного підпілля в Полтаві стала міська управа на чолі з бургомістром Федором Борківським, Полтавська управа Українського Червоного Хреста. </vt:lpstr>
      <vt:lpstr>Слайд 7</vt:lpstr>
      <vt:lpstr>     </vt:lpstr>
      <vt:lpstr>Організація радянського підпілля на окупованій німцями території розпочалася уже в перші тижні радянсько-німецької війни, коли керівництво СРСР зрозуміло, що воєнні дії вестимуться не на ворожій, а на власній території. Для керівництва радянським антифашистським Рухом Опору на Полтавщині було створено підпільний обком КП(б)У, до складу якого ввійшли С.Ф. Кондратенко — секретар обкому партії  з пропаганди та агітації, територіальні секретарі Г.Ф. Яненко — заступник завідуючого відділу агітації і пропаганди та Ф.Я. Дурандін — перший секретар Гребінківського райкому партії. 16 зв'язкових мали забезпечувати зв'язок із підпільними 44 райкомами і 120 первинними партійними осередками.</vt:lpstr>
      <vt:lpstr>Герой Радянського Союзу Олена Костянтинівна Убийвовк - одна із керівників підпільної комсомольсько-молодіжної організації у Полтаві під час  Другої світової війни – «Нескорена Полтавчанка». У 1937-му Ляля ( так називали Олену рідні) закінчила з відзнакою середню школу №10 ім. В.Г.Короленка в Полтаві. Згодом вступила на фізико-математичний факультет Харківського державного університету.</vt:lpstr>
      <vt:lpstr>В листопаді 1941 р. В окупованій фашистами Полтаві Ляля Убийвовк разом зі своїми друзями – Б.Сергою, С. Іллєвським, В. Сорокою – організувала підпільну комсомольсько-молодіжну групу «Нескорена Полтавчанка», яка стала центром боротьби полтавців проти німецько-фашистських загарбників.  Керівником і начальником бойового штабу був капітан Червоної Армії Сергій Сапіго – військовий кореспондент.  З часом до «Нескореної  Полтавчанки» приєдналися підпільні групи, що діяли в селах Мачухи, Абазівка, Мар'янівка, Шкурупії. Організація мала два радіоприймачі, за допомогою яких приймалися, а також поширювалися серед населення зведення Радінформбюро. Крім того, члени групи виготовляли і поширювали антинімецькі листівки. Всього було поширено різних назв листівок до 2 тисяч примірників. Група патріотів також брала участь у визволенні радянських військовополонених, зірвала кілька відправлень молоді до Німеччини, готувала диверсійні акти.</vt:lpstr>
      <vt:lpstr>26 травня 1942 року, за міським кладовищем (тоді це була околиця міста, нині – парк Скорботної матері), німці розстріляли шістьох членів штабу організації. Л.Убийвовк було 24 роки, С. Сапіго - 30 років, іншим підпільникам – 20–23. “Я виконаю свій обов’язок – не вплутаю невинних людей і, якщо треба, помру… Друзям передай: я упевнена, що за мою смерть помстяться… Сьогодня, завтра – я не знаю коли – мене розстріляють за те, що я не можу йти проти своєї совісті... Я не боюся помирати і помру спокійно”, – написала ляля в передсмертному листі до батька. Зараз ці листи та інші речі Лялі зберігаються в Полтавському краєзнавчому музеї. </vt:lpstr>
      <vt:lpstr>Волонтерський рух на Полтавщині в 2014-2015 рр.</vt:lpstr>
      <vt:lpstr>Полтавський батальйон небайдужих (ПБН) – одна з найбільших волонтерських організацій в Полтавській області, яка сформувалась в травні 2014 р. Організаційним ядром ПБН став Свято-Успенський кафедральний собор в Полтаві (УАПЦ КП), керівником - владика Федір (Бубнюк), архиєпископ Полтавський і Кременчуцький УПЦ КП, а координатором – Наталія Гранчак. «Наш батальйон народився наприкінці травня. І сказати, як це відбулося достеменно — складно. Просто зійшлися люди, які вболівають за країну, які почали займатися допомогою військовослужбовцям. Ми вже з кримських подій почали збирати кошти і допомагати солдатам. Вони просили у нас тоді налокотники і наколінники… І ми допомагали. Це тоді був Феодосійський батальйон піхоти… Ну, а коли почалися  бої на Донбасі, ми переключилися на схід, на допомогу військовим підрозділам, які там почали формуватися»[4],- розповідає владика Федір .  </vt:lpstr>
      <vt:lpstr> З часом діяльність ПБН набула значних масштабів, основними формами якої є: збір коштів для допомоги воїнам в АТО (2 млн грн на сьогодні), збір продуктів харчування, одягу, взуття, медикаментів тощо. Волонтерами ПБН організовано кілька власних «підрозділів» - група плетіння маскувальних сіток, пошиву спідньої  білизни та  маскувальних  халатів, «Польова кухня» (готування сухихи борщів та супів), підрозділ «Пєчєньки»( випічка). Щопятниці на центральному ринку підрозділ «Героям – сало!» проводять збір сала тощо. Зібране доставляється адресно, за принципом “з рук у руки”. </vt:lpstr>
      <vt:lpstr>Слайд 16</vt:lpstr>
      <vt:lpstr>Висновки  Аналізуючи підпільний рух на Полтавщині  в період Другої Світової війни та діяльність волонтерських організацій сьогодні, в умовах збройного  конфлікту на Донбасі, доходимо  висновку, що  між ними  можна провести історичні паралелі, а саме: 1. Метою діяльності  як підпільників, так  і волонтерів  було і є прагнення миру, безпеки  життя власного народу, захист його прав  та свобод; 2. Ця діяльність  є добровільною, хоча передбачає ризик і самопожертву, оскільки відбувається в умовах війни; 3.Свідчить про згуртованість та  солідарність нації, єдність заради досягнення спільної мети; 4.Внесок підпільників та волонтерів у перемогу над ворогом важко переоцінити, оскільки було здійснено і здійснюється  допомога державі  у колосальних масштабах – від матеріальної  до  моральної , а головне - ствердження національної  ідеї. Звичайно, ототожнювати підпільників та волонтерів  не варто : перші діяли в мовах окупації краю, боротьба передбачала знищення комунікацій, техніки, ризик був надзвичайно великим; основна діяльність волонтерів  відбувається не на окупованій території,  передбачає  зміцнення  української армії, підтримку її бойового духу. Але їх об'єднує  спільна мета – незалежне майбутнє рідної держави та почуття  патріотизму. </vt:lpstr>
      <vt:lpstr>Аналіз проведеної роботи та отримані результати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Вітчизняна війна – це</dc:title>
  <dc:creator>Win 7</dc:creator>
  <cp:lastModifiedBy>Biblioteka4</cp:lastModifiedBy>
  <cp:revision>112</cp:revision>
  <dcterms:created xsi:type="dcterms:W3CDTF">2013-04-09T15:21:33Z</dcterms:created>
  <dcterms:modified xsi:type="dcterms:W3CDTF">2015-04-14T08:22:11Z</dcterms:modified>
</cp:coreProperties>
</file>