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56" r:id="rId6"/>
  </p:sldMasterIdLst>
  <p:notesMasterIdLst>
    <p:notesMasterId r:id="rId22"/>
  </p:notesMasterIdLst>
  <p:sldIdLst>
    <p:sldId id="256" r:id="rId7"/>
    <p:sldId id="257" r:id="rId8"/>
    <p:sldId id="259" r:id="rId9"/>
    <p:sldId id="271" r:id="rId10"/>
    <p:sldId id="260" r:id="rId11"/>
    <p:sldId id="261" r:id="rId12"/>
    <p:sldId id="262" r:id="rId13"/>
    <p:sldId id="263" r:id="rId14"/>
    <p:sldId id="264" r:id="rId15"/>
    <p:sldId id="267" r:id="rId16"/>
    <p:sldId id="268" r:id="rId17"/>
    <p:sldId id="269" r:id="rId18"/>
    <p:sldId id="274" r:id="rId19"/>
    <p:sldId id="273" r:id="rId20"/>
    <p:sldId id="27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2" autoAdjust="0"/>
    <p:restoredTop sz="94660"/>
  </p:normalViewPr>
  <p:slideViewPr>
    <p:cSldViewPr>
      <p:cViewPr varScale="1">
        <p:scale>
          <a:sx n="70" d="100"/>
          <a:sy n="70" d="100"/>
        </p:scale>
        <p:origin x="-11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9C692-02DF-4517-B2AA-F29CC46EF282}" type="datetimeFigureOut">
              <a:rPr lang="uk-UA" smtClean="0"/>
              <a:pPr/>
              <a:t>14.04.2015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3AD986-763F-4E81-A2E3-28AAC638185E}"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D3AD986-763F-4E81-A2E3-28AAC638185E}" type="slidenum">
              <a:rPr lang="uk-UA" smtClean="0"/>
              <a:pPr/>
              <a:t>3</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D3AD986-763F-4E81-A2E3-28AAC638185E}" type="slidenum">
              <a:rPr lang="uk-UA" smtClean="0"/>
              <a:pPr/>
              <a:t>5</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D3AD986-763F-4E81-A2E3-28AAC638185E}" type="slidenum">
              <a:rPr lang="uk-UA" smtClean="0"/>
              <a:pPr/>
              <a:t>7</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D3AD986-763F-4E81-A2E3-28AAC638185E}" type="slidenum">
              <a:rPr lang="uk-UA" smtClean="0"/>
              <a:pPr/>
              <a:t>9</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D3AD986-763F-4E81-A2E3-28AAC638185E}" type="slidenum">
              <a:rPr lang="uk-UA" smtClean="0"/>
              <a:pPr/>
              <a:t>11</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D3AD986-763F-4E81-A2E3-28AAC638185E}" type="slidenum">
              <a:rPr lang="uk-UA" smtClean="0"/>
              <a:pPr/>
              <a:t>12</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D3AD986-763F-4E81-A2E3-28AAC638185E}" type="slidenum">
              <a:rPr lang="uk-UA" smtClean="0"/>
              <a:pPr/>
              <a:t>13</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14.04.2015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14.04.2015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14.04.2015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14.04.2015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14.04.2015</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14.04.2015</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14.04.2015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14.04.2015</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14.04.2015</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14.04.2015</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14.04.2015</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14.04.2015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14.04.2015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14.04.2015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14.04.2015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14.04.2015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7.xml"/><Relationship Id="rId1" Type="http://schemas.openxmlformats.org/officeDocument/2006/relationships/themeOverride" Target="../theme/themeOverride1.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1285860"/>
            <a:ext cx="7406640" cy="1472184"/>
          </a:xfrm>
        </p:spPr>
        <p:txBody>
          <a:bodyPr>
            <a:normAutofit fontScale="90000"/>
          </a:bodyPr>
          <a:lstStyle/>
          <a:p>
            <a:pPr algn="ctr">
              <a:lnSpc>
                <a:spcPct val="150000"/>
              </a:lnSpc>
            </a:pPr>
            <a:r>
              <a:rPr lang="uk-UA" sz="3600" b="1" dirty="0" smtClean="0">
                <a:latin typeface="Times New Roman" pitchFamily="18" charset="0"/>
                <a:cs typeface="Times New Roman" pitchFamily="18" charset="0"/>
              </a:rPr>
              <a:t>ПОДВИГИ ДІТЕЙ КОНОТОПЩИНИ У ДРУГІЙ СВІТОВІЙ ВІЙНІ</a:t>
            </a:r>
            <a:r>
              <a:rPr lang="uk-UA" dirty="0" smtClean="0"/>
              <a:t/>
            </a:r>
            <a:br>
              <a:rPr lang="uk-UA" dirty="0" smtClean="0"/>
            </a:br>
            <a:endParaRPr lang="uk-UA" dirty="0"/>
          </a:p>
        </p:txBody>
      </p:sp>
      <p:sp>
        <p:nvSpPr>
          <p:cNvPr id="3" name="Подзаголовок 2"/>
          <p:cNvSpPr>
            <a:spLocks noGrp="1"/>
          </p:cNvSpPr>
          <p:nvPr>
            <p:ph type="subTitle" idx="1"/>
          </p:nvPr>
        </p:nvSpPr>
        <p:spPr>
          <a:xfrm>
            <a:off x="5000628" y="2928934"/>
            <a:ext cx="4000528" cy="3786214"/>
          </a:xfrm>
        </p:spPr>
        <p:txBody>
          <a:bodyPr>
            <a:normAutofit fontScale="70000" lnSpcReduction="20000"/>
          </a:bodyPr>
          <a:lstStyle/>
          <a:p>
            <a:pPr marL="0" algn="r">
              <a:lnSpc>
                <a:spcPct val="170000"/>
              </a:lnSpc>
              <a:spcBef>
                <a:spcPts val="0"/>
              </a:spcBef>
            </a:pPr>
            <a:r>
              <a:rPr lang="uk-UA" i="1" dirty="0" smtClean="0">
                <a:latin typeface="Times New Roman" pitchFamily="18" charset="0"/>
                <a:cs typeface="Times New Roman" pitchFamily="18" charset="0"/>
              </a:rPr>
              <a:t>Автор проекту:</a:t>
            </a:r>
          </a:p>
          <a:p>
            <a:pPr marL="0" algn="r">
              <a:lnSpc>
                <a:spcPct val="170000"/>
              </a:lnSpc>
              <a:spcBef>
                <a:spcPts val="0"/>
              </a:spcBef>
            </a:pPr>
            <a:r>
              <a:rPr lang="uk-UA" dirty="0" smtClean="0">
                <a:latin typeface="Times New Roman" pitchFamily="18" charset="0"/>
                <a:cs typeface="Times New Roman" pitchFamily="18" charset="0"/>
              </a:rPr>
              <a:t>учениця 9 класу</a:t>
            </a:r>
          </a:p>
          <a:p>
            <a:pPr marL="0" algn="r">
              <a:lnSpc>
                <a:spcPct val="170000"/>
              </a:lnSpc>
              <a:spcBef>
                <a:spcPts val="0"/>
              </a:spcBef>
            </a:pPr>
            <a:r>
              <a:rPr lang="uk-UA" dirty="0" smtClean="0">
                <a:latin typeface="Times New Roman" pitchFamily="18" charset="0"/>
                <a:cs typeface="Times New Roman" pitchFamily="18" charset="0"/>
              </a:rPr>
              <a:t>Конотопської СШ №3</a:t>
            </a:r>
          </a:p>
          <a:p>
            <a:pPr marL="0" algn="r">
              <a:lnSpc>
                <a:spcPct val="170000"/>
              </a:lnSpc>
              <a:spcBef>
                <a:spcPts val="0"/>
              </a:spcBef>
            </a:pPr>
            <a:r>
              <a:rPr lang="uk-UA" b="1" dirty="0" err="1" smtClean="0">
                <a:latin typeface="Times New Roman" pitchFamily="18" charset="0"/>
                <a:cs typeface="Times New Roman" pitchFamily="18" charset="0"/>
              </a:rPr>
              <a:t>Хаярова</a:t>
            </a:r>
            <a:r>
              <a:rPr lang="uk-UA" b="1" dirty="0" smtClean="0">
                <a:latin typeface="Times New Roman" pitchFamily="18" charset="0"/>
                <a:cs typeface="Times New Roman" pitchFamily="18" charset="0"/>
              </a:rPr>
              <a:t> Карина Сергіївна</a:t>
            </a:r>
          </a:p>
          <a:p>
            <a:pPr marL="0" algn="r">
              <a:lnSpc>
                <a:spcPct val="170000"/>
              </a:lnSpc>
              <a:spcBef>
                <a:spcPts val="0"/>
              </a:spcBef>
            </a:pPr>
            <a:endParaRPr lang="uk-UA" i="1" dirty="0" smtClean="0">
              <a:latin typeface="Times New Roman" pitchFamily="18" charset="0"/>
              <a:cs typeface="Times New Roman" pitchFamily="18" charset="0"/>
            </a:endParaRPr>
          </a:p>
          <a:p>
            <a:pPr marL="0" algn="r">
              <a:lnSpc>
                <a:spcPct val="170000"/>
              </a:lnSpc>
              <a:spcBef>
                <a:spcPts val="0"/>
              </a:spcBef>
            </a:pPr>
            <a:r>
              <a:rPr lang="uk-UA" i="1" dirty="0" smtClean="0">
                <a:latin typeface="Times New Roman" pitchFamily="18" charset="0"/>
                <a:cs typeface="Times New Roman" pitchFamily="18" charset="0"/>
              </a:rPr>
              <a:t>Науковий керівник:</a:t>
            </a:r>
          </a:p>
          <a:p>
            <a:pPr marL="0" algn="r">
              <a:lnSpc>
                <a:spcPct val="170000"/>
              </a:lnSpc>
              <a:spcBef>
                <a:spcPts val="0"/>
              </a:spcBef>
            </a:pPr>
            <a:r>
              <a:rPr lang="uk-UA" dirty="0" smtClean="0">
                <a:latin typeface="Times New Roman" pitchFamily="18" charset="0"/>
                <a:cs typeface="Times New Roman" pitchFamily="18" charset="0"/>
              </a:rPr>
              <a:t>учитель-методист</a:t>
            </a:r>
          </a:p>
          <a:p>
            <a:pPr marL="0" algn="r">
              <a:lnSpc>
                <a:spcPct val="170000"/>
              </a:lnSpc>
              <a:spcBef>
                <a:spcPts val="0"/>
              </a:spcBef>
            </a:pPr>
            <a:r>
              <a:rPr lang="uk-UA" dirty="0" smtClean="0">
                <a:latin typeface="Times New Roman" pitchFamily="18" charset="0"/>
                <a:cs typeface="Times New Roman" pitchFamily="18" charset="0"/>
              </a:rPr>
              <a:t>Конотопської СШ №3</a:t>
            </a:r>
          </a:p>
          <a:p>
            <a:pPr marL="0" algn="r">
              <a:lnSpc>
                <a:spcPct val="170000"/>
              </a:lnSpc>
              <a:spcBef>
                <a:spcPts val="0"/>
              </a:spcBef>
            </a:pPr>
            <a:r>
              <a:rPr lang="uk-UA" b="1" dirty="0" err="1" smtClean="0">
                <a:latin typeface="Times New Roman" pitchFamily="18" charset="0"/>
                <a:cs typeface="Times New Roman" pitchFamily="18" charset="0"/>
              </a:rPr>
              <a:t>Олех</a:t>
            </a:r>
            <a:r>
              <a:rPr lang="uk-UA" b="1" dirty="0" smtClean="0">
                <a:latin typeface="Times New Roman" pitchFamily="18" charset="0"/>
                <a:cs typeface="Times New Roman" pitchFamily="18" charset="0"/>
              </a:rPr>
              <a:t> Анатолій Петрович  </a:t>
            </a:r>
            <a:endParaRPr lang="uk-UA" b="1" dirty="0">
              <a:latin typeface="Times New Roman" pitchFamily="18" charset="0"/>
              <a:cs typeface="Times New Roman" pitchFamily="18" charset="0"/>
            </a:endParaRPr>
          </a:p>
        </p:txBody>
      </p:sp>
      <p:pic>
        <p:nvPicPr>
          <p:cNvPr id="5" name="Рисунок 4" descr="IMG_2630.JPG"/>
          <p:cNvPicPr>
            <a:picLocks noChangeAspect="1"/>
          </p:cNvPicPr>
          <p:nvPr/>
        </p:nvPicPr>
        <p:blipFill>
          <a:blip r:embed="rId2" cstate="print"/>
          <a:srcRect t="45334"/>
          <a:stretch>
            <a:fillRect/>
          </a:stretch>
        </p:blipFill>
        <p:spPr>
          <a:xfrm>
            <a:off x="1785918" y="3500438"/>
            <a:ext cx="2857520" cy="2857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uk-UA" sz="3600" dirty="0">
                <a:latin typeface="Times New Roman" pitchFamily="18" charset="0"/>
                <a:cs typeface="Times New Roman" pitchFamily="18" charset="0"/>
              </a:rPr>
              <a:t>Волкова Надія Терентіївна</a:t>
            </a:r>
          </a:p>
        </p:txBody>
      </p:sp>
      <p:pic>
        <p:nvPicPr>
          <p:cNvPr id="4" name="Содержимое 3" descr="IMG_20150406_104448.jpg"/>
          <p:cNvPicPr>
            <a:picLocks noGrp="1" noChangeAspect="1"/>
          </p:cNvPicPr>
          <p:nvPr>
            <p:ph idx="1"/>
          </p:nvPr>
        </p:nvPicPr>
        <p:blipFill>
          <a:blip r:embed="rId2" cstate="print"/>
          <a:srcRect l="29718" t="4887" r="39606" b="68007"/>
          <a:stretch>
            <a:fillRect/>
          </a:stretch>
        </p:blipFill>
        <p:spPr>
          <a:xfrm>
            <a:off x="6072198" y="1071546"/>
            <a:ext cx="2857520" cy="5143536"/>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142844" y="857232"/>
            <a:ext cx="5643602" cy="5293757"/>
          </a:xfrm>
          <a:prstGeom prst="rect">
            <a:avLst/>
          </a:prstGeom>
          <a:noFill/>
        </p:spPr>
        <p:txBody>
          <a:bodyPr wrap="square" rtlCol="0">
            <a:spAutoFit/>
          </a:bodyPr>
          <a:lstStyle/>
          <a:p>
            <a:pPr algn="just">
              <a:buFont typeface="Arial" pitchFamily="34" charset="0"/>
              <a:buChar char="•"/>
            </a:pPr>
            <a:r>
              <a:rPr lang="en-US"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Є в Конотопі школа, що носить ім'я Героя Радянського Союзу Наді Волкової. Ця школа — одна з найкращих у місті. Надя була відмінницею. І сьогоднішні школярі в усьому хочуть бути схожими на неї. </a:t>
            </a:r>
          </a:p>
          <a:p>
            <a:pPr algn="just"/>
            <a:endParaRPr lang="en-US" sz="1600" dirty="0" smtClean="0">
              <a:latin typeface="Times New Roman" pitchFamily="18" charset="0"/>
              <a:cs typeface="Times New Roman" pitchFamily="18" charset="0"/>
            </a:endParaRPr>
          </a:p>
          <a:p>
            <a:pPr algn="just">
              <a:buFont typeface="Arial" pitchFamily="34" charset="0"/>
              <a:buChar char="•"/>
            </a:pPr>
            <a:r>
              <a:rPr lang="uk-UA" sz="1600" dirty="0" smtClean="0">
                <a:latin typeface="Times New Roman" pitchFamily="18" charset="0"/>
                <a:cs typeface="Times New Roman" pitchFamily="18" charset="0"/>
              </a:rPr>
              <a:t> Народилася в сім’ї службовця. Вчилася у середній школі м. Конотоп Сумської </a:t>
            </a:r>
            <a:r>
              <a:rPr lang="uk-UA" sz="1600" dirty="0" smtClean="0">
                <a:latin typeface="Times New Roman" pitchFamily="18" charset="0"/>
                <a:cs typeface="Times New Roman" pitchFamily="18" charset="0"/>
              </a:rPr>
              <a:t>обл. 1941 року евакуювалася </a:t>
            </a:r>
            <a:r>
              <a:rPr lang="uk-UA" sz="1600" dirty="0" smtClean="0">
                <a:latin typeface="Times New Roman" pitchFamily="18" charset="0"/>
                <a:cs typeface="Times New Roman" pitchFamily="18" charset="0"/>
              </a:rPr>
              <a:t>у м. </a:t>
            </a:r>
            <a:r>
              <a:rPr lang="uk-UA" sz="1600" dirty="0" err="1" smtClean="0">
                <a:latin typeface="Times New Roman" pitchFamily="18" charset="0"/>
                <a:cs typeface="Times New Roman" pitchFamily="18" charset="0"/>
              </a:rPr>
              <a:t>Інсар</a:t>
            </a:r>
            <a:r>
              <a:rPr lang="uk-UA" sz="1600" dirty="0" smtClean="0">
                <a:latin typeface="Times New Roman" pitchFamily="18" charset="0"/>
                <a:cs typeface="Times New Roman" pitchFamily="18" charset="0"/>
              </a:rPr>
              <a:t> у Мордовії, де закінчила курси медичних сестер. Працювала у шпиталі</a:t>
            </a:r>
            <a:r>
              <a:rPr lang="uk-UA" sz="1600" dirty="0" smtClean="0">
                <a:latin typeface="Times New Roman" pitchFamily="18" charset="0"/>
                <a:cs typeface="Times New Roman" pitchFamily="18" charset="0"/>
              </a:rPr>
              <a:t>.</a:t>
            </a:r>
            <a:r>
              <a:rPr lang="uk-UA" sz="1600" dirty="0" smtClean="0">
                <a:latin typeface="Times New Roman" pitchFamily="18" charset="0"/>
                <a:cs typeface="Times New Roman" pitchFamily="18" charset="0"/>
              </a:rPr>
              <a:t> 1942 </a:t>
            </a:r>
            <a:r>
              <a:rPr lang="uk-UA" sz="1600" dirty="0" smtClean="0">
                <a:latin typeface="Times New Roman" pitchFamily="18" charset="0"/>
                <a:cs typeface="Times New Roman" pitchFamily="18" charset="0"/>
              </a:rPr>
              <a:t>року</a:t>
            </a:r>
            <a:r>
              <a:rPr lang="uk-UA"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повернулася на окуповану територію у якості зв’язкової </a:t>
            </a:r>
            <a:r>
              <a:rPr lang="uk-UA" sz="1600" dirty="0" smtClean="0">
                <a:latin typeface="Times New Roman" pitchFamily="18" charset="0"/>
                <a:cs typeface="Times New Roman" pitchFamily="18" charset="0"/>
              </a:rPr>
              <a:t>Харківського підпільного обкому </a:t>
            </a:r>
            <a:r>
              <a:rPr lang="uk-UA" sz="1600" dirty="0" smtClean="0">
                <a:latin typeface="Times New Roman" pitchFamily="18" charset="0"/>
                <a:cs typeface="Times New Roman" pitchFamily="18" charset="0"/>
              </a:rPr>
              <a:t>комсомолу</a:t>
            </a:r>
            <a:r>
              <a:rPr lang="uk-UA" sz="1600" dirty="0" smtClean="0">
                <a:latin typeface="Times New Roman" pitchFamily="18" charset="0"/>
                <a:cs typeface="Times New Roman" pitchFamily="18" charset="0"/>
              </a:rPr>
              <a:t>.</a:t>
            </a:r>
          </a:p>
          <a:p>
            <a:pPr algn="just"/>
            <a:endParaRPr lang="en-US" sz="1600" dirty="0" smtClean="0">
              <a:latin typeface="Times New Roman" pitchFamily="18" charset="0"/>
              <a:cs typeface="Times New Roman" pitchFamily="18" charset="0"/>
            </a:endParaRPr>
          </a:p>
          <a:p>
            <a:pPr algn="just">
              <a:buFont typeface="Arial" pitchFamily="34" charset="0"/>
              <a:buChar char="•"/>
            </a:pPr>
            <a:r>
              <a:rPr lang="uk-UA" sz="1600" dirty="0" smtClean="0">
                <a:latin typeface="Times New Roman" pitchFamily="18" charset="0"/>
                <a:cs typeface="Times New Roman" pitchFamily="18" charset="0"/>
              </a:rPr>
              <a:t> Надія діяла у складі Вовчанського партизанського загону у Харківській області. У тилу ворога виконувала доручення командування загону та підпілля. Не знаючи втоми, ходила окупованими селами. Разом з подругами </a:t>
            </a:r>
            <a:r>
              <a:rPr lang="uk-UA" sz="1600" dirty="0" smtClean="0">
                <a:latin typeface="Times New Roman" pitchFamily="18" charset="0"/>
                <a:cs typeface="Times New Roman" pitchFamily="18" charset="0"/>
              </a:rPr>
              <a:t>проводила </a:t>
            </a:r>
            <a:r>
              <a:rPr lang="uk-UA" sz="1600" dirty="0" smtClean="0">
                <a:latin typeface="Times New Roman" pitchFamily="18" charset="0"/>
                <a:cs typeface="Times New Roman" pitchFamily="18" charset="0"/>
              </a:rPr>
              <a:t>відповідальну і небезпечну роботу в тилу </a:t>
            </a:r>
            <a:r>
              <a:rPr lang="uk-UA" sz="1600" dirty="0" smtClean="0">
                <a:latin typeface="Times New Roman" pitchFamily="18" charset="0"/>
                <a:cs typeface="Times New Roman" pitchFamily="18" charset="0"/>
              </a:rPr>
              <a:t>ворога. Юні героїні </a:t>
            </a:r>
            <a:r>
              <a:rPr lang="uk-UA" sz="1600" dirty="0" smtClean="0">
                <a:latin typeface="Times New Roman" pitchFamily="18" charset="0"/>
                <a:cs typeface="Times New Roman" pitchFamily="18" charset="0"/>
              </a:rPr>
              <a:t>збирали відомості про ворожі гарнізони і передавали їх по радіо підпільному центру, а також поширювали антифашистські листівки, зведення Радянського Інформбюро, проводили бесіди з місцевими жителями. </a:t>
            </a:r>
          </a:p>
          <a:p>
            <a:endParaRPr lang="uk-UA"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286256"/>
            <a:ext cx="9144000" cy="2571744"/>
          </a:xfrm>
          <a:solidFill>
            <a:srgbClr val="EAEAEA">
              <a:alpha val="69804"/>
            </a:srgbClr>
          </a:solidFill>
        </p:spPr>
        <p:txBody>
          <a:bodyPr>
            <a:normAutofit fontScale="92500" lnSpcReduction="20000"/>
          </a:bodyPr>
          <a:lstStyle/>
          <a:p>
            <a:pPr marL="0" indent="0" algn="ctr">
              <a:lnSpc>
                <a:spcPct val="150000"/>
              </a:lnSpc>
              <a:spcBef>
                <a:spcPts val="0"/>
              </a:spcBef>
              <a:buNone/>
            </a:pPr>
            <a:r>
              <a:rPr lang="uk-UA" sz="1600" dirty="0" smtClean="0">
                <a:latin typeface="Times New Roman" pitchFamily="18" charset="0"/>
                <a:cs typeface="Times New Roman" pitchFamily="18" charset="0"/>
              </a:rPr>
              <a:t>Та </a:t>
            </a:r>
            <a:r>
              <a:rPr lang="uk-UA" sz="1600" dirty="0">
                <a:latin typeface="Times New Roman" pitchFamily="18" charset="0"/>
                <a:cs typeface="Times New Roman" pitchFamily="18" charset="0"/>
              </a:rPr>
              <a:t>фашистам вдалося запеленгувати роботу радіостанції і напасти на слід підпільників. Бій був нерівним. Вороже кільце стискалося. Надя одержала завдання проникнути в штабну землянку і знищити всі документи. Кулі, мов оси, дзижчали над головою. Але смілива дівчина зібрала всі документи, піднесла сірник... Вийти з землянки їй не вдалось. Фашисти запропонували здатись, але у відповідь пролунала автоматна черга. Багато гітлерівців залишилось лежати навколо землянки нерухомо. Останній патрон Надя залишила для себе... 26 листопада 1942 р. Н. </a:t>
            </a:r>
            <a:r>
              <a:rPr lang="uk-UA" sz="1600" dirty="0" smtClean="0">
                <a:latin typeface="Times New Roman" pitchFamily="18" charset="0"/>
                <a:cs typeface="Times New Roman" pitchFamily="18" charset="0"/>
              </a:rPr>
              <a:t>Волкова, </a:t>
            </a:r>
            <a:r>
              <a:rPr lang="uk-UA" sz="1600" dirty="0">
                <a:latin typeface="Times New Roman" pitchFamily="18" charset="0"/>
                <a:cs typeface="Times New Roman" pitchFamily="18" charset="0"/>
              </a:rPr>
              <a:t>прикривши відхід партизанського загону, переслідуваного карателями, і залишившись у живих одна, загинула вільною людиною на Україні, але не потрапила в полон. </a:t>
            </a:r>
            <a:endParaRPr lang="en-US" sz="1600" dirty="0" smtClean="0">
              <a:latin typeface="Times New Roman" pitchFamily="18" charset="0"/>
              <a:cs typeface="Times New Roman" pitchFamily="18" charset="0"/>
            </a:endParaRPr>
          </a:p>
          <a:p>
            <a:pPr marL="0" indent="0" algn="ctr">
              <a:lnSpc>
                <a:spcPct val="150000"/>
              </a:lnSpc>
              <a:spcBef>
                <a:spcPts val="0"/>
              </a:spcBef>
              <a:buNone/>
            </a:pPr>
            <a:r>
              <a:rPr lang="uk-UA" sz="1600" dirty="0" smtClean="0">
                <a:latin typeface="Times New Roman" pitchFamily="18" charset="0"/>
                <a:cs typeface="Times New Roman" pitchFamily="18" charset="0"/>
              </a:rPr>
              <a:t>Похована </a:t>
            </a:r>
            <a:r>
              <a:rPr lang="uk-UA" sz="1600" dirty="0">
                <a:latin typeface="Times New Roman" pitchFamily="18" charset="0"/>
                <a:cs typeface="Times New Roman" pitchFamily="18" charset="0"/>
              </a:rPr>
              <a:t>героїня у м. </a:t>
            </a:r>
            <a:r>
              <a:rPr lang="uk-UA" sz="1600" dirty="0" smtClean="0">
                <a:latin typeface="Times New Roman" pitchFamily="18" charset="0"/>
                <a:cs typeface="Times New Roman" pitchFamily="18" charset="0"/>
              </a:rPr>
              <a:t>Вовчанську </a:t>
            </a:r>
            <a:r>
              <a:rPr lang="uk-UA" sz="1600" dirty="0">
                <a:latin typeface="Times New Roman" pitchFamily="18" charset="0"/>
                <a:cs typeface="Times New Roman" pitchFamily="18" charset="0"/>
              </a:rPr>
              <a:t>Харківської </a:t>
            </a:r>
            <a:r>
              <a:rPr lang="uk-UA" sz="1600" dirty="0" smtClean="0">
                <a:latin typeface="Times New Roman" pitchFamily="18" charset="0"/>
                <a:cs typeface="Times New Roman" pitchFamily="18" charset="0"/>
              </a:rPr>
              <a:t>області.</a:t>
            </a:r>
            <a:endParaRPr lang="uk-UA" sz="1600" dirty="0">
              <a:latin typeface="Times New Roman" pitchFamily="18" charset="0"/>
              <a:cs typeface="Times New Roman" pitchFamily="18" charset="0"/>
            </a:endParaRPr>
          </a:p>
          <a:p>
            <a:endParaRPr lang="uk-U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5" name="Рисунок 4" descr="VolkovaNadegdTerent_memdoska-scholl_Konotop.jpg"/>
          <p:cNvPicPr>
            <a:picLocks noChangeAspect="1"/>
          </p:cNvPicPr>
          <p:nvPr/>
        </p:nvPicPr>
        <p:blipFill>
          <a:blip r:embed="rId3" cstate="print"/>
          <a:stretch>
            <a:fillRect/>
          </a:stretch>
        </p:blipFill>
        <p:spPr>
          <a:xfrm>
            <a:off x="5143504" y="642918"/>
            <a:ext cx="3857652" cy="557216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214414" y="428604"/>
            <a:ext cx="3714776" cy="6186309"/>
          </a:xfrm>
          <a:prstGeom prst="rect">
            <a:avLst/>
          </a:prstGeom>
          <a:noFill/>
        </p:spPr>
        <p:txBody>
          <a:bodyPr wrap="square" rtlCol="0">
            <a:spAutoFit/>
          </a:bodyPr>
          <a:lstStyle/>
          <a:p>
            <a:pPr algn="ctr"/>
            <a:r>
              <a:rPr lang="uk-UA" b="1" dirty="0" smtClean="0">
                <a:latin typeface="Times New Roman" pitchFamily="18" charset="0"/>
                <a:cs typeface="Times New Roman" pitchFamily="18" charset="0"/>
              </a:rPr>
              <a:t>Пам'ятники Волкової Н. Т</a:t>
            </a:r>
            <a:r>
              <a:rPr lang="uk-UA" dirty="0" smtClean="0">
                <a:latin typeface="Times New Roman" pitchFamily="18" charset="0"/>
                <a:cs typeface="Times New Roman" pitchFamily="18" charset="0"/>
              </a:rPr>
              <a:t>. встановлені на могилі у Вовчанську і в сквері Перемоги в Харкові. Її ім'ям названі вулиця в місті Вовчанську і середня школа в місті Конотопі, на якій встановлена меморіальна дошка.</a:t>
            </a:r>
            <a:endParaRPr lang="en-US" dirty="0" smtClean="0">
              <a:latin typeface="Times New Roman" pitchFamily="18" charset="0"/>
              <a:cs typeface="Times New Roman" pitchFamily="18" charset="0"/>
            </a:endParaRPr>
          </a:p>
          <a:p>
            <a:pPr algn="ctr"/>
            <a:endParaRPr lang="uk-UA" dirty="0" smtClean="0">
              <a:latin typeface="Times New Roman" pitchFamily="18" charset="0"/>
              <a:cs typeface="Times New Roman" pitchFamily="18" charset="0"/>
            </a:endParaRPr>
          </a:p>
          <a:p>
            <a:pPr algn="ctr"/>
            <a:r>
              <a:rPr lang="uk-UA" dirty="0" smtClean="0">
                <a:latin typeface="Times New Roman" pitchFamily="18" charset="0"/>
                <a:cs typeface="Times New Roman" pitchFamily="18" charset="0"/>
              </a:rPr>
              <a:t>Указом Президії Верховної Ради СРСР від 8 травня 1965 р. за зразкове виконання бойових завдань командування і проявлені мужність і героїзм у боях з німецько-фашистськими загарбниками Н. Волковій посмертно присвоєно звання </a:t>
            </a:r>
            <a:r>
              <a:rPr lang="uk-UA" b="1" dirty="0" smtClean="0">
                <a:latin typeface="Times New Roman" pitchFamily="18" charset="0"/>
                <a:cs typeface="Times New Roman" pitchFamily="18" charset="0"/>
              </a:rPr>
              <a:t>Героя Радянського Союзу</a:t>
            </a:r>
            <a:r>
              <a:rPr lang="uk-UA"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r>
              <a:rPr lang="uk-UA" dirty="0" smtClean="0">
                <a:latin typeface="Times New Roman" pitchFamily="18" charset="0"/>
                <a:cs typeface="Times New Roman" pitchFamily="18" charset="0"/>
              </a:rPr>
              <a:t>Пам'ять про полум'яну патріотку назавжди залишиться в серцях її земляків.</a:t>
            </a:r>
          </a:p>
          <a:p>
            <a:pPr algn="ctr"/>
            <a:endParaRPr lang="uk-UA"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3786190"/>
            <a:ext cx="8643998" cy="2643206"/>
          </a:xfrm>
        </p:spPr>
        <p:txBody>
          <a:bodyPr>
            <a:normAutofit/>
          </a:bodyPr>
          <a:lstStyle/>
          <a:p>
            <a:pPr marL="0" indent="0" algn="ctr">
              <a:lnSpc>
                <a:spcPct val="150000"/>
              </a:lnSpc>
              <a:spcBef>
                <a:spcPts val="0"/>
              </a:spcBef>
              <a:buNone/>
            </a:pPr>
            <a:r>
              <a:rPr lang="uk-UA" sz="1800" dirty="0" smtClean="0">
                <a:latin typeface="Times New Roman" pitchFamily="18" charset="0"/>
                <a:cs typeface="Times New Roman" pitchFamily="18" charset="0"/>
              </a:rPr>
              <a:t>Одним з найголовніших уроків ІІ Світової війни було прийняття світовою спільнотою Конвенції ООН про права дитини 1989 р., стаття 38 якої гарантує захист дитини від збройних конфліктів. На жаль, збройний конфлікт на сході України уже забрав життя сотень дітей, завдав морально-психологічних травм дітям із зони АТО і призвів до того, що переважна більшість дітей не проходить осторонь від даних подій, стаючи волонтерами і просто патріотами. </a:t>
            </a:r>
          </a:p>
          <a:p>
            <a:endParaRPr lang="uk-UA" dirty="0"/>
          </a:p>
        </p:txBody>
      </p:sp>
      <p:sp>
        <p:nvSpPr>
          <p:cNvPr id="6" name="TextBox 5"/>
          <p:cNvSpPr txBox="1"/>
          <p:nvPr/>
        </p:nvSpPr>
        <p:spPr>
          <a:xfrm>
            <a:off x="214282" y="357166"/>
            <a:ext cx="8429684" cy="1200329"/>
          </a:xfrm>
          <a:prstGeom prst="rect">
            <a:avLst/>
          </a:prstGeom>
          <a:noFill/>
        </p:spPr>
        <p:txBody>
          <a:bodyPr wrap="square" rtlCol="0">
            <a:spAutoFit/>
          </a:bodyPr>
          <a:lstStyle/>
          <a:p>
            <a:pPr algn="ctr">
              <a:lnSpc>
                <a:spcPct val="150000"/>
              </a:lnSpc>
            </a:pPr>
            <a:r>
              <a:rPr lang="uk-UA" dirty="0" smtClean="0">
                <a:latin typeface="Times New Roman" pitchFamily="18" charset="0"/>
                <a:cs typeface="Times New Roman" pitchFamily="18" charset="0"/>
              </a:rPr>
              <a:t>Юними вони прийшли до нас через роки, навіки лишився юним світ, який вони любили, творили, відстояли й передали нам, живим, у спадщину.</a:t>
            </a:r>
          </a:p>
          <a:p>
            <a:pPr algn="ctr"/>
            <a:endParaRPr lang="uk-UA" dirty="0">
              <a:latin typeface="Times New Roman" pitchFamily="18" charset="0"/>
              <a:cs typeface="Times New Roman" pitchFamily="18" charset="0"/>
            </a:endParaRPr>
          </a:p>
        </p:txBody>
      </p:sp>
      <p:pic>
        <p:nvPicPr>
          <p:cNvPr id="7" name="Рисунок 6" descr="100695758_101.jpg"/>
          <p:cNvPicPr>
            <a:picLocks noChangeAspect="1"/>
          </p:cNvPicPr>
          <p:nvPr/>
        </p:nvPicPr>
        <p:blipFill>
          <a:blip r:embed="rId4" cstate="print"/>
          <a:stretch>
            <a:fillRect/>
          </a:stretch>
        </p:blipFill>
        <p:spPr>
          <a:xfrm>
            <a:off x="928662" y="1428736"/>
            <a:ext cx="2786082"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518db8aaca54.jpg"/>
          <p:cNvPicPr>
            <a:picLocks noChangeAspect="1"/>
          </p:cNvPicPr>
          <p:nvPr/>
        </p:nvPicPr>
        <p:blipFill>
          <a:blip r:embed="rId5" cstate="print"/>
          <a:stretch>
            <a:fillRect/>
          </a:stretch>
        </p:blipFill>
        <p:spPr>
          <a:xfrm>
            <a:off x="5072066" y="1428736"/>
            <a:ext cx="285752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142852"/>
            <a:ext cx="8498212" cy="3143272"/>
          </a:xfrm>
        </p:spPr>
        <p:txBody>
          <a:bodyPr>
            <a:normAutofit fontScale="70000" lnSpcReduction="20000"/>
          </a:bodyPr>
          <a:lstStyle/>
          <a:p>
            <a:pPr marL="0" indent="457200" algn="just">
              <a:lnSpc>
                <a:spcPct val="170000"/>
              </a:lnSpc>
              <a:spcBef>
                <a:spcPts val="0"/>
              </a:spcBef>
              <a:buNone/>
            </a:pPr>
            <a:r>
              <a:rPr lang="uk-UA" sz="2300" dirty="0" smtClean="0">
                <a:latin typeface="Times New Roman" pitchFamily="18" charset="0"/>
                <a:cs typeface="Times New Roman" pitchFamily="18" charset="0"/>
              </a:rPr>
              <a:t>Вважаю, що уряду й міжнародним та громадським організаціям слід забезпечити щасливе дитинство найменших громадян держави, виховувати їх у дусі патріотизму на прикладі юних героїв Другої світової. Упевнена, що за дотримання цих умов жоден сепаратизм Україні не загрожуватиме. </a:t>
            </a:r>
          </a:p>
          <a:p>
            <a:pPr marL="0" indent="457200" algn="just">
              <a:lnSpc>
                <a:spcPct val="170000"/>
              </a:lnSpc>
              <a:spcBef>
                <a:spcPts val="0"/>
              </a:spcBef>
              <a:buNone/>
            </a:pPr>
            <a:r>
              <a:rPr lang="uk-UA" sz="2300" dirty="0" smtClean="0">
                <a:latin typeface="Times New Roman" pitchFamily="18" charset="0"/>
                <a:cs typeface="Times New Roman" pitchFamily="18" charset="0"/>
              </a:rPr>
              <a:t>Ми пам’ятаємо 128 спалених фашистами сіл, кожного із 110734 замучених у концтаборах на Сумщині старих, жінок, дітей, поранених </a:t>
            </a:r>
            <a:r>
              <a:rPr lang="uk-UA" sz="2300" dirty="0" smtClean="0">
                <a:latin typeface="Times New Roman" pitchFamily="18" charset="0"/>
                <a:cs typeface="Times New Roman" pitchFamily="18" charset="0"/>
              </a:rPr>
              <a:t>військовополонених. </a:t>
            </a:r>
            <a:r>
              <a:rPr lang="uk-UA" sz="2300" dirty="0" smtClean="0">
                <a:latin typeface="Times New Roman" pitchFamily="18" charset="0"/>
                <a:cs typeface="Times New Roman" pitchFamily="18" charset="0"/>
              </a:rPr>
              <a:t>Безсмертний подвиг юних партизан. Вони з честю виконали свій патріотичний обов'язок перед Батьківщиною. Вони і сьогодні молоді… </a:t>
            </a:r>
          </a:p>
          <a:p>
            <a:pPr marL="0" indent="457200" algn="just">
              <a:lnSpc>
                <a:spcPct val="170000"/>
              </a:lnSpc>
              <a:spcBef>
                <a:spcPts val="0"/>
              </a:spcBef>
              <a:buNone/>
            </a:pPr>
            <a:endParaRPr lang="uk-UA" sz="2300" dirty="0" smtClean="0">
              <a:latin typeface="Times New Roman" pitchFamily="18" charset="0"/>
              <a:cs typeface="Times New Roman" pitchFamily="18" charset="0"/>
            </a:endParaRPr>
          </a:p>
          <a:p>
            <a:endParaRPr lang="uk-UA" dirty="0"/>
          </a:p>
        </p:txBody>
      </p:sp>
      <p:sp>
        <p:nvSpPr>
          <p:cNvPr id="4" name="TextBox 3"/>
          <p:cNvSpPr txBox="1"/>
          <p:nvPr/>
        </p:nvSpPr>
        <p:spPr>
          <a:xfrm>
            <a:off x="2500298" y="3143248"/>
            <a:ext cx="4357718" cy="1846659"/>
          </a:xfrm>
          <a:prstGeom prst="rect">
            <a:avLst/>
          </a:prstGeom>
          <a:noFill/>
        </p:spPr>
        <p:txBody>
          <a:bodyPr wrap="square" rtlCol="0">
            <a:spAutoFit/>
          </a:bodyPr>
          <a:lstStyle/>
          <a:p>
            <a:pPr algn="ctr">
              <a:lnSpc>
                <a:spcPct val="150000"/>
              </a:lnSpc>
            </a:pPr>
            <a:r>
              <a:rPr lang="uk-UA" sz="1600" i="1" dirty="0" smtClean="0">
                <a:latin typeface="Times New Roman" pitchFamily="18" charset="0"/>
                <a:cs typeface="Times New Roman" pitchFamily="18" charset="0"/>
              </a:rPr>
              <a:t>Вам дороги </a:t>
            </a:r>
            <a:r>
              <a:rPr lang="uk-UA" sz="1600" i="1" dirty="0" err="1" smtClean="0">
                <a:latin typeface="Times New Roman" pitchFamily="18" charset="0"/>
                <a:cs typeface="Times New Roman" pitchFamily="18" charset="0"/>
              </a:rPr>
              <a:t>важкії</a:t>
            </a:r>
            <a:r>
              <a:rPr lang="uk-UA" sz="1600" i="1" dirty="0" smtClean="0">
                <a:latin typeface="Times New Roman" pitchFamily="18" charset="0"/>
                <a:cs typeface="Times New Roman" pitchFamily="18" charset="0"/>
              </a:rPr>
              <a:t> дістались,</a:t>
            </a:r>
            <a:endParaRPr lang="uk-UA" sz="1600" dirty="0" smtClean="0">
              <a:latin typeface="Times New Roman" pitchFamily="18" charset="0"/>
              <a:cs typeface="Times New Roman" pitchFamily="18" charset="0"/>
            </a:endParaRPr>
          </a:p>
          <a:p>
            <a:pPr algn="ctr">
              <a:lnSpc>
                <a:spcPct val="150000"/>
              </a:lnSpc>
            </a:pPr>
            <a:r>
              <a:rPr lang="uk-UA" sz="1600" i="1" dirty="0" smtClean="0">
                <a:latin typeface="Times New Roman" pitchFamily="18" charset="0"/>
                <a:cs typeface="Times New Roman" pitchFamily="18" charset="0"/>
              </a:rPr>
              <a:t>Ваші очі сліпив битви дим.</a:t>
            </a:r>
            <a:endParaRPr lang="uk-UA" sz="1600" dirty="0" smtClean="0">
              <a:latin typeface="Times New Roman" pitchFamily="18" charset="0"/>
              <a:cs typeface="Times New Roman" pitchFamily="18" charset="0"/>
            </a:endParaRPr>
          </a:p>
          <a:p>
            <a:pPr algn="ctr">
              <a:lnSpc>
                <a:spcPct val="150000"/>
              </a:lnSpc>
            </a:pPr>
            <a:r>
              <a:rPr lang="uk-UA" sz="1600" i="1" dirty="0" smtClean="0">
                <a:latin typeface="Times New Roman" pitchFamily="18" charset="0"/>
                <a:cs typeface="Times New Roman" pitchFamily="18" charset="0"/>
              </a:rPr>
              <a:t>Назавжди ви юними лишались,</a:t>
            </a:r>
            <a:endParaRPr lang="uk-UA" sz="1600" dirty="0" smtClean="0">
              <a:latin typeface="Times New Roman" pitchFamily="18" charset="0"/>
              <a:cs typeface="Times New Roman" pitchFamily="18" charset="0"/>
            </a:endParaRPr>
          </a:p>
          <a:p>
            <a:pPr algn="ctr">
              <a:lnSpc>
                <a:spcPct val="150000"/>
              </a:lnSpc>
            </a:pPr>
            <a:r>
              <a:rPr lang="uk-UA" sz="1600" i="1" dirty="0" smtClean="0">
                <a:latin typeface="Times New Roman" pitchFamily="18" charset="0"/>
                <a:cs typeface="Times New Roman" pitchFamily="18" charset="0"/>
              </a:rPr>
              <a:t>Щоб цей світ був завжди молодим.</a:t>
            </a:r>
            <a:endParaRPr lang="uk-UA" sz="1600" dirty="0" smtClean="0">
              <a:latin typeface="Times New Roman" pitchFamily="18" charset="0"/>
              <a:cs typeface="Times New Roman" pitchFamily="18" charset="0"/>
            </a:endParaRPr>
          </a:p>
          <a:p>
            <a:endParaRPr lang="uk-UA" dirty="0"/>
          </a:p>
        </p:txBody>
      </p:sp>
      <p:pic>
        <p:nvPicPr>
          <p:cNvPr id="7" name="Рисунок 6" descr="i0i0d4h0pnc5az9r6yp8rhhnkjvv07ji.jpg"/>
          <p:cNvPicPr>
            <a:picLocks noChangeAspect="1"/>
          </p:cNvPicPr>
          <p:nvPr/>
        </p:nvPicPr>
        <p:blipFill>
          <a:blip r:embed="rId2" cstate="print"/>
          <a:stretch>
            <a:fillRect/>
          </a:stretch>
        </p:blipFill>
        <p:spPr>
          <a:xfrm>
            <a:off x="357158" y="3214686"/>
            <a:ext cx="2286016" cy="1428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1261796_html_md049fe2.jpg"/>
          <p:cNvPicPr>
            <a:picLocks noChangeAspect="1"/>
          </p:cNvPicPr>
          <p:nvPr/>
        </p:nvPicPr>
        <p:blipFill>
          <a:blip r:embed="rId3" cstate="print"/>
          <a:srcRect t="7100" b="7100"/>
          <a:stretch>
            <a:fillRect/>
          </a:stretch>
        </p:blipFill>
        <p:spPr>
          <a:xfrm>
            <a:off x="6429388" y="3214686"/>
            <a:ext cx="2357454" cy="1428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100695758_101.jpg"/>
          <p:cNvPicPr>
            <a:picLocks noChangeAspect="1"/>
          </p:cNvPicPr>
          <p:nvPr/>
        </p:nvPicPr>
        <p:blipFill>
          <a:blip r:embed="rId4" cstate="print"/>
          <a:stretch>
            <a:fillRect/>
          </a:stretch>
        </p:blipFill>
        <p:spPr>
          <a:xfrm>
            <a:off x="357158" y="4857760"/>
            <a:ext cx="2304000" cy="172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6krrzbl.jpg"/>
          <p:cNvPicPr>
            <a:picLocks noChangeAspect="1"/>
          </p:cNvPicPr>
          <p:nvPr/>
        </p:nvPicPr>
        <p:blipFill>
          <a:blip r:embed="rId5" cstate="print"/>
          <a:stretch>
            <a:fillRect/>
          </a:stretch>
        </p:blipFill>
        <p:spPr>
          <a:xfrm>
            <a:off x="3143240" y="4857760"/>
            <a:ext cx="2857520" cy="1714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2344.jpg"/>
          <p:cNvPicPr>
            <a:picLocks noChangeAspect="1"/>
          </p:cNvPicPr>
          <p:nvPr/>
        </p:nvPicPr>
        <p:blipFill>
          <a:blip r:embed="rId6" cstate="print"/>
          <a:srcRect t="4348" b="4348"/>
          <a:stretch>
            <a:fillRect/>
          </a:stretch>
        </p:blipFill>
        <p:spPr>
          <a:xfrm>
            <a:off x="6429388" y="4857760"/>
            <a:ext cx="2357454" cy="1714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14356"/>
            <a:ext cx="8543956" cy="5929354"/>
          </a:xfrm>
        </p:spPr>
        <p:txBody>
          <a:bodyPr>
            <a:normAutofit fontScale="85000" lnSpcReduction="20000"/>
          </a:bodyPr>
          <a:lstStyle/>
          <a:p>
            <a:pPr marL="0" indent="0" algn="just">
              <a:lnSpc>
                <a:spcPct val="170000"/>
              </a:lnSpc>
              <a:spcBef>
                <a:spcPts val="0"/>
              </a:spcBef>
            </a:pPr>
            <a:r>
              <a:rPr lang="uk-UA" sz="2000" b="1" dirty="0" smtClean="0">
                <a:latin typeface="Times New Roman" pitchFamily="18" charset="0"/>
                <a:cs typeface="Times New Roman" pitchFamily="18" charset="0"/>
              </a:rPr>
              <a:t> Актуальність</a:t>
            </a:r>
            <a:r>
              <a:rPr lang="uk-UA" sz="2000" dirty="0" smtClean="0">
                <a:latin typeface="Times New Roman" pitchFamily="18" charset="0"/>
                <a:cs typeface="Times New Roman" pitchFamily="18" charset="0"/>
              </a:rPr>
              <a:t>. Друга світова війна забрала близько 27 млн. життів громадян колишнього СРСР. З них близько 10 млн. </a:t>
            </a:r>
            <a:r>
              <a:rPr lang="ru-RU" sz="20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солдати, інші </a:t>
            </a:r>
            <a:r>
              <a:rPr lang="ru-RU" sz="2000"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люди похилого віку, жінки, діти. Але статистика мовчить про те, скільки дітей загинуло в цей час. Такі дані відсутні, хоча війна покалічила тисячі дитячих доль, відняла світле й радісне дитинство. Розкриття теми дасть змогу глибше зрозуміти внесок дітей у перемогу на фронті та в тилу.</a:t>
            </a:r>
          </a:p>
          <a:p>
            <a:pPr marL="0" indent="0" algn="just">
              <a:lnSpc>
                <a:spcPct val="170000"/>
              </a:lnSpc>
              <a:spcBef>
                <a:spcPts val="0"/>
              </a:spcBef>
            </a:pPr>
            <a:endParaRPr lang="uk-UA" sz="2000" dirty="0" smtClean="0">
              <a:latin typeface="Times New Roman" pitchFamily="18" charset="0"/>
              <a:cs typeface="Times New Roman" pitchFamily="18" charset="0"/>
            </a:endParaRPr>
          </a:p>
          <a:p>
            <a:pPr marL="0" indent="0" algn="just">
              <a:lnSpc>
                <a:spcPct val="170000"/>
              </a:lnSpc>
              <a:spcBef>
                <a:spcPts val="0"/>
              </a:spcBef>
            </a:pPr>
            <a:r>
              <a:rPr lang="uk-UA" sz="2000" b="1" dirty="0" smtClean="0">
                <a:latin typeface="Times New Roman" pitchFamily="18" charset="0"/>
                <a:cs typeface="Times New Roman" pitchFamily="18" charset="0"/>
              </a:rPr>
              <a:t> Метою дослідження</a:t>
            </a:r>
            <a:r>
              <a:rPr lang="uk-UA" sz="2000" dirty="0" smtClean="0">
                <a:latin typeface="Times New Roman" pitchFamily="18" charset="0"/>
                <a:cs typeface="Times New Roman" pitchFamily="18" charset="0"/>
              </a:rPr>
              <a:t> є визначення ролі дітей у світовій війні. </a:t>
            </a:r>
          </a:p>
          <a:p>
            <a:pPr marL="0" indent="0" algn="just">
              <a:lnSpc>
                <a:spcPct val="170000"/>
              </a:lnSpc>
              <a:spcBef>
                <a:spcPts val="0"/>
              </a:spcBef>
            </a:pPr>
            <a:endParaRPr lang="uk-UA" sz="2000" dirty="0" smtClean="0">
              <a:latin typeface="Times New Roman" pitchFamily="18" charset="0"/>
              <a:cs typeface="Times New Roman" pitchFamily="18" charset="0"/>
            </a:endParaRPr>
          </a:p>
          <a:p>
            <a:pPr marL="0" indent="0" algn="just">
              <a:lnSpc>
                <a:spcPct val="170000"/>
              </a:lnSpc>
              <a:spcBef>
                <a:spcPts val="0"/>
              </a:spcBef>
            </a:pPr>
            <a:r>
              <a:rPr lang="uk-UA" sz="2000" b="1" dirty="0" smtClean="0">
                <a:latin typeface="Times New Roman" pitchFamily="18" charset="0"/>
                <a:cs typeface="Times New Roman" pitchFamily="18" charset="0"/>
              </a:rPr>
              <a:t> Завдання:</a:t>
            </a:r>
            <a:r>
              <a:rPr lang="uk-UA" sz="2000" dirty="0" smtClean="0">
                <a:latin typeface="Times New Roman" pitchFamily="18" charset="0"/>
                <a:cs typeface="Times New Roman" pitchFamily="18" charset="0"/>
              </a:rPr>
              <a:t> розкрити роль дітей у воєнний час; показати труднощі їхнього життя, страждання й незламність їх духу, готовність на самопожертву </a:t>
            </a:r>
            <a:r>
              <a:rPr lang="uk-UA" sz="2000" dirty="0" err="1" smtClean="0">
                <a:latin typeface="Times New Roman" pitchFamily="18" charset="0"/>
                <a:cs typeface="Times New Roman" pitchFamily="18" charset="0"/>
              </a:rPr>
              <a:t>во</a:t>
            </a:r>
            <a:r>
              <a:rPr lang="uk-UA" sz="2000" dirty="0" smtClean="0">
                <a:latin typeface="Times New Roman" pitchFamily="18" charset="0"/>
                <a:cs typeface="Times New Roman" pitchFamily="18" charset="0"/>
              </a:rPr>
              <a:t> ім’я свободи; провести взаємозв’язок між трагічною долею «дітей війни» сорокових з трагічною долею дітей Донбасу сучасності.</a:t>
            </a:r>
          </a:p>
          <a:p>
            <a:pPr marL="0" indent="0" algn="just">
              <a:lnSpc>
                <a:spcPct val="170000"/>
              </a:lnSpc>
              <a:spcBef>
                <a:spcPts val="0"/>
              </a:spcBef>
            </a:pPr>
            <a:endParaRPr lang="uk-UA" sz="2000" dirty="0" smtClean="0">
              <a:latin typeface="Times New Roman" pitchFamily="18" charset="0"/>
              <a:cs typeface="Times New Roman" pitchFamily="18" charset="0"/>
            </a:endParaRPr>
          </a:p>
          <a:p>
            <a:pPr marL="0" indent="0" algn="just">
              <a:lnSpc>
                <a:spcPct val="170000"/>
              </a:lnSpc>
              <a:spcBef>
                <a:spcPts val="0"/>
              </a:spcBef>
            </a:pPr>
            <a:r>
              <a:rPr lang="uk-UA" sz="2000" dirty="0" smtClean="0">
                <a:latin typeface="Times New Roman" pitchFamily="18" charset="0"/>
                <a:cs typeface="Times New Roman" pitchFamily="18" charset="0"/>
              </a:rPr>
              <a:t> Автором використані наступні </a:t>
            </a:r>
            <a:r>
              <a:rPr lang="uk-UA" sz="2000" b="1" dirty="0" smtClean="0">
                <a:latin typeface="Times New Roman" pitchFamily="18" charset="0"/>
                <a:cs typeface="Times New Roman" pitchFamily="18" charset="0"/>
              </a:rPr>
              <a:t>методи дослідження</a:t>
            </a:r>
            <a:r>
              <a:rPr lang="uk-UA" sz="2000" dirty="0" smtClean="0">
                <a:latin typeface="Times New Roman" pitchFamily="18" charset="0"/>
                <a:cs typeface="Times New Roman" pitchFamily="18" charset="0"/>
              </a:rPr>
              <a:t>: історичний метод, </a:t>
            </a:r>
            <a:r>
              <a:rPr lang="uk-UA" sz="2000" dirty="0" err="1" smtClean="0">
                <a:latin typeface="Times New Roman" pitchFamily="18" charset="0"/>
                <a:cs typeface="Times New Roman" pitchFamily="18" charset="0"/>
              </a:rPr>
              <a:t>метод</a:t>
            </a:r>
            <a:r>
              <a:rPr lang="uk-UA" sz="2000" dirty="0" smtClean="0">
                <a:latin typeface="Times New Roman" pitchFamily="18" charset="0"/>
                <a:cs typeface="Times New Roman" pitchFamily="18" charset="0"/>
              </a:rPr>
              <a:t> порівняльного аналізу, метод спостереження та збирання фактів. </a:t>
            </a:r>
          </a:p>
          <a:p>
            <a:endParaRPr lang="uk-UA"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144000" cy="2286016"/>
          </a:xfrm>
        </p:spPr>
        <p:txBody>
          <a:bodyPr>
            <a:noAutofit/>
          </a:bodyPr>
          <a:lstStyle/>
          <a:p>
            <a:pPr marL="0" indent="0" algn="ctr">
              <a:lnSpc>
                <a:spcPct val="150000"/>
              </a:lnSpc>
              <a:spcBef>
                <a:spcPts val="0"/>
              </a:spcBef>
              <a:buNone/>
            </a:pPr>
            <a:r>
              <a:rPr lang="uk-UA" sz="1800" dirty="0" smtClean="0">
                <a:latin typeface="Times New Roman" pitchFamily="18" charset="0"/>
                <a:cs typeface="Times New Roman" pitchFamily="18" charset="0"/>
              </a:rPr>
              <a:t>У 1939 році більшість людей навіть </a:t>
            </a:r>
            <a:r>
              <a:rPr lang="uk-UA" sz="1800" dirty="0" smtClean="0">
                <a:latin typeface="Times New Roman" pitchFamily="18" charset="0"/>
                <a:cs typeface="Times New Roman" pitchFamily="18" charset="0"/>
              </a:rPr>
              <a:t>не </a:t>
            </a:r>
            <a:r>
              <a:rPr lang="uk-UA" sz="1800" dirty="0" smtClean="0">
                <a:latin typeface="Times New Roman" pitchFamily="18" charset="0"/>
                <a:cs typeface="Times New Roman" pitchFamily="18" charset="0"/>
              </a:rPr>
              <a:t>знала, </a:t>
            </a:r>
            <a:r>
              <a:rPr lang="uk-UA" sz="1800" dirty="0" smtClean="0">
                <a:latin typeface="Times New Roman" pitchFamily="18" charset="0"/>
                <a:cs typeface="Times New Roman" pitchFamily="18" charset="0"/>
              </a:rPr>
              <a:t>що незабаром вже не буде </a:t>
            </a:r>
            <a:r>
              <a:rPr lang="uk-UA" sz="1800" dirty="0" smtClean="0">
                <a:latin typeface="Times New Roman" pitchFamily="18" charset="0"/>
                <a:cs typeface="Times New Roman" pitchFamily="18" charset="0"/>
              </a:rPr>
              <a:t>щастя</a:t>
            </a:r>
            <a:r>
              <a:rPr lang="uk-UA" sz="1800" dirty="0" smtClean="0">
                <a:latin typeface="Times New Roman" pitchFamily="18" charset="0"/>
                <a:cs typeface="Times New Roman" pitchFamily="18" charset="0"/>
              </a:rPr>
              <a:t>, а у дітей, які народилися або будуть народжені з 1928 по 1945 роки, вкрадуть дитинство. </a:t>
            </a:r>
          </a:p>
          <a:p>
            <a:pPr marL="0" indent="0" algn="ctr">
              <a:lnSpc>
                <a:spcPct val="150000"/>
              </a:lnSpc>
              <a:spcBef>
                <a:spcPts val="0"/>
              </a:spcBef>
              <a:buNone/>
            </a:pPr>
            <a:r>
              <a:rPr lang="uk-UA" sz="1800" dirty="0" smtClean="0">
                <a:latin typeface="Times New Roman" pitchFamily="18" charset="0"/>
                <a:cs typeface="Times New Roman" pitchFamily="18" charset="0"/>
              </a:rPr>
              <a:t>Страждали на війні діти не менше, ніж дорослі. </a:t>
            </a:r>
          </a:p>
          <a:p>
            <a:pPr marL="0" indent="0" algn="ctr">
              <a:lnSpc>
                <a:spcPct val="150000"/>
              </a:lnSpc>
              <a:spcBef>
                <a:spcPts val="0"/>
              </a:spcBef>
              <a:buNone/>
            </a:pPr>
            <a:r>
              <a:rPr lang="uk-UA" sz="1800" b="1" dirty="0" smtClean="0">
                <a:latin typeface="Times New Roman" pitchFamily="18" charset="0"/>
                <a:cs typeface="Times New Roman" pitchFamily="18" charset="0"/>
              </a:rPr>
              <a:t>Друга світова війна </a:t>
            </a:r>
            <a:r>
              <a:rPr lang="uk-UA" sz="1800" b="1" dirty="0" smtClean="0">
                <a:latin typeface="Times New Roman" pitchFamily="18" charset="0"/>
                <a:cs typeface="Times New Roman" pitchFamily="18" charset="0"/>
              </a:rPr>
              <a:t>назавжди змінила їхнє життя.</a:t>
            </a:r>
            <a:endParaRPr lang="uk-UA" sz="1800" dirty="0" smtClean="0">
              <a:latin typeface="Times New Roman" pitchFamily="18" charset="0"/>
              <a:cs typeface="Times New Roman" pitchFamily="18" charset="0"/>
            </a:endParaRPr>
          </a:p>
          <a:p>
            <a:endParaRPr lang="uk-UA" sz="2400" dirty="0"/>
          </a:p>
        </p:txBody>
      </p:sp>
      <p:pic>
        <p:nvPicPr>
          <p:cNvPr id="5" name="Рисунок 4" descr="2infamia_043.jpg"/>
          <p:cNvPicPr>
            <a:picLocks noChangeAspect="1"/>
          </p:cNvPicPr>
          <p:nvPr/>
        </p:nvPicPr>
        <p:blipFill>
          <a:blip r:embed="rId3" cstate="print"/>
          <a:srcRect b="15300"/>
          <a:stretch>
            <a:fillRect/>
          </a:stretch>
        </p:blipFill>
        <p:spPr>
          <a:xfrm>
            <a:off x="214282" y="2643182"/>
            <a:ext cx="8572560" cy="3714776"/>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844" y="2071678"/>
            <a:ext cx="9001156" cy="1200329"/>
          </a:xfrm>
          <a:prstGeom prst="rect">
            <a:avLst/>
          </a:prstGeom>
          <a:noFill/>
        </p:spPr>
        <p:txBody>
          <a:bodyPr wrap="square" rtlCol="0">
            <a:spAutoFit/>
          </a:bodyPr>
          <a:lstStyle/>
          <a:p>
            <a:pPr algn="ctr">
              <a:lnSpc>
                <a:spcPct val="150000"/>
              </a:lnSpc>
            </a:pPr>
            <a:r>
              <a:rPr lang="uk-UA" b="1" dirty="0" smtClean="0">
                <a:latin typeface="Times New Roman" pitchFamily="18" charset="0"/>
                <a:cs typeface="Times New Roman" pitchFamily="18" charset="0"/>
              </a:rPr>
              <a:t>Яскраву сторінку в літопис партизанського руху Сумщини вписали </a:t>
            </a:r>
            <a:endParaRPr lang="en-US" b="1" dirty="0" smtClean="0">
              <a:latin typeface="Times New Roman" pitchFamily="18" charset="0"/>
              <a:cs typeface="Times New Roman" pitchFamily="18" charset="0"/>
            </a:endParaRPr>
          </a:p>
          <a:p>
            <a:pPr algn="ctr">
              <a:lnSpc>
                <a:spcPct val="150000"/>
              </a:lnSpc>
            </a:pPr>
            <a:r>
              <a:rPr lang="uk-UA" b="1" dirty="0" smtClean="0">
                <a:latin typeface="Times New Roman" pitchFamily="18" charset="0"/>
                <a:cs typeface="Times New Roman" pitchFamily="18" charset="0"/>
              </a:rPr>
              <a:t>юні партизани з Конотопа</a:t>
            </a:r>
          </a:p>
          <a:p>
            <a:endParaRPr lang="uk-UA" dirty="0"/>
          </a:p>
        </p:txBody>
      </p:sp>
      <p:sp>
        <p:nvSpPr>
          <p:cNvPr id="6" name="TextBox 5"/>
          <p:cNvSpPr txBox="1"/>
          <p:nvPr/>
        </p:nvSpPr>
        <p:spPr>
          <a:xfrm>
            <a:off x="357158" y="357166"/>
            <a:ext cx="8143932" cy="2031325"/>
          </a:xfrm>
          <a:prstGeom prst="rect">
            <a:avLst/>
          </a:prstGeom>
          <a:noFill/>
        </p:spPr>
        <p:txBody>
          <a:bodyPr wrap="square" rtlCol="0">
            <a:spAutoFit/>
          </a:bodyPr>
          <a:lstStyle/>
          <a:p>
            <a:pPr algn="ctr">
              <a:lnSpc>
                <a:spcPct val="150000"/>
              </a:lnSpc>
            </a:pPr>
            <a:r>
              <a:rPr lang="uk-UA" dirty="0" smtClean="0">
                <a:latin typeface="Times New Roman" pitchFamily="18" charset="0"/>
                <a:cs typeface="Times New Roman" pitchFamily="18" charset="0"/>
              </a:rPr>
              <a:t>За покликом юних сердець діти ставали підпільниками, партизанами, щоб помститися ворогові за смерть батьків та братів, за наругу над матерями і сестрами, за спалені домівки, за всі нелюдські злочини фашистів. Вони гинули в боях. їх катували гітлерівці, але юні герої не здавалися.</a:t>
            </a:r>
          </a:p>
          <a:p>
            <a:endParaRPr lang="uk-UA" dirty="0"/>
          </a:p>
        </p:txBody>
      </p:sp>
      <p:pic>
        <p:nvPicPr>
          <p:cNvPr id="7" name="Рисунок 6" descr="imgB.jpg"/>
          <p:cNvPicPr>
            <a:picLocks noChangeAspect="1"/>
          </p:cNvPicPr>
          <p:nvPr/>
        </p:nvPicPr>
        <p:blipFill>
          <a:blip r:embed="rId2" cstate="print"/>
          <a:stretch>
            <a:fillRect/>
          </a:stretch>
        </p:blipFill>
        <p:spPr>
          <a:xfrm>
            <a:off x="785786" y="3071810"/>
            <a:ext cx="3286148" cy="35004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Рисунок 7" descr="c4bb59b081fb62b839495adfc29.jpg"/>
          <p:cNvPicPr>
            <a:picLocks noChangeAspect="1"/>
          </p:cNvPicPr>
          <p:nvPr/>
        </p:nvPicPr>
        <p:blipFill>
          <a:blip r:embed="rId3" cstate="print"/>
          <a:stretch>
            <a:fillRect/>
          </a:stretch>
        </p:blipFill>
        <p:spPr>
          <a:xfrm>
            <a:off x="5000628" y="3071810"/>
            <a:ext cx="3286147" cy="35004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uk-UA" sz="3600" b="1" dirty="0" err="1">
                <a:latin typeface="Times New Roman" pitchFamily="18" charset="0"/>
                <a:cs typeface="Times New Roman" pitchFamily="18" charset="0"/>
              </a:rPr>
              <a:t>Немолот</a:t>
            </a:r>
            <a:r>
              <a:rPr lang="uk-UA" sz="3600" b="1" dirty="0">
                <a:latin typeface="Times New Roman" pitchFamily="18" charset="0"/>
                <a:cs typeface="Times New Roman" pitchFamily="18" charset="0"/>
              </a:rPr>
              <a:t> Михайло Пилипович</a:t>
            </a:r>
            <a:endParaRPr lang="uk-UA" sz="3600" dirty="0">
              <a:latin typeface="Times New Roman" pitchFamily="18" charset="0"/>
              <a:cs typeface="Times New Roman" pitchFamily="18" charset="0"/>
            </a:endParaRPr>
          </a:p>
        </p:txBody>
      </p:sp>
      <p:pic>
        <p:nvPicPr>
          <p:cNvPr id="4" name="Содержимое 3" descr="IMG_20150406_104416.jpg"/>
          <p:cNvPicPr>
            <a:picLocks noGrp="1" noChangeAspect="1"/>
          </p:cNvPicPr>
          <p:nvPr>
            <p:ph idx="1"/>
          </p:nvPr>
        </p:nvPicPr>
        <p:blipFill>
          <a:blip r:embed="rId3" cstate="print"/>
          <a:srcRect l="24745" t="1473" r="44388" b="69064"/>
          <a:stretch>
            <a:fillRect/>
          </a:stretch>
        </p:blipFill>
        <p:spPr>
          <a:xfrm>
            <a:off x="6000760" y="1142984"/>
            <a:ext cx="2928958" cy="4929222"/>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142844" y="1142984"/>
            <a:ext cx="5572196" cy="5293757"/>
          </a:xfrm>
          <a:prstGeom prst="rect">
            <a:avLst/>
          </a:prstGeom>
          <a:noFill/>
        </p:spPr>
        <p:txBody>
          <a:bodyPr wrap="square" rtlCol="0">
            <a:spAutoFit/>
          </a:bodyPr>
          <a:lstStyle/>
          <a:p>
            <a:pPr algn="just">
              <a:buFont typeface="Arial" pitchFamily="34" charset="0"/>
              <a:buChar char="•"/>
            </a:pPr>
            <a:r>
              <a:rPr lang="en-US"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Він прийшов у партизанський загін «Смерть фашизму» у червні І942 року. Обірваний, босий, голодний </a:t>
            </a:r>
            <a:r>
              <a:rPr lang="uk-UA" sz="1600" dirty="0" smtClean="0">
                <a:latin typeface="Times New Roman" pitchFamily="18" charset="0"/>
                <a:cs typeface="Times New Roman" pitchFamily="18" charset="0"/>
              </a:rPr>
              <a:t>підліток втік </a:t>
            </a:r>
            <a:r>
              <a:rPr lang="uk-UA" sz="1600" dirty="0" smtClean="0">
                <a:latin typeface="Times New Roman" pitchFamily="18" charset="0"/>
                <a:cs typeface="Times New Roman" pitchFamily="18" charset="0"/>
              </a:rPr>
              <a:t>з Конотопа, рятуючись від фашистської неволі і брів незнайомими дорогами до партизанів. Звали його Михайло </a:t>
            </a:r>
            <a:r>
              <a:rPr lang="uk-UA" sz="1600" dirty="0" err="1" smtClean="0">
                <a:latin typeface="Times New Roman" pitchFamily="18" charset="0"/>
                <a:cs typeface="Times New Roman" pitchFamily="18" charset="0"/>
              </a:rPr>
              <a:t>Немолот</a:t>
            </a:r>
            <a:r>
              <a:rPr lang="uk-UA"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gn="just">
              <a:buFont typeface="Arial" pitchFamily="34" charset="0"/>
              <a:buChar char="•"/>
            </a:pPr>
            <a:endParaRPr lang="uk-UA" sz="1600" dirty="0" smtClean="0">
              <a:latin typeface="Times New Roman" pitchFamily="18" charset="0"/>
              <a:cs typeface="Times New Roman" pitchFamily="18" charset="0"/>
            </a:endParaRPr>
          </a:p>
          <a:p>
            <a:pPr algn="just">
              <a:buFont typeface="Arial" pitchFamily="34" charset="0"/>
              <a:buChar char="•"/>
            </a:pPr>
            <a:r>
              <a:rPr lang="en-US"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«Візьміть. - благав він партизан. – Буду виконувати всі </a:t>
            </a:r>
            <a:r>
              <a:rPr lang="uk-UA" sz="1600" dirty="0" err="1" smtClean="0">
                <a:latin typeface="Times New Roman" pitchFamily="18" charset="0"/>
                <a:cs typeface="Times New Roman" pitchFamily="18" charset="0"/>
              </a:rPr>
              <a:t>завдання...›</a:t>
            </a:r>
            <a:r>
              <a:rPr lang="uk-UA" sz="1600" dirty="0" smtClean="0">
                <a:latin typeface="Times New Roman" pitchFamily="18" charset="0"/>
                <a:cs typeface="Times New Roman" pitchFamily="18" charset="0"/>
              </a:rPr>
              <a:t>. Після перевірки Михайла зарахували в групу розвідників. Це була чи не найвідповідальніша робота в загоні.</a:t>
            </a:r>
            <a:endParaRPr lang="en-US" sz="1600" dirty="0" smtClean="0">
              <a:latin typeface="Times New Roman" pitchFamily="18" charset="0"/>
              <a:cs typeface="Times New Roman" pitchFamily="18" charset="0"/>
            </a:endParaRPr>
          </a:p>
          <a:p>
            <a:pPr algn="just">
              <a:buFont typeface="Arial" pitchFamily="34" charset="0"/>
              <a:buChar char="•"/>
            </a:pPr>
            <a:endParaRPr lang="uk-UA" sz="1600" dirty="0" smtClean="0">
              <a:latin typeface="Times New Roman" pitchFamily="18" charset="0"/>
              <a:cs typeface="Times New Roman" pitchFamily="18" charset="0"/>
            </a:endParaRPr>
          </a:p>
          <a:p>
            <a:pPr algn="just">
              <a:buFont typeface="Arial" pitchFamily="34" charset="0"/>
              <a:buChar char="•"/>
            </a:pPr>
            <a:r>
              <a:rPr lang="en-US"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Вже з перших «виходів у світ» </a:t>
            </a:r>
            <a:r>
              <a:rPr lang="uk-UA" sz="1600" dirty="0" err="1" smtClean="0">
                <a:latin typeface="Times New Roman" pitchFamily="18" charset="0"/>
                <a:cs typeface="Times New Roman" pitchFamily="18" charset="0"/>
              </a:rPr>
              <a:t>Міша</a:t>
            </a:r>
            <a:r>
              <a:rPr lang="uk-UA" sz="1600" dirty="0" smtClean="0">
                <a:latin typeface="Times New Roman" pitchFamily="18" charset="0"/>
                <a:cs typeface="Times New Roman" pitchFamily="18" charset="0"/>
              </a:rPr>
              <a:t> проявив себе як кмітливий і сміливий розвідник. Ходив по селах, збирав відомості про розташування гітлерівських гарнізонів, налагоджував зв'язки з підпільними групами. Часто залишав надійним людям листівки, газети. Так серед населення </a:t>
            </a:r>
            <a:r>
              <a:rPr lang="uk-UA" sz="1600" dirty="0" err="1" smtClean="0">
                <a:latin typeface="Times New Roman" pitchFamily="18" charset="0"/>
                <a:cs typeface="Times New Roman" pitchFamily="18" charset="0"/>
              </a:rPr>
              <a:t>ширилась</a:t>
            </a:r>
            <a:r>
              <a:rPr lang="uk-UA" sz="1600" dirty="0" smtClean="0">
                <a:latin typeface="Times New Roman" pitchFamily="18" charset="0"/>
                <a:cs typeface="Times New Roman" pitchFamily="18" charset="0"/>
              </a:rPr>
              <a:t> правда про становище на фронтах. А від вибухівок, які доставляв юний месник підпільникам, летіли під укіс ворожі ешелони. Не раз </a:t>
            </a:r>
            <a:r>
              <a:rPr lang="uk-UA" sz="1600" dirty="0" err="1" smtClean="0">
                <a:latin typeface="Times New Roman" pitchFamily="18" charset="0"/>
                <a:cs typeface="Times New Roman" pitchFamily="18" charset="0"/>
              </a:rPr>
              <a:t>Немолот</a:t>
            </a:r>
            <a:r>
              <a:rPr lang="uk-UA" sz="1600" dirty="0" smtClean="0">
                <a:latin typeface="Times New Roman" pitchFamily="18" charset="0"/>
                <a:cs typeface="Times New Roman" pitchFamily="18" charset="0"/>
              </a:rPr>
              <a:t> потрапляв у засідки, і завдяки своїй винахідливості виходив з них неушкодженим.</a:t>
            </a:r>
          </a:p>
          <a:p>
            <a:endParaRPr lang="uk-UA"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428100"/>
            <a:ext cx="9144000" cy="1429900"/>
          </a:xfrm>
          <a:solidFill>
            <a:srgbClr val="B2B2B2">
              <a:alpha val="67843"/>
            </a:srgbClr>
          </a:solidFill>
        </p:spPr>
        <p:txBody>
          <a:bodyPr>
            <a:noAutofit/>
          </a:bodyPr>
          <a:lstStyle/>
          <a:p>
            <a:pPr algn="just"/>
            <a:r>
              <a:rPr lang="uk-UA" sz="1600" dirty="0">
                <a:latin typeface="Times New Roman" pitchFamily="18" charset="0"/>
                <a:cs typeface="Times New Roman" pitchFamily="18" charset="0"/>
              </a:rPr>
              <a:t>Наприкінці сорок </a:t>
            </a:r>
            <a:r>
              <a:rPr lang="uk-UA" sz="1600" dirty="0" smtClean="0">
                <a:latin typeface="Times New Roman" pitchFamily="18" charset="0"/>
                <a:cs typeface="Times New Roman" pitchFamily="18" charset="0"/>
              </a:rPr>
              <a:t>другого Михайло </a:t>
            </a:r>
            <a:r>
              <a:rPr lang="uk-UA" sz="1600" dirty="0" err="1" smtClean="0">
                <a:latin typeface="Times New Roman" pitchFamily="18" charset="0"/>
                <a:cs typeface="Times New Roman" pitchFamily="18" charset="0"/>
              </a:rPr>
              <a:t>Немолот</a:t>
            </a:r>
            <a:r>
              <a:rPr lang="uk-UA" sz="1600" dirty="0" smtClean="0">
                <a:latin typeface="Times New Roman" pitchFamily="18" charset="0"/>
                <a:cs typeface="Times New Roman" pitchFamily="18" charset="0"/>
              </a:rPr>
              <a:t> (на фото – третій зліва) отримав </a:t>
            </a:r>
            <a:r>
              <a:rPr lang="uk-UA" sz="1600" dirty="0">
                <a:latin typeface="Times New Roman" pitchFamily="18" charset="0"/>
                <a:cs typeface="Times New Roman" pitchFamily="18" charset="0"/>
              </a:rPr>
              <a:t>завдання: розвідати сили і розташування ворожих гарнізонів в Конотопі, зв'язатися в місті та навколишніх селах з підпіллям, дізнатися про можливі шляхи звільнення військовополонених з Конотопа концтабори</a:t>
            </a:r>
            <a:r>
              <a:rPr lang="uk-UA" sz="1600" dirty="0" smtClean="0">
                <a:latin typeface="Times New Roman" pitchFamily="18" charset="0"/>
                <a:cs typeface="Times New Roman" pitchFamily="18" charset="0"/>
              </a:rPr>
              <a:t>.</a:t>
            </a:r>
          </a:p>
          <a:p>
            <a:pPr algn="just"/>
            <a:r>
              <a:rPr lang="uk-UA" sz="1600" dirty="0" smtClean="0">
                <a:latin typeface="Times New Roman" pitchFamily="18" charset="0"/>
                <a:cs typeface="Times New Roman" pitchFamily="18" charset="0"/>
              </a:rPr>
              <a:t>За тиждень завдання було виконане. Велика кількість військовополонених була звільнена. Таких епізодів  у біографії юного героя було багато </a:t>
            </a:r>
          </a:p>
          <a:p>
            <a:pPr algn="just">
              <a:buNone/>
            </a:pPr>
            <a:r>
              <a:rPr lang="uk-UA" sz="1600" dirty="0" smtClean="0">
                <a:latin typeface="Times New Roman" pitchFamily="18" charset="0"/>
                <a:cs typeface="Times New Roman" pitchFamily="18" charset="0"/>
              </a:rPr>
              <a:t> </a:t>
            </a:r>
            <a:endParaRPr lang="uk-UA"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001156" cy="3614750"/>
          </a:xfrm>
        </p:spPr>
        <p:txBody>
          <a:bodyPr>
            <a:normAutofit fontScale="92500" lnSpcReduction="20000"/>
          </a:bodyPr>
          <a:lstStyle/>
          <a:p>
            <a:pPr algn="just">
              <a:lnSpc>
                <a:spcPct val="150000"/>
              </a:lnSpc>
            </a:pPr>
            <a:r>
              <a:rPr lang="uk-UA" sz="2000" dirty="0">
                <a:latin typeface="Times New Roman" pitchFamily="18" charset="0"/>
                <a:cs typeface="Times New Roman" pitchFamily="18" charset="0"/>
              </a:rPr>
              <a:t>В селі Шляхова Кіровоградської області Михайло </a:t>
            </a:r>
            <a:r>
              <a:rPr lang="uk-UA" sz="2000" dirty="0" err="1">
                <a:latin typeface="Times New Roman" pitchFamily="18" charset="0"/>
                <a:cs typeface="Times New Roman" pitchFamily="18" charset="0"/>
              </a:rPr>
              <a:t>Немолот</a:t>
            </a:r>
            <a:r>
              <a:rPr lang="uk-UA" sz="2000" dirty="0">
                <a:latin typeface="Times New Roman" pitchFamily="18" charset="0"/>
                <a:cs typeface="Times New Roman" pitchFamily="18" charset="0"/>
              </a:rPr>
              <a:t> був у числі </a:t>
            </a:r>
            <a:r>
              <a:rPr lang="uk-UA" sz="2000" dirty="0" smtClean="0">
                <a:latin typeface="Times New Roman" pitchFamily="18" charset="0"/>
                <a:cs typeface="Times New Roman" pitchFamily="18" charset="0"/>
              </a:rPr>
              <a:t>тієї </a:t>
            </a:r>
            <a:r>
              <a:rPr lang="uk-UA" sz="2000" dirty="0">
                <a:latin typeface="Times New Roman" pitchFamily="18" charset="0"/>
                <a:cs typeface="Times New Roman" pitchFamily="18" charset="0"/>
              </a:rPr>
              <a:t>невеликої групи хоробрих розвідників, яка під командуванням </a:t>
            </a:r>
            <a:r>
              <a:rPr lang="uk-UA" sz="2000" dirty="0" err="1">
                <a:latin typeface="Times New Roman" pitchFamily="18" charset="0"/>
                <a:cs typeface="Times New Roman" pitchFamily="18" charset="0"/>
              </a:rPr>
              <a:t>Кочемазова</a:t>
            </a:r>
            <a:r>
              <a:rPr lang="uk-UA" sz="2000" dirty="0">
                <a:latin typeface="Times New Roman" pitchFamily="18" charset="0"/>
                <a:cs typeface="Times New Roman" pitchFamily="18" charset="0"/>
              </a:rPr>
              <a:t> пробралась у ворожий тил, перебила більше 30 фашистів і захопила три станкових кулемети. Немало героїчних епізодів у його бойовій біографії на нелегкому партизанському шляху від Сумщини до Західної України.</a:t>
            </a:r>
          </a:p>
          <a:p>
            <a:pPr algn="just">
              <a:lnSpc>
                <a:spcPct val="150000"/>
              </a:lnSpc>
            </a:pPr>
            <a:r>
              <a:rPr lang="uk-UA" sz="2000" dirty="0">
                <a:latin typeface="Times New Roman" pitchFamily="18" charset="0"/>
                <a:cs typeface="Times New Roman" pitchFamily="18" charset="0"/>
              </a:rPr>
              <a:t>27 грудня 1943 року в бою біля річки Случ Михайло </a:t>
            </a:r>
            <a:r>
              <a:rPr lang="uk-UA" sz="2000" dirty="0" err="1">
                <a:latin typeface="Times New Roman" pitchFamily="18" charset="0"/>
                <a:cs typeface="Times New Roman" pitchFamily="18" charset="0"/>
              </a:rPr>
              <a:t>Немолот</a:t>
            </a:r>
            <a:r>
              <a:rPr lang="uk-UA" sz="2000" dirty="0">
                <a:latin typeface="Times New Roman" pitchFamily="18" charset="0"/>
                <a:cs typeface="Times New Roman" pitchFamily="18" charset="0"/>
              </a:rPr>
              <a:t> був смертельно поранений і після хірургічної операції помер. Похований у місті </a:t>
            </a:r>
            <a:r>
              <a:rPr lang="uk-UA" sz="2000" dirty="0" smtClean="0">
                <a:latin typeface="Times New Roman" pitchFamily="18" charset="0"/>
                <a:cs typeface="Times New Roman" pitchFamily="18" charset="0"/>
              </a:rPr>
              <a:t>Городище </a:t>
            </a:r>
            <a:r>
              <a:rPr lang="uk-UA" sz="2000" dirty="0">
                <a:latin typeface="Times New Roman" pitchFamily="18" charset="0"/>
                <a:cs typeface="Times New Roman" pitchFamily="18" charset="0"/>
              </a:rPr>
              <a:t>Житомирської області.</a:t>
            </a:r>
          </a:p>
          <a:p>
            <a:pPr algn="just">
              <a:lnSpc>
                <a:spcPct val="150000"/>
              </a:lnSpc>
            </a:pPr>
            <a:r>
              <a:rPr lang="uk-UA" sz="2000" dirty="0">
                <a:latin typeface="Times New Roman" pitchFamily="18" charset="0"/>
                <a:cs typeface="Times New Roman" pitchFamily="18" charset="0"/>
              </a:rPr>
              <a:t>Ім'я Михайла </a:t>
            </a:r>
            <a:r>
              <a:rPr lang="uk-UA" sz="2000" dirty="0" err="1">
                <a:latin typeface="Times New Roman" pitchFamily="18" charset="0"/>
                <a:cs typeface="Times New Roman" pitchFamily="18" charset="0"/>
              </a:rPr>
              <a:t>Немолота</a:t>
            </a:r>
            <a:r>
              <a:rPr lang="uk-UA" sz="2000" dirty="0">
                <a:latin typeface="Times New Roman" pitchFamily="18" charset="0"/>
                <a:cs typeface="Times New Roman" pitchFamily="18" charset="0"/>
              </a:rPr>
              <a:t> носить вулиця у м. Конотоп, де він </a:t>
            </a:r>
            <a:r>
              <a:rPr lang="uk-UA" sz="2000" dirty="0" smtClean="0">
                <a:latin typeface="Times New Roman" pitchFamily="18" charset="0"/>
                <a:cs typeface="Times New Roman" pitchFamily="18" charset="0"/>
              </a:rPr>
              <a:t>жив.</a:t>
            </a:r>
            <a:endParaRPr lang="uk-UA" sz="2000" dirty="0">
              <a:latin typeface="Times New Roman" pitchFamily="18" charset="0"/>
              <a:cs typeface="Times New Roman" pitchFamily="18" charset="0"/>
            </a:endParaRPr>
          </a:p>
          <a:p>
            <a:endParaRPr lang="uk-UA" dirty="0"/>
          </a:p>
        </p:txBody>
      </p:sp>
      <p:pic>
        <p:nvPicPr>
          <p:cNvPr id="4" name="Рисунок 3" descr="84.jpg"/>
          <p:cNvPicPr>
            <a:picLocks noChangeAspect="1"/>
          </p:cNvPicPr>
          <p:nvPr/>
        </p:nvPicPr>
        <p:blipFill>
          <a:blip r:embed="rId3" cstate="print"/>
          <a:stretch>
            <a:fillRect/>
          </a:stretch>
        </p:blipFill>
        <p:spPr>
          <a:xfrm>
            <a:off x="357158" y="3571876"/>
            <a:ext cx="8358246" cy="3000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r>
              <a:rPr lang="uk-UA" sz="3600" dirty="0" err="1">
                <a:latin typeface="Times New Roman" pitchFamily="18" charset="0"/>
                <a:cs typeface="Times New Roman" pitchFamily="18" charset="0"/>
              </a:rPr>
              <a:t>Глущенко</a:t>
            </a:r>
            <a:r>
              <a:rPr lang="uk-UA" sz="3600" dirty="0">
                <a:latin typeface="Times New Roman" pitchFamily="18" charset="0"/>
                <a:cs typeface="Times New Roman" pitchFamily="18" charset="0"/>
              </a:rPr>
              <a:t> Надія </a:t>
            </a:r>
            <a:r>
              <a:rPr lang="uk-UA" sz="3600" dirty="0" smtClean="0">
                <a:latin typeface="Times New Roman" pitchFamily="18" charset="0"/>
                <a:cs typeface="Times New Roman" pitchFamily="18" charset="0"/>
              </a:rPr>
              <a:t>Павлівна</a:t>
            </a:r>
            <a:endParaRPr lang="uk-UA" sz="3600" dirty="0">
              <a:latin typeface="Times New Roman" pitchFamily="18" charset="0"/>
              <a:cs typeface="Times New Roman" pitchFamily="18" charset="0"/>
            </a:endParaRPr>
          </a:p>
        </p:txBody>
      </p:sp>
      <p:pic>
        <p:nvPicPr>
          <p:cNvPr id="4" name="Содержимое 3" descr="IMG_20150406_104541.jpg"/>
          <p:cNvPicPr>
            <a:picLocks noGrp="1" noChangeAspect="1"/>
          </p:cNvPicPr>
          <p:nvPr>
            <p:ph idx="1"/>
          </p:nvPr>
        </p:nvPicPr>
        <p:blipFill>
          <a:blip r:embed="rId2" cstate="print"/>
          <a:srcRect l="30558" t="12812" r="44187" b="64328"/>
          <a:stretch>
            <a:fillRect/>
          </a:stretch>
        </p:blipFill>
        <p:spPr>
          <a:xfrm>
            <a:off x="6143636" y="1285860"/>
            <a:ext cx="2857488" cy="4857784"/>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0" y="1214422"/>
            <a:ext cx="6000760" cy="4555093"/>
          </a:xfrm>
          <a:prstGeom prst="rect">
            <a:avLst/>
          </a:prstGeom>
          <a:noFill/>
        </p:spPr>
        <p:txBody>
          <a:bodyPr wrap="square" rtlCol="0">
            <a:spAutoFit/>
          </a:bodyPr>
          <a:lstStyle/>
          <a:p>
            <a:pPr algn="just"/>
            <a:endParaRPr lang="uk-UA" sz="1600" dirty="0" smtClean="0">
              <a:latin typeface="Times New Roman" pitchFamily="18" charset="0"/>
              <a:cs typeface="Times New Roman" pitchFamily="18" charset="0"/>
            </a:endParaRPr>
          </a:p>
          <a:p>
            <a:pPr algn="just">
              <a:buFont typeface="Arial" pitchFamily="34" charset="0"/>
              <a:buChar char="•"/>
            </a:pPr>
            <a:r>
              <a:rPr lang="en-US"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Коли в місто увійшли фашисти, батько Надії </a:t>
            </a:r>
            <a:r>
              <a:rPr lang="uk-UA" sz="1600" dirty="0" err="1" smtClean="0">
                <a:latin typeface="Times New Roman" pitchFamily="18" charset="0"/>
                <a:cs typeface="Times New Roman" pitchFamily="18" charset="0"/>
              </a:rPr>
              <a:t>Глущенко</a:t>
            </a:r>
            <a:r>
              <a:rPr lang="uk-UA" sz="1600" dirty="0" smtClean="0">
                <a:latin typeface="Times New Roman" pitchFamily="18" charset="0"/>
                <a:cs typeface="Times New Roman" pitchFamily="18" charset="0"/>
              </a:rPr>
              <a:t> став у них складачем у друкарні. Знайомі його дивувалися, але Надя знала - так треба, щоб боротися. Це звідси, з друкарні, виходили листівки «Смерть фашистським окупантам</a:t>
            </a:r>
            <a:r>
              <a:rPr lang="uk-UA"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Які підпільники розклеювали по всьому місту. Надя, чим могла, допомагала батькові: стояла на варті, коли у них вдома збиралися підпільники, була зв'язковою між друкарнею і підпільною групою, розповсюджувала листівки, доставляла їжу полоненим, що томились в концтаборі.</a:t>
            </a:r>
            <a:endParaRPr lang="en-US" sz="1600" dirty="0" smtClean="0">
              <a:latin typeface="Times New Roman" pitchFamily="18" charset="0"/>
              <a:cs typeface="Times New Roman" pitchFamily="18" charset="0"/>
            </a:endParaRPr>
          </a:p>
          <a:p>
            <a:pPr algn="just">
              <a:buFont typeface="Arial" pitchFamily="34" charset="0"/>
              <a:buChar char="•"/>
            </a:pPr>
            <a:endParaRPr lang="uk-UA" sz="1600" dirty="0" smtClean="0">
              <a:latin typeface="Times New Roman" pitchFamily="18" charset="0"/>
              <a:cs typeface="Times New Roman" pitchFamily="18" charset="0"/>
            </a:endParaRPr>
          </a:p>
          <a:p>
            <a:pPr algn="just">
              <a:buFont typeface="Arial" pitchFamily="34" charset="0"/>
              <a:buChar char="•"/>
            </a:pPr>
            <a:r>
              <a:rPr lang="en-US"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Фашисти підняли на ноги весь свій гарнізон - шукали відважних патріотів. Зрештою гітлерівцям вдалося дізнатися, що листівки виходять з їхньої ж власної друкарні. Фашисти спочатку схопили батька Наді і замкнули в холодний підвал, потім перевели його в концтабір. Але Павло Микитович </a:t>
            </a:r>
            <a:r>
              <a:rPr lang="uk-UA" sz="1600" dirty="0" err="1" smtClean="0">
                <a:latin typeface="Times New Roman" pitchFamily="18" charset="0"/>
                <a:cs typeface="Times New Roman" pitchFamily="18" charset="0"/>
              </a:rPr>
              <a:t>Глущенко</a:t>
            </a:r>
            <a:r>
              <a:rPr lang="uk-UA" sz="1600" dirty="0" smtClean="0">
                <a:latin typeface="Times New Roman" pitchFamily="18" charset="0"/>
                <a:cs typeface="Times New Roman" pitchFamily="18" charset="0"/>
              </a:rPr>
              <a:t> мовчав. </a:t>
            </a:r>
            <a:r>
              <a:rPr lang="uk-UA" sz="1600" dirty="0" err="1" smtClean="0">
                <a:latin typeface="Times New Roman" pitchFamily="18" charset="0"/>
                <a:cs typeface="Times New Roman" pitchFamily="18" charset="0"/>
              </a:rPr>
              <a:t>Геройськи</a:t>
            </a:r>
            <a:r>
              <a:rPr lang="uk-UA"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прийняв він і смерть від рук фашистів.</a:t>
            </a:r>
          </a:p>
          <a:p>
            <a:endParaRPr lang="uk-UA"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394692"/>
            <a:ext cx="8643998" cy="6463308"/>
          </a:xfrm>
          <a:prstGeom prst="rect">
            <a:avLst/>
          </a:prstGeom>
          <a:noFill/>
        </p:spPr>
        <p:txBody>
          <a:bodyPr wrap="square" rtlCol="0">
            <a:spAutoFit/>
          </a:bodyPr>
          <a:lstStyle/>
          <a:p>
            <a:pPr algn="just">
              <a:buFont typeface="Arial" pitchFamily="34" charset="0"/>
              <a:buChar char="•"/>
            </a:pP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За будинком </a:t>
            </a:r>
            <a:r>
              <a:rPr lang="uk-UA" dirty="0" err="1" smtClean="0">
                <a:latin typeface="Times New Roman" pitchFamily="18" charset="0"/>
                <a:cs typeface="Times New Roman" pitchFamily="18" charset="0"/>
              </a:rPr>
              <a:t>Глущенків</a:t>
            </a:r>
            <a:r>
              <a:rPr lang="uk-UA" dirty="0" smtClean="0">
                <a:latin typeface="Times New Roman" pitchFamily="18" charset="0"/>
                <a:cs typeface="Times New Roman" pitchFamily="18" charset="0"/>
              </a:rPr>
              <a:t> був встановлений нагляд. Раптом зробили обшук, були знайдені друкарський шрифт, листівки, зброя...</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Так нічого і не добившись від </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П. М. </a:t>
            </a:r>
            <a:r>
              <a:rPr lang="uk-UA" dirty="0" err="1" smtClean="0">
                <a:latin typeface="Times New Roman" pitchFamily="18" charset="0"/>
                <a:cs typeface="Times New Roman" pitchFamily="18" charset="0"/>
              </a:rPr>
              <a:t>Глущенка</a:t>
            </a:r>
            <a:r>
              <a:rPr lang="uk-UA" dirty="0" smtClean="0">
                <a:latin typeface="Times New Roman" pitchFamily="18" charset="0"/>
                <a:cs typeface="Times New Roman" pitchFamily="18" charset="0"/>
              </a:rPr>
              <a:t>, фашисти кинули до в'язниці Надю разом із матір'ю - кожну в одиночну камеру.</a:t>
            </a:r>
          </a:p>
          <a:p>
            <a:pPr algn="just"/>
            <a:endParaRPr lang="en-US" dirty="0" smtClean="0">
              <a:latin typeface="Times New Roman" pitchFamily="18" charset="0"/>
              <a:cs typeface="Times New Roman" pitchFamily="18" charset="0"/>
            </a:endParaRPr>
          </a:p>
          <a:p>
            <a:pPr algn="just">
              <a:buFont typeface="Arial" pitchFamily="34" charset="0"/>
              <a:buChar char="•"/>
            </a:pPr>
            <a:r>
              <a:rPr lang="uk-UA" dirty="0" smtClean="0">
                <a:latin typeface="Times New Roman" pitchFamily="18" charset="0"/>
                <a:cs typeface="Times New Roman" pitchFamily="18" charset="0"/>
              </a:rPr>
              <a:t> У гестапо допитували матір і дочку. Нелюдськими катуваннями гітлерівці прагнули добути відомості про підпільників, але воля радянських патріотів була непохитною. </a:t>
            </a:r>
          </a:p>
          <a:p>
            <a:pPr algn="just"/>
            <a:endParaRPr lang="en-US" dirty="0" smtClean="0">
              <a:latin typeface="Times New Roman" pitchFamily="18" charset="0"/>
              <a:cs typeface="Times New Roman" pitchFamily="18" charset="0"/>
            </a:endParaRPr>
          </a:p>
          <a:p>
            <a:pPr algn="just">
              <a:buFont typeface="Arial" pitchFamily="34" charset="0"/>
              <a:buChar char="•"/>
            </a:pPr>
            <a:r>
              <a:rPr lang="uk-UA" dirty="0" smtClean="0">
                <a:latin typeface="Times New Roman" pitchFamily="18" charset="0"/>
                <a:cs typeface="Times New Roman" pitchFamily="18" charset="0"/>
              </a:rPr>
              <a:t> - Чи ви скажете, де партизани, чи ...- і гітлерівці погрожували револьверами, били заарештованих, поки ті не втрачали свідомість. Вони мучили </a:t>
            </a:r>
            <a:r>
              <a:rPr lang="uk-UA" dirty="0" smtClean="0">
                <a:latin typeface="Times New Roman" pitchFamily="18" charset="0"/>
                <a:cs typeface="Times New Roman" pitchFamily="18" charset="0"/>
              </a:rPr>
              <a:t>матір </a:t>
            </a:r>
            <a:r>
              <a:rPr lang="uk-UA" dirty="0" smtClean="0">
                <a:latin typeface="Times New Roman" pitchFamily="18" charset="0"/>
                <a:cs typeface="Times New Roman" pitchFamily="18" charset="0"/>
              </a:rPr>
              <a:t>і дочку голодом, не давали води, а якщо ті просили пити, підставляли банку з солоним розчином. Коли Наді було особливо важко, вона думала про свої батьків - чесних, мужніх людей, </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і це надавало їй сили.</a:t>
            </a:r>
          </a:p>
          <a:p>
            <a:pPr algn="just">
              <a:buFont typeface="Arial" pitchFamily="34" charset="0"/>
              <a:buChar char="•"/>
            </a:pPr>
            <a:endParaRPr lang="uk-UA" dirty="0" smtClean="0">
              <a:latin typeface="Times New Roman" pitchFamily="18" charset="0"/>
              <a:cs typeface="Times New Roman" pitchFamily="18" charset="0"/>
            </a:endParaRPr>
          </a:p>
          <a:p>
            <a:pPr algn="just">
              <a:buFont typeface="Arial" pitchFamily="34" charset="0"/>
              <a:buChar char="•"/>
            </a:pPr>
            <a:r>
              <a:rPr lang="uk-UA" dirty="0" smtClean="0">
                <a:latin typeface="Times New Roman" pitchFamily="18" charset="0"/>
                <a:cs typeface="Times New Roman" pitchFamily="18" charset="0"/>
              </a:rPr>
              <a:t> Аж на сьомий день Наді подали в камеру передачу від родичів. Коли вона повернула посуд назад, родичі знайшли в чашці записку, написану на наволочці: «Привіт від Наді. У мене було 5 допитів, а в мами - 7. Додому нас не чекайте».</a:t>
            </a:r>
          </a:p>
          <a:p>
            <a:pPr algn="just">
              <a:buFont typeface="Arial" pitchFamily="34" charset="0"/>
              <a:buChar char="•"/>
            </a:pPr>
            <a:endParaRPr lang="uk-UA" dirty="0" smtClean="0">
              <a:latin typeface="Times New Roman" pitchFamily="18" charset="0"/>
              <a:cs typeface="Times New Roman" pitchFamily="18" charset="0"/>
            </a:endParaRPr>
          </a:p>
          <a:p>
            <a:pPr algn="just">
              <a:buFont typeface="Arial" pitchFamily="34" charset="0"/>
              <a:buChar char="•"/>
            </a:pPr>
            <a:r>
              <a:rPr lang="uk-UA" dirty="0" smtClean="0">
                <a:latin typeface="Times New Roman" pitchFamily="18" charset="0"/>
                <a:cs typeface="Times New Roman" pitchFamily="18" charset="0"/>
              </a:rPr>
              <a:t>  Це був перший і останній лист. 3 листопада 1942 року за цегельним заводом вночі пролунали постріли. Куля катів обірвала життя юної патріотки. </a:t>
            </a:r>
          </a:p>
          <a:p>
            <a:pPr algn="just">
              <a:buFont typeface="Arial" pitchFamily="34" charset="0"/>
              <a:buChar char="•"/>
            </a:pPr>
            <a:endParaRPr lang="uk-UA" dirty="0" smtClean="0">
              <a:latin typeface="Times New Roman" pitchFamily="18" charset="0"/>
              <a:cs typeface="Times New Roman" pitchFamily="18" charset="0"/>
            </a:endParaRPr>
          </a:p>
          <a:p>
            <a:pPr algn="just">
              <a:buFont typeface="Arial" pitchFamily="34" charset="0"/>
              <a:buChar char="•"/>
            </a:pPr>
            <a:endParaRPr lang="uk-UA" dirty="0" smtClean="0">
              <a:latin typeface="Times New Roman" pitchFamily="18" charset="0"/>
              <a:cs typeface="Times New Roman" pitchFamily="18" charset="0"/>
            </a:endParaRPr>
          </a:p>
          <a:p>
            <a:endParaRPr lang="uk-UA"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Поток">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339</TotalTime>
  <Words>1291</Words>
  <Application>Microsoft Office PowerPoint</Application>
  <PresentationFormat>Экран (4:3)</PresentationFormat>
  <Paragraphs>78</Paragraphs>
  <Slides>15</Slides>
  <Notes>7</Notes>
  <HiddenSlides>0</HiddenSlides>
  <MMClips>0</MMClips>
  <ScaleCrop>false</ScaleCrop>
  <HeadingPairs>
    <vt:vector size="4" baseType="variant">
      <vt:variant>
        <vt:lpstr>Тема</vt:lpstr>
      </vt:variant>
      <vt:variant>
        <vt:i4>6</vt:i4>
      </vt:variant>
      <vt:variant>
        <vt:lpstr>Заголовки слайдов</vt:lpstr>
      </vt:variant>
      <vt:variant>
        <vt:i4>15</vt:i4>
      </vt:variant>
    </vt:vector>
  </HeadingPairs>
  <TitlesOfParts>
    <vt:vector size="21" baseType="lpstr">
      <vt:lpstr>1_Тема Office</vt:lpstr>
      <vt:lpstr>Солнцестояние</vt:lpstr>
      <vt:lpstr>Бумажная</vt:lpstr>
      <vt:lpstr>Справедливость</vt:lpstr>
      <vt:lpstr>Поток</vt:lpstr>
      <vt:lpstr>Эркер</vt:lpstr>
      <vt:lpstr>ПОДВИГИ ДІТЕЙ КОНОТОПЩИНИ У ДРУГІЙ СВІТОВІЙ ВІЙНІ </vt:lpstr>
      <vt:lpstr>Слайд 2</vt:lpstr>
      <vt:lpstr>Слайд 3</vt:lpstr>
      <vt:lpstr>Слайд 4</vt:lpstr>
      <vt:lpstr>Немолот Михайло Пилипович</vt:lpstr>
      <vt:lpstr>Слайд 6</vt:lpstr>
      <vt:lpstr>Слайд 7</vt:lpstr>
      <vt:lpstr>Глущенко Надія Павлівна</vt:lpstr>
      <vt:lpstr>Слайд 9</vt:lpstr>
      <vt:lpstr>Волкова Надія Терентіївна</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cp:lastModifiedBy>
  <cp:revision>44</cp:revision>
  <dcterms:created xsi:type="dcterms:W3CDTF">2015-04-09T14:14:36Z</dcterms:created>
  <dcterms:modified xsi:type="dcterms:W3CDTF">2015-04-14T06:26:57Z</dcterms:modified>
</cp:coreProperties>
</file>