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drawings/drawing1.xml" ContentType="application/vnd.openxmlformats-officedocument.drawingml.chartshap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89" r:id="rId3"/>
    <p:sldId id="257" r:id="rId4"/>
    <p:sldId id="258" r:id="rId5"/>
    <p:sldId id="262" r:id="rId6"/>
    <p:sldId id="263" r:id="rId7"/>
    <p:sldId id="290" r:id="rId8"/>
    <p:sldId id="296" r:id="rId9"/>
    <p:sldId id="291" r:id="rId10"/>
    <p:sldId id="294" r:id="rId11"/>
    <p:sldId id="295" r:id="rId12"/>
    <p:sldId id="297" r:id="rId13"/>
    <p:sldId id="288" r:id="rId14"/>
    <p:sldId id="271" r:id="rId15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37F09"/>
    <a:srgbClr val="EBED93"/>
    <a:srgbClr val="16EA16"/>
  </p:clrMru>
</p:presentationPr>
</file>

<file path=ppt/tableStyles.xml><?xml version="1.0" encoding="utf-8"?>
<a:tblStyleLst xmlns:a="http://schemas.openxmlformats.org/drawingml/2006/main" def="{5C22544A-7EE6-4342-B048-85BDC9FD1C3A}"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48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D:\&#1064;&#1050;&#1054;&#1051;&#1040;\&#1075;&#1091;&#1088;&#1090;&#1086;&#1082;\&#1082;&#1086;&#1085;&#1082;&#1091;&#1088;&#1089;&#1080;\&#1084;&#1072;&#1085;%20&#1102;&#1085;&#1110;&#1086;&#1088;\&#1042;&#1072;&#1083;&#1077;&#1088;&#1110;&#1103;\&#1075;&#1088;&#1072;&#1092;&#1110;&#1082;&#1080;.xlsx" TargetMode="Externa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D:\&#1064;&#1050;&#1054;&#1051;&#1040;\&#1075;&#1091;&#1088;&#1090;&#1086;&#1082;\&#1082;&#1086;&#1085;&#1082;&#1091;&#1088;&#1089;&#1080;\&#1084;&#1072;&#1085;%20&#1102;&#1085;&#1110;&#1086;&#1088;\&#1042;&#1072;&#1083;&#1077;&#1088;&#1110;&#1103;\&#1075;&#1088;&#1072;&#1092;&#1110;&#1082;&#1080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uk-UA"/>
  <c:style val="26"/>
  <c:chart>
    <c:view3D>
      <c:rotX val="30"/>
      <c:perspective val="30"/>
    </c:view3D>
    <c:plotArea>
      <c:layout>
        <c:manualLayout>
          <c:layoutTarget val="inner"/>
          <c:xMode val="edge"/>
          <c:yMode val="edge"/>
          <c:x val="1.6618547681539783E-3"/>
          <c:y val="3.0092592592592591E-2"/>
          <c:w val="0.66215551181102361"/>
          <c:h val="0.77314814814814847"/>
        </c:manualLayout>
      </c:layout>
      <c:pie3DChart>
        <c:varyColors val="1"/>
        <c:ser>
          <c:idx val="0"/>
          <c:order val="0"/>
          <c:dLbls>
            <c:txPr>
              <a:bodyPr/>
              <a:lstStyle/>
              <a:p>
                <a:pPr>
                  <a:defRPr sz="2000">
                    <a:latin typeface="Times New Roman" pitchFamily="18" charset="0"/>
                    <a:cs typeface="Times New Roman" pitchFamily="18" charset="0"/>
                  </a:defRPr>
                </a:pPr>
                <a:endParaRPr lang="uk-UA"/>
              </a:p>
            </c:txPr>
            <c:dLblPos val="outEnd"/>
            <c:showPercent val="1"/>
            <c:showLeaderLines val="1"/>
          </c:dLbls>
          <c:cat>
            <c:strRef>
              <c:f>Лист1!$B$2:$B$4</c:f>
              <c:strCache>
                <c:ptCount val="3"/>
                <c:pt idx="0">
                  <c:v>листуваті</c:v>
                </c:pt>
                <c:pt idx="1">
                  <c:v>кущисті</c:v>
                </c:pt>
                <c:pt idx="2">
                  <c:v>накипні</c:v>
                </c:pt>
              </c:strCache>
            </c:str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29</c:v>
                </c:pt>
                <c:pt idx="1">
                  <c:v>2</c:v>
                </c:pt>
                <c:pt idx="2">
                  <c:v>4</c:v>
                </c:pt>
              </c:numCache>
            </c:numRef>
          </c:val>
        </c:ser>
      </c:pie3DChart>
    </c:plotArea>
    <c:legend>
      <c:legendPos val="r"/>
      <c:legendEntry>
        <c:idx val="0"/>
        <c:txPr>
          <a:bodyPr/>
          <a:lstStyle/>
          <a:p>
            <a:pPr>
              <a:defRPr sz="2000">
                <a:latin typeface="Times New Roman" pitchFamily="18" charset="0"/>
                <a:cs typeface="Times New Roman" pitchFamily="18" charset="0"/>
              </a:defRPr>
            </a:pPr>
            <a:endParaRPr lang="uk-UA"/>
          </a:p>
        </c:txPr>
      </c:legendEntry>
      <c:legendEntry>
        <c:idx val="1"/>
        <c:txPr>
          <a:bodyPr/>
          <a:lstStyle/>
          <a:p>
            <a:pPr>
              <a:defRPr sz="2000">
                <a:latin typeface="Times New Roman" pitchFamily="18" charset="0"/>
                <a:cs typeface="Times New Roman" pitchFamily="18" charset="0"/>
              </a:defRPr>
            </a:pPr>
            <a:endParaRPr lang="uk-UA"/>
          </a:p>
        </c:txPr>
      </c:legendEntry>
      <c:legendEntry>
        <c:idx val="2"/>
        <c:txPr>
          <a:bodyPr/>
          <a:lstStyle/>
          <a:p>
            <a:pPr>
              <a:defRPr sz="2000">
                <a:latin typeface="Times New Roman" pitchFamily="18" charset="0"/>
                <a:cs typeface="Times New Roman" pitchFamily="18" charset="0"/>
              </a:defRPr>
            </a:pPr>
            <a:endParaRPr lang="uk-UA"/>
          </a:p>
        </c:txPr>
      </c:legendEntry>
      <c:layout>
        <c:manualLayout>
          <c:xMode val="edge"/>
          <c:yMode val="edge"/>
          <c:x val="0.72667735283089641"/>
          <c:y val="0.30942639982502196"/>
          <c:w val="0.25189407574053241"/>
          <c:h val="0.29086942257217846"/>
        </c:manualLayout>
      </c:layout>
      <c:txPr>
        <a:bodyPr/>
        <a:lstStyle/>
        <a:p>
          <a:pPr>
            <a:defRPr sz="2000">
              <a:latin typeface="Times New Roman" pitchFamily="18" charset="0"/>
              <a:cs typeface="Times New Roman" pitchFamily="18" charset="0"/>
            </a:defRPr>
          </a:pPr>
          <a:endParaRPr lang="uk-UA"/>
        </a:p>
      </c:txPr>
    </c:legend>
    <c:plotVisOnly val="1"/>
  </c:chart>
  <c:spPr>
    <a:solidFill>
      <a:srgbClr val="4F81BD">
        <a:alpha val="35000"/>
      </a:srgbClr>
    </a:solidFill>
    <a:ln>
      <a:solidFill>
        <a:schemeClr val="tx2">
          <a:lumMod val="60000"/>
          <a:lumOff val="40000"/>
        </a:schemeClr>
      </a:solidFill>
    </a:ln>
  </c:sp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uk-UA"/>
  <c:style val="21"/>
  <c:chart>
    <c:view3D>
      <c:rAngAx val="1"/>
    </c:view3D>
    <c:plotArea>
      <c:layout>
        <c:manualLayout>
          <c:layoutTarget val="inner"/>
          <c:xMode val="edge"/>
          <c:yMode val="edge"/>
          <c:x val="0.12928012904636921"/>
          <c:y val="4.130612896360928E-2"/>
          <c:w val="0.8613449256342961"/>
          <c:h val="0.70190339843883165"/>
        </c:manualLayout>
      </c:layout>
      <c:bar3DChart>
        <c:barDir val="col"/>
        <c:grouping val="clustered"/>
        <c:ser>
          <c:idx val="0"/>
          <c:order val="0"/>
          <c:cat>
            <c:strRef>
              <c:f>Лист1!$B$18:$B$30</c:f>
              <c:strCache>
                <c:ptCount val="13"/>
                <c:pt idx="0">
                  <c:v>Яблуня</c:v>
                </c:pt>
                <c:pt idx="1">
                  <c:v>Груша</c:v>
                </c:pt>
                <c:pt idx="2">
                  <c:v>Черешня</c:v>
                </c:pt>
                <c:pt idx="3">
                  <c:v>Слива</c:v>
                </c:pt>
                <c:pt idx="4">
                  <c:v>Горіх</c:v>
                </c:pt>
                <c:pt idx="5">
                  <c:v>Ялина</c:v>
                </c:pt>
                <c:pt idx="6">
                  <c:v>Дуб</c:v>
                </c:pt>
                <c:pt idx="7">
                  <c:v>Береза</c:v>
                </c:pt>
                <c:pt idx="8">
                  <c:v>Акація</c:v>
                </c:pt>
                <c:pt idx="9">
                  <c:v>Тополя</c:v>
                </c:pt>
                <c:pt idx="10">
                  <c:v>Каштан</c:v>
                </c:pt>
                <c:pt idx="11">
                  <c:v>Верба</c:v>
                </c:pt>
                <c:pt idx="12">
                  <c:v>Липа</c:v>
                </c:pt>
              </c:strCache>
            </c:strRef>
          </c:cat>
          <c:val>
            <c:numRef>
              <c:f>Лист1!$C$18:$C$30</c:f>
              <c:numCache>
                <c:formatCode>General</c:formatCode>
                <c:ptCount val="13"/>
                <c:pt idx="0">
                  <c:v>40</c:v>
                </c:pt>
                <c:pt idx="1">
                  <c:v>11</c:v>
                </c:pt>
                <c:pt idx="2">
                  <c:v>4</c:v>
                </c:pt>
                <c:pt idx="3">
                  <c:v>5</c:v>
                </c:pt>
                <c:pt idx="4">
                  <c:v>16</c:v>
                </c:pt>
                <c:pt idx="5">
                  <c:v>4</c:v>
                </c:pt>
                <c:pt idx="6">
                  <c:v>3</c:v>
                </c:pt>
                <c:pt idx="7">
                  <c:v>6</c:v>
                </c:pt>
                <c:pt idx="8">
                  <c:v>18</c:v>
                </c:pt>
                <c:pt idx="9">
                  <c:v>10</c:v>
                </c:pt>
                <c:pt idx="10">
                  <c:v>2</c:v>
                </c:pt>
                <c:pt idx="11">
                  <c:v>14</c:v>
                </c:pt>
                <c:pt idx="12">
                  <c:v>1</c:v>
                </c:pt>
              </c:numCache>
            </c:numRef>
          </c:val>
        </c:ser>
        <c:shape val="box"/>
        <c:axId val="63144320"/>
        <c:axId val="63145856"/>
        <c:axId val="0"/>
      </c:bar3DChart>
      <c:catAx>
        <c:axId val="63144320"/>
        <c:scaling>
          <c:orientation val="minMax"/>
        </c:scaling>
        <c:axPos val="b"/>
        <c:tickLblPos val="nextTo"/>
        <c:txPr>
          <a:bodyPr/>
          <a:lstStyle/>
          <a:p>
            <a:pPr>
              <a:defRPr sz="2000">
                <a:latin typeface="Times New Roman" pitchFamily="18" charset="0"/>
                <a:cs typeface="Times New Roman" pitchFamily="18" charset="0"/>
              </a:defRPr>
            </a:pPr>
            <a:endParaRPr lang="uk-UA"/>
          </a:p>
        </c:txPr>
        <c:crossAx val="63145856"/>
        <c:crosses val="autoZero"/>
        <c:auto val="1"/>
        <c:lblAlgn val="ctr"/>
        <c:lblOffset val="100"/>
      </c:catAx>
      <c:valAx>
        <c:axId val="63145856"/>
        <c:scaling>
          <c:orientation val="minMax"/>
        </c:scaling>
        <c:axPos val="l"/>
        <c:majorGridlines/>
        <c:numFmt formatCode="General" sourceLinked="1"/>
        <c:tickLblPos val="nextTo"/>
        <c:txPr>
          <a:bodyPr/>
          <a:lstStyle/>
          <a:p>
            <a:pPr>
              <a:defRPr sz="2000">
                <a:latin typeface="Times New Roman" pitchFamily="18" charset="0"/>
                <a:cs typeface="Times New Roman" pitchFamily="18" charset="0"/>
              </a:defRPr>
            </a:pPr>
            <a:endParaRPr lang="uk-UA"/>
          </a:p>
        </c:txPr>
        <c:crossAx val="63144320"/>
        <c:crosses val="autoZero"/>
        <c:crossBetween val="between"/>
      </c:valAx>
    </c:plotArea>
    <c:plotVisOnly val="1"/>
  </c:chart>
  <c:spPr>
    <a:noFill/>
    <a:ln>
      <a:noFill/>
    </a:ln>
  </c:spPr>
  <c:externalData r:id="rId1"/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0.27083</cdr:x>
      <cdr:y>0.87662</cdr:y>
    </cdr:from>
    <cdr:to>
      <cdr:x>0.78958</cdr:x>
      <cdr:y>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238249" y="2571750"/>
          <a:ext cx="2371725" cy="36195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uk-UA" sz="1100"/>
        </a:p>
      </cdr:txBody>
    </cdr:sp>
  </cdr:relSizeAnchor>
  <cdr:relSizeAnchor xmlns:cdr="http://schemas.openxmlformats.org/drawingml/2006/chartDrawing">
    <cdr:from>
      <cdr:x>0.36458</cdr:x>
      <cdr:y>0.91558</cdr:y>
    </cdr:from>
    <cdr:to>
      <cdr:x>0.78958</cdr:x>
      <cdr:y>1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2667000" y="5257800"/>
          <a:ext cx="3108960" cy="47602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uk-UA" sz="2000" dirty="0">
              <a:latin typeface="Times New Roman" pitchFamily="18" charset="0"/>
              <a:cs typeface="Times New Roman" pitchFamily="18" charset="0"/>
            </a:rPr>
            <a:t>Види дерев</a:t>
          </a:r>
        </a:p>
      </cdr:txBody>
    </cdr:sp>
  </cdr:relSizeAnchor>
  <cdr:relSizeAnchor xmlns:cdr="http://schemas.openxmlformats.org/drawingml/2006/chartDrawing">
    <cdr:from>
      <cdr:x>0.01354</cdr:x>
      <cdr:y>0.30357</cdr:y>
    </cdr:from>
    <cdr:to>
      <cdr:x>0.06979</cdr:x>
      <cdr:y>0.61526</cdr:y>
    </cdr:to>
    <cdr:sp macro="" textlink="">
      <cdr:nvSpPr>
        <cdr:cNvPr id="4" name="TextBox 3"/>
        <cdr:cNvSpPr txBox="1"/>
      </cdr:nvSpPr>
      <cdr:spPr>
        <a:xfrm xmlns:a="http://schemas.openxmlformats.org/drawingml/2006/main" rot="16200000">
          <a:off x="-266698" y="1219200"/>
          <a:ext cx="914400" cy="25717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uk-UA" sz="2000" b="1" dirty="0">
              <a:latin typeface="Times New Roman" pitchFamily="18" charset="0"/>
              <a:cs typeface="Times New Roman" pitchFamily="18" charset="0"/>
            </a:rPr>
            <a:t>Кількість дерев</a:t>
          </a:r>
        </a:p>
      </cdr:txBody>
    </cdr:sp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4/14/2015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4/14/2015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4/14/2015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4/14/2015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4/14/2015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4/14/2015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4/14/2015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4/14/2015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4/14/2015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4/14/2015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add title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4/14/2015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5E9EFF">
                <a:alpha val="0"/>
              </a:srgbClr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4/14/2015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latinLnBrk="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latinLnBrk="0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latinLnBrk="0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latinLnBrk="0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latinLnBrk="0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latinLnBrk="0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2149733"/>
            <a:ext cx="9067664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uk-UA" sz="3600" dirty="0" smtClean="0">
                <a:latin typeface="Times New Roman" pitchFamily="18" charset="0"/>
                <a:cs typeface="Times New Roman" pitchFamily="18" charset="0"/>
              </a:rPr>
              <a:t>ВИЗНАЧЕННЯ ЗАБРУДНЕННЯ ПОВІТРЯ СЕЛА ДУБРИНИЧІ</a:t>
            </a:r>
          </a:p>
          <a:p>
            <a:pPr algn="ctr"/>
            <a:r>
              <a:rPr lang="uk-UA" sz="3600" dirty="0" smtClean="0">
                <a:latin typeface="Times New Roman" pitchFamily="18" charset="0"/>
                <a:cs typeface="Times New Roman" pitchFamily="18" charset="0"/>
              </a:rPr>
              <a:t> ЗА ДОПОМОГОЮ БІОІНДИКАЦІЇ</a:t>
            </a:r>
            <a:endParaRPr kumimoji="0" lang="uk-UA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2209800" y="152400"/>
            <a:ext cx="6629400" cy="1631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Міністерство освіти і науки України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Перечинський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будинок дитячої та юнацької творчості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Загальноосвітня школа І-ІІІ ступенів </a:t>
            </a:r>
            <a:r>
              <a:rPr kumimoji="0" lang="uk-UA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с.Дубриничі</a:t>
            </a:r>
            <a:endParaRPr kumimoji="0" lang="uk-UA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Закарпатське територіальне відділення МАН України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Перечинська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філія</a:t>
            </a:r>
          </a:p>
        </p:txBody>
      </p:sp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6172200" y="4114800"/>
            <a:ext cx="2971800" cy="25853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Виконала: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Учениця 7 класу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ЗОШ І-ІІІ ст. с. </a:t>
            </a:r>
            <a:r>
              <a:rPr kumimoji="0" lang="uk-UA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Дубриничі</a:t>
            </a:r>
            <a:endParaRPr kumimoji="0" lang="uk-UA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Поп</a:t>
            </a:r>
            <a:r>
              <a:rPr kumimoji="0" lang="uk-UA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Валерія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Науковий керівник: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dirty="0" err="1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к.б.н</a:t>
            </a:r>
            <a:r>
              <a:rPr lang="uk-UA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., керівник </a:t>
            </a:r>
            <a:r>
              <a:rPr kumimoji="0" lang="uk-UA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гуртка </a:t>
            </a:r>
            <a:r>
              <a:rPr kumimoji="0" lang="uk-UA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Перечинського</a:t>
            </a:r>
            <a:r>
              <a:rPr kumimoji="0" lang="uk-UA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БДЮТ,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uk-UA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uk-UA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Шоляк</a:t>
            </a:r>
            <a:r>
              <a:rPr kumimoji="0" lang="uk-UA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К.В</a:t>
            </a:r>
            <a:endParaRPr kumimoji="0" lang="uk-UA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 descr="F:\загружено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762125" cy="173873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Катя\Pictures\img09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86400" y="381000"/>
            <a:ext cx="2673350" cy="356970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" name="TextBox 2"/>
          <p:cNvSpPr txBox="1"/>
          <p:nvPr/>
        </p:nvSpPr>
        <p:spPr>
          <a:xfrm>
            <a:off x="4752605" y="4572000"/>
            <a:ext cx="4391395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uk-UA" sz="2800" dirty="0" err="1" smtClean="0">
                <a:latin typeface="Times New Roman" pitchFamily="18" charset="0"/>
                <a:cs typeface="Times New Roman" pitchFamily="18" charset="0"/>
              </a:rPr>
              <a:t>Шоляк</a:t>
            </a: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 Катерина Василівна</a:t>
            </a:r>
          </a:p>
          <a:p>
            <a:pPr algn="ctr"/>
            <a:r>
              <a:rPr lang="uk-UA" sz="2800" dirty="0" err="1" smtClean="0">
                <a:latin typeface="Times New Roman" pitchFamily="18" charset="0"/>
                <a:cs typeface="Times New Roman" pitchFamily="18" charset="0"/>
              </a:rPr>
              <a:t>К.б.н</a:t>
            </a: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., керівник гуртка </a:t>
            </a:r>
          </a:p>
          <a:p>
            <a:pPr algn="ctr"/>
            <a:r>
              <a:rPr lang="uk-UA" sz="2800" dirty="0" err="1" smtClean="0">
                <a:latin typeface="Times New Roman" pitchFamily="18" charset="0"/>
                <a:cs typeface="Times New Roman" pitchFamily="18" charset="0"/>
              </a:rPr>
              <a:t>“Юні</a:t>
            </a: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800" dirty="0" err="1" smtClean="0">
                <a:latin typeface="Times New Roman" pitchFamily="18" charset="0"/>
                <a:cs typeface="Times New Roman" pitchFamily="18" charset="0"/>
              </a:rPr>
              <a:t>рослинники”</a:t>
            </a: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r>
              <a:rPr lang="uk-UA" sz="2800" dirty="0" err="1" smtClean="0">
                <a:latin typeface="Times New Roman" pitchFamily="18" charset="0"/>
                <a:cs typeface="Times New Roman" pitchFamily="18" charset="0"/>
              </a:rPr>
              <a:t>Перечинського</a:t>
            </a: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 БДЮТ</a:t>
            </a:r>
            <a:endParaRPr lang="uk-UA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72755" y="4191000"/>
            <a:ext cx="4303101" cy="2677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uk-UA" sz="2800" dirty="0" err="1" smtClean="0">
                <a:latin typeface="Times New Roman" pitchFamily="18" charset="0"/>
                <a:cs typeface="Times New Roman" pitchFamily="18" charset="0"/>
              </a:rPr>
              <a:t>Поп</a:t>
            </a: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 Валерія Василівна</a:t>
            </a:r>
          </a:p>
          <a:p>
            <a:pPr algn="ctr"/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Учениця 7 класу </a:t>
            </a:r>
          </a:p>
          <a:p>
            <a:pPr algn="ctr"/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ЗОШ І-ІІІ ст. с. </a:t>
            </a:r>
            <a:r>
              <a:rPr lang="uk-UA" sz="2800" dirty="0" err="1" smtClean="0">
                <a:latin typeface="Times New Roman" pitchFamily="18" charset="0"/>
                <a:cs typeface="Times New Roman" pitchFamily="18" charset="0"/>
              </a:rPr>
              <a:t>Дубриничі</a:t>
            </a: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Вихованка гуртка </a:t>
            </a:r>
          </a:p>
          <a:p>
            <a:pPr algn="ctr"/>
            <a:r>
              <a:rPr lang="uk-UA" sz="2800" dirty="0" err="1" smtClean="0">
                <a:latin typeface="Times New Roman" pitchFamily="18" charset="0"/>
                <a:cs typeface="Times New Roman" pitchFamily="18" charset="0"/>
              </a:rPr>
              <a:t>“Юні</a:t>
            </a: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800" dirty="0" err="1" smtClean="0">
                <a:latin typeface="Times New Roman" pitchFamily="18" charset="0"/>
                <a:cs typeface="Times New Roman" pitchFamily="18" charset="0"/>
              </a:rPr>
              <a:t>рослинники”</a:t>
            </a: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r>
              <a:rPr lang="uk-UA" sz="2800" dirty="0" err="1" smtClean="0">
                <a:latin typeface="Times New Roman" pitchFamily="18" charset="0"/>
                <a:cs typeface="Times New Roman" pitchFamily="18" charset="0"/>
              </a:rPr>
              <a:t>Перечинського</a:t>
            </a: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 БДЮТ</a:t>
            </a:r>
            <a:endParaRPr lang="uk-UA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8" name="Picture 4" descr="F:\RA897Mvlr4s.jpg"/>
          <p:cNvPicPr>
            <a:picLocks noChangeAspect="1" noChangeArrowheads="1"/>
          </p:cNvPicPr>
          <p:nvPr/>
        </p:nvPicPr>
        <p:blipFill>
          <a:blip r:embed="rId3" cstate="print"/>
          <a:srcRect t="11923" b="27422"/>
          <a:stretch>
            <a:fillRect/>
          </a:stretch>
        </p:blipFill>
        <p:spPr bwMode="auto">
          <a:xfrm>
            <a:off x="990600" y="533400"/>
            <a:ext cx="2133600" cy="328181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04800" y="228600"/>
            <a:ext cx="8382000" cy="69865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32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uk-UA" sz="3200" dirty="0" err="1" smtClean="0">
                <a:latin typeface="Times New Roman" pitchFamily="18" charset="0"/>
                <a:cs typeface="Times New Roman" pitchFamily="18" charset="0"/>
              </a:rPr>
              <a:t>Біоіндикація</a:t>
            </a:r>
            <a:r>
              <a:rPr lang="uk-UA" sz="3200" dirty="0" smtClean="0">
                <a:latin typeface="Times New Roman" pitchFamily="18" charset="0"/>
                <a:cs typeface="Times New Roman" pitchFamily="18" charset="0"/>
              </a:rPr>
              <a:t> − оцінка якості середовища існування або її окремих характеристик за станом біоти у природних умовах. </a:t>
            </a:r>
          </a:p>
          <a:p>
            <a:pPr algn="just"/>
            <a:r>
              <a:rPr lang="uk-UA" sz="3200" dirty="0" smtClean="0">
                <a:latin typeface="Times New Roman" pitchFamily="18" charset="0"/>
                <a:cs typeface="Times New Roman" pitchFamily="18" charset="0"/>
              </a:rPr>
              <a:t>	Як </a:t>
            </a:r>
            <a:r>
              <a:rPr lang="uk-UA" sz="3200" dirty="0" err="1" smtClean="0">
                <a:latin typeface="Times New Roman" pitchFamily="18" charset="0"/>
                <a:cs typeface="Times New Roman" pitchFamily="18" charset="0"/>
              </a:rPr>
              <a:t>біоіндикатори</a:t>
            </a:r>
            <a:r>
              <a:rPr lang="uk-UA" sz="3200" dirty="0" smtClean="0">
                <a:latin typeface="Times New Roman" pitchFamily="18" charset="0"/>
                <a:cs typeface="Times New Roman" pitchFamily="18" charset="0"/>
              </a:rPr>
              <a:t> використовують березу опушену,  каштан кінський звичайний, ялину, лишайники.</a:t>
            </a:r>
          </a:p>
          <a:p>
            <a:pPr algn="just"/>
            <a:r>
              <a:rPr lang="uk-UA" sz="3200" dirty="0" smtClean="0"/>
              <a:t>	</a:t>
            </a:r>
          </a:p>
          <a:p>
            <a:pPr algn="just"/>
            <a:endParaRPr lang="uk-UA" sz="3200" dirty="0" smtClean="0"/>
          </a:p>
          <a:p>
            <a:pPr algn="just"/>
            <a:endParaRPr lang="uk-UA" sz="3200" dirty="0" smtClean="0"/>
          </a:p>
          <a:p>
            <a:pPr algn="just"/>
            <a:endParaRPr lang="uk-UA" sz="3200" dirty="0" smtClean="0"/>
          </a:p>
          <a:p>
            <a:pPr algn="just"/>
            <a:endParaRPr lang="uk-UA" sz="3200" dirty="0" smtClean="0"/>
          </a:p>
          <a:p>
            <a:pPr algn="just"/>
            <a:r>
              <a:rPr lang="uk-UA" sz="3200" dirty="0" smtClean="0">
                <a:latin typeface="Times New Roman" pitchFamily="18" charset="0"/>
                <a:cs typeface="Times New Roman" pitchFamily="18" charset="0"/>
              </a:rPr>
              <a:t>Найбільш поширеним </a:t>
            </a:r>
          </a:p>
          <a:p>
            <a:pPr algn="just"/>
            <a:r>
              <a:rPr lang="uk-UA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3200" dirty="0" err="1" smtClean="0">
                <a:latin typeface="Times New Roman" pitchFamily="18" charset="0"/>
                <a:cs typeface="Times New Roman" pitchFamily="18" charset="0"/>
              </a:rPr>
              <a:t>біоіндикатором</a:t>
            </a:r>
            <a:r>
              <a:rPr lang="uk-UA" sz="3200" dirty="0" smtClean="0">
                <a:latin typeface="Times New Roman" pitchFamily="18" charset="0"/>
                <a:cs typeface="Times New Roman" pitchFamily="18" charset="0"/>
              </a:rPr>
              <a:t> є лишайник</a:t>
            </a:r>
            <a:r>
              <a:rPr lang="uk-UA" sz="3200" dirty="0" smtClean="0"/>
              <a:t>.  </a:t>
            </a:r>
            <a:endParaRPr lang="ru-RU" sz="3200" dirty="0" smtClean="0"/>
          </a:p>
          <a:p>
            <a:pPr algn="just"/>
            <a:endParaRPr lang="uk-UA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3794" name="Picture 2" descr="http://www.green-dvorik.ru/public/uploads/patriotic_newhampshire_00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24550" y="2743200"/>
            <a:ext cx="3067050" cy="3962629"/>
          </a:xfrm>
          <a:prstGeom prst="rect">
            <a:avLst/>
          </a:prstGeom>
          <a:noFill/>
        </p:spPr>
      </p:pic>
      <p:pic>
        <p:nvPicPr>
          <p:cNvPr id="33796" name="Picture 4" descr="http://voodland.com/images/stories/virtuemart/product/kashtan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24200" y="3048000"/>
            <a:ext cx="2438400" cy="2438400"/>
          </a:xfrm>
          <a:prstGeom prst="rect">
            <a:avLst/>
          </a:prstGeom>
          <a:noFill/>
        </p:spPr>
      </p:pic>
      <p:pic>
        <p:nvPicPr>
          <p:cNvPr id="33798" name="Picture 6" descr="http://tisyachelistnik.ru/images/parmelija/parmelija-kozlinaja-parmelia-caperata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8600" y="3429000"/>
            <a:ext cx="2743200" cy="2057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1"/>
          <p:cNvSpPr>
            <a:spLocks noChangeArrowheads="1"/>
          </p:cNvSpPr>
          <p:nvPr/>
        </p:nvSpPr>
        <p:spPr bwMode="auto">
          <a:xfrm>
            <a:off x="0" y="4572001"/>
            <a:ext cx="9144000" cy="2062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uk-UA" sz="32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  Б</a:t>
            </a:r>
            <a:r>
              <a:rPr kumimoji="0" lang="uk-UA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                                          В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400" b="1" i="0" u="none" strike="noStrike" cap="none" spc="-5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Рис. 1. Зовнішній вигляд різних видів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kumimoji="0" lang="uk-UA" sz="2400" b="1" i="0" u="none" strike="noStrike" cap="none" spc="-5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лишайників А</a:t>
            </a:r>
            <a:r>
              <a:rPr kumimoji="0" lang="uk-UA" sz="2400" b="1" i="0" u="none" strike="noStrike" cap="none" spc="-50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– накипні (</a:t>
            </a:r>
            <a:r>
              <a:rPr lang="en-US" sz="2400" i="1" spc="-50" dirty="0" err="1" smtClean="0">
                <a:latin typeface="Times New Roman" pitchFamily="18" charset="0"/>
                <a:cs typeface="Times New Roman" pitchFamily="18" charset="0"/>
              </a:rPr>
              <a:t>Xanthoria</a:t>
            </a:r>
            <a:r>
              <a:rPr lang="en-US" sz="2400" i="1" spc="-5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i="1" spc="-50" dirty="0" err="1" smtClean="0">
                <a:latin typeface="Times New Roman" pitchFamily="18" charset="0"/>
                <a:cs typeface="Times New Roman" pitchFamily="18" charset="0"/>
              </a:rPr>
              <a:t>elegans</a:t>
            </a:r>
            <a:r>
              <a:rPr lang="uk-UA" sz="2400" spc="-50" dirty="0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kumimoji="0" lang="uk-UA" sz="2400" b="1" i="0" u="none" strike="noStrike" cap="none" spc="-50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kumimoji="0" lang="uk-UA" sz="2400" b="1" i="0" u="none" strike="noStrike" cap="none" spc="-50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 – кущисті (Мох дубовий), В – </a:t>
            </a:r>
            <a:r>
              <a:rPr kumimoji="0" lang="uk-UA" sz="2400" b="1" i="0" u="none" strike="noStrike" cap="none" spc="-50" normalizeH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листуваті</a:t>
            </a:r>
            <a:r>
              <a:rPr kumimoji="0" lang="uk-UA" sz="2400" b="1" i="0" u="none" strike="noStrike" cap="none" spc="-50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uk-UA" sz="2400" b="1" u="none" strike="noStrike" cap="none" spc="-50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(</a:t>
            </a:r>
            <a:r>
              <a:rPr lang="ru-RU" sz="2400" b="1" spc="-50" dirty="0" err="1" smtClean="0">
                <a:latin typeface="Times New Roman" pitchFamily="18" charset="0"/>
                <a:cs typeface="Times New Roman" pitchFamily="18" charset="0"/>
              </a:rPr>
              <a:t>Фісція</a:t>
            </a:r>
            <a:r>
              <a:rPr lang="ru-RU" sz="2400" b="1" spc="-50" dirty="0" smtClean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uk-UA" sz="2400" spc="-5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2400" spc="-50" dirty="0" smtClean="0">
                <a:latin typeface="Times New Roman" pitchFamily="18" charset="0"/>
                <a:cs typeface="Times New Roman" pitchFamily="18" charset="0"/>
              </a:rPr>
              <a:t>http://www.botanicalgarden.ubc.ca</a:t>
            </a:r>
            <a:r>
              <a:rPr lang="uk-UA" sz="2400" spc="-50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kumimoji="0" lang="uk-UA" sz="2400" u="none" strike="noStrike" cap="none" spc="-50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267200" y="2438400"/>
            <a:ext cx="63350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b="1" dirty="0" smtClean="0"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uk-UA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2772" name="Picture 4" descr="http://fitoapteka.org/images/foto/622/1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2152650"/>
            <a:ext cx="3429000" cy="2571750"/>
          </a:xfrm>
          <a:prstGeom prst="rect">
            <a:avLst/>
          </a:prstGeom>
          <a:noFill/>
        </p:spPr>
      </p:pic>
      <p:pic>
        <p:nvPicPr>
          <p:cNvPr id="32774" name="Picture 6" descr="http://myslenedrevo.com.ua/files/MDr/sci/kyiv/islands/1-9-Mochy/28_Physcia_aipoli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5000" y="2183548"/>
            <a:ext cx="3261360" cy="2556092"/>
          </a:xfrm>
          <a:prstGeom prst="rect">
            <a:avLst/>
          </a:prstGeom>
          <a:noFill/>
        </p:spPr>
      </p:pic>
      <p:pic>
        <p:nvPicPr>
          <p:cNvPr id="32770" name="Picture 2" descr="http://www.botanicalgarden.ubc.ca/potd/xanthoria_elegans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48000" y="171450"/>
            <a:ext cx="3124200" cy="23431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800" y="304800"/>
            <a:ext cx="8382738" cy="63094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3600" b="1" dirty="0" smtClean="0">
                <a:latin typeface="Times New Roman" pitchFamily="18" charset="0"/>
                <a:cs typeface="Times New Roman" pitchFamily="18" charset="0"/>
              </a:rPr>
              <a:t>Мета дослідження</a:t>
            </a:r>
            <a:r>
              <a:rPr lang="uk-UA" sz="3600" dirty="0" smtClean="0">
                <a:latin typeface="Times New Roman" pitchFamily="18" charset="0"/>
                <a:cs typeface="Times New Roman" pitchFamily="18" charset="0"/>
              </a:rPr>
              <a:t>: </a:t>
            </a:r>
          </a:p>
          <a:p>
            <a:pPr algn="ctr"/>
            <a:r>
              <a:rPr lang="uk-UA" sz="3600" dirty="0" smtClean="0">
                <a:latin typeface="Times New Roman" pitchFamily="18" charset="0"/>
                <a:cs typeface="Times New Roman" pitchFamily="18" charset="0"/>
              </a:rPr>
              <a:t>визначити ступінь забруднення повітря на території с. Дубриничі. </a:t>
            </a:r>
          </a:p>
          <a:p>
            <a:pPr algn="just"/>
            <a:r>
              <a:rPr lang="uk-UA" sz="3600" b="1" dirty="0" smtClean="0">
                <a:latin typeface="Times New Roman" pitchFamily="18" charset="0"/>
                <a:cs typeface="Times New Roman" pitchFamily="18" charset="0"/>
              </a:rPr>
              <a:t>Завдання:</a:t>
            </a:r>
          </a:p>
          <a:p>
            <a:pPr marL="449263" lvl="0" indent="-449263" algn="just">
              <a:buFont typeface="+mj-lt"/>
              <a:buAutoNum type="arabicPeriod"/>
            </a:pPr>
            <a:r>
              <a:rPr lang="uk-UA" sz="3200" dirty="0" smtClean="0">
                <a:latin typeface="Times New Roman" pitchFamily="18" charset="0"/>
                <a:cs typeface="Times New Roman" pitchFamily="18" charset="0"/>
              </a:rPr>
              <a:t>Визначити основні місцезростання лишайників на території села </a:t>
            </a:r>
            <a:r>
              <a:rPr lang="uk-UA" sz="3200" dirty="0" err="1" smtClean="0">
                <a:latin typeface="Times New Roman" pitchFamily="18" charset="0"/>
                <a:cs typeface="Times New Roman" pitchFamily="18" charset="0"/>
              </a:rPr>
              <a:t>Дубриничі</a:t>
            </a:r>
            <a:r>
              <a:rPr lang="uk-UA" sz="32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449263" lvl="0" indent="-449263" algn="just">
              <a:buFont typeface="+mj-lt"/>
              <a:buAutoNum type="arabicPeriod"/>
            </a:pPr>
            <a:r>
              <a:rPr lang="uk-UA" sz="3200" dirty="0" smtClean="0">
                <a:latin typeface="Times New Roman" pitchFamily="18" charset="0"/>
                <a:cs typeface="Times New Roman" pitchFamily="18" charset="0"/>
              </a:rPr>
              <a:t>Встановити таксономічну приналежність найбільш поширених видів.</a:t>
            </a:r>
          </a:p>
          <a:p>
            <a:pPr marL="449263" lvl="0" indent="-449263" algn="just">
              <a:buFont typeface="+mj-lt"/>
              <a:buAutoNum type="arabicPeriod"/>
            </a:pPr>
            <a:r>
              <a:rPr lang="uk-UA" sz="3200" dirty="0" smtClean="0">
                <a:latin typeface="Times New Roman" pitchFamily="18" charset="0"/>
                <a:cs typeface="Times New Roman" pitchFamily="18" charset="0"/>
              </a:rPr>
              <a:t>Проаналізувати видовий склад дерев на яких ростуть лишайники.</a:t>
            </a:r>
          </a:p>
          <a:p>
            <a:pPr marL="449263" lvl="0" indent="-449263" algn="just">
              <a:buFont typeface="+mj-lt"/>
              <a:buAutoNum type="arabicPeriod"/>
            </a:pPr>
            <a:r>
              <a:rPr lang="uk-UA" sz="3200" dirty="0" smtClean="0">
                <a:latin typeface="Times New Roman" pitchFamily="18" charset="0"/>
                <a:cs typeface="Times New Roman" pitchFamily="18" charset="0"/>
              </a:rPr>
              <a:t>Визначити ступінь забруднення повітря села </a:t>
            </a:r>
            <a:r>
              <a:rPr lang="uk-UA" sz="3200" dirty="0" err="1" smtClean="0">
                <a:latin typeface="Times New Roman" pitchFamily="18" charset="0"/>
                <a:cs typeface="Times New Roman" pitchFamily="18" charset="0"/>
              </a:rPr>
              <a:t>Дубриничі</a:t>
            </a:r>
            <a:r>
              <a:rPr lang="uk-UA" sz="3200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uk-UA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uk-UA" sz="3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176718" y="54114"/>
            <a:ext cx="468128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4000" b="1" dirty="0" smtClean="0">
                <a:latin typeface="Times New Roman" pitchFamily="18" charset="0"/>
                <a:cs typeface="Times New Roman" pitchFamily="18" charset="0"/>
              </a:rPr>
              <a:t>Матеріали і методи</a:t>
            </a:r>
            <a:endParaRPr lang="uk-UA" sz="40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8673" name="Picture 1"/>
          <p:cNvPicPr>
            <a:picLocks noChangeAspect="1" noChangeArrowheads="1"/>
          </p:cNvPicPr>
          <p:nvPr/>
        </p:nvPicPr>
        <p:blipFill>
          <a:blip r:embed="rId2" cstate="print"/>
          <a:srcRect l="34547" t="16798" r="19488" b="6824"/>
          <a:stretch>
            <a:fillRect/>
          </a:stretch>
        </p:blipFill>
        <p:spPr bwMode="auto">
          <a:xfrm>
            <a:off x="762000" y="1408006"/>
            <a:ext cx="5638800" cy="5270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2895600" y="3429000"/>
            <a:ext cx="228600" cy="36933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uk-UA" dirty="0" smtClean="0"/>
              <a:t>1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6400800" y="1905000"/>
            <a:ext cx="2805127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1 – Шкільна ділянка</a:t>
            </a:r>
          </a:p>
          <a:p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2 –  Залізнична станція</a:t>
            </a:r>
          </a:p>
          <a:p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3 – Урочище </a:t>
            </a:r>
            <a:r>
              <a:rPr lang="uk-UA" sz="2000" dirty="0" err="1" smtClean="0">
                <a:latin typeface="Times New Roman" pitchFamily="18" charset="0"/>
                <a:cs typeface="Times New Roman" pitchFamily="18" charset="0"/>
              </a:rPr>
              <a:t>“Читверті”</a:t>
            </a:r>
            <a:endParaRPr lang="uk-UA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4 – Урочище </a:t>
            </a:r>
            <a:r>
              <a:rPr lang="uk-UA" sz="2000" dirty="0" err="1" smtClean="0">
                <a:latin typeface="Times New Roman" pitchFamily="18" charset="0"/>
                <a:cs typeface="Times New Roman" pitchFamily="18" charset="0"/>
              </a:rPr>
              <a:t>“Пудлиса”</a:t>
            </a:r>
            <a:endParaRPr lang="uk-UA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5 – Урочище </a:t>
            </a:r>
            <a:r>
              <a:rPr lang="uk-UA" sz="2000" dirty="0" err="1" smtClean="0">
                <a:latin typeface="Times New Roman" pitchFamily="18" charset="0"/>
                <a:cs typeface="Times New Roman" pitchFamily="18" charset="0"/>
              </a:rPr>
              <a:t>“Ярочки”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048000" y="5486400"/>
            <a:ext cx="228600" cy="36933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uk-UA" dirty="0" smtClean="0"/>
              <a:t>3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2895600" y="1905000"/>
            <a:ext cx="228600" cy="36933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uk-UA" dirty="0" smtClean="0"/>
              <a:t>4</a:t>
            </a:r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1676400" y="4419600"/>
            <a:ext cx="228600" cy="36933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uk-UA" dirty="0" smtClean="0"/>
              <a:t>2</a:t>
            </a:r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5410200" y="4876800"/>
            <a:ext cx="228600" cy="36933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uk-UA" dirty="0" smtClean="0"/>
              <a:t>5</a:t>
            </a:r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152400" y="772180"/>
            <a:ext cx="88392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Розміщення дослідних ділянок на території с. </a:t>
            </a:r>
            <a:r>
              <a:rPr lang="uk-UA" sz="2800" dirty="0" err="1" smtClean="0">
                <a:latin typeface="Times New Roman" pitchFamily="18" charset="0"/>
                <a:cs typeface="Times New Roman" pitchFamily="18" charset="0"/>
              </a:rPr>
              <a:t>Дубриничі</a:t>
            </a:r>
            <a:endParaRPr lang="uk-UA" sz="28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71600" y="76200"/>
            <a:ext cx="652024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uk-UA" sz="4800" b="1" dirty="0" smtClean="0">
                <a:latin typeface="Times New Roman" pitchFamily="18" charset="0"/>
                <a:cs typeface="Times New Roman" pitchFamily="18" charset="0"/>
              </a:rPr>
              <a:t>Результати досліджень</a:t>
            </a:r>
            <a:endParaRPr lang="uk-UA" sz="4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62000" y="685800"/>
            <a:ext cx="793730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Серед  вивчених лишайників переважають епіфіти</a:t>
            </a:r>
            <a:endParaRPr lang="uk-UA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 descr="D:\ШКОЛА\гурток\конкурси\ман юніор\Валерія\фото\P4120201.JPG"/>
          <p:cNvPicPr>
            <a:picLocks noChangeAspect="1" noChangeArrowheads="1"/>
          </p:cNvPicPr>
          <p:nvPr/>
        </p:nvPicPr>
        <p:blipFill>
          <a:blip r:embed="rId2" cstate="print"/>
          <a:srcRect l="20595" r="28125"/>
          <a:stretch>
            <a:fillRect/>
          </a:stretch>
        </p:blipFill>
        <p:spPr bwMode="auto">
          <a:xfrm>
            <a:off x="5867400" y="1219200"/>
            <a:ext cx="3178216" cy="4648200"/>
          </a:xfrm>
          <a:prstGeom prst="rect">
            <a:avLst/>
          </a:prstGeom>
          <a:noFill/>
        </p:spPr>
      </p:pic>
      <p:pic>
        <p:nvPicPr>
          <p:cNvPr id="4100" name="Picture 4" descr="D:\ШКОЛА\гурток\конкурси\ман юніор\Валерія\фото\S6300925.JPG"/>
          <p:cNvPicPr>
            <a:picLocks noChangeAspect="1" noChangeArrowheads="1"/>
          </p:cNvPicPr>
          <p:nvPr/>
        </p:nvPicPr>
        <p:blipFill>
          <a:blip r:embed="rId3" cstate="print"/>
          <a:srcRect r="5536"/>
          <a:stretch>
            <a:fillRect/>
          </a:stretch>
        </p:blipFill>
        <p:spPr bwMode="auto">
          <a:xfrm>
            <a:off x="76200" y="1371600"/>
            <a:ext cx="4030964" cy="3200400"/>
          </a:xfrm>
          <a:prstGeom prst="rect">
            <a:avLst/>
          </a:prstGeom>
          <a:noFill/>
        </p:spPr>
      </p:pic>
      <p:pic>
        <p:nvPicPr>
          <p:cNvPr id="4099" name="Picture 3" descr="D:\ШКОЛА\гурток\конкурси\ман юніор\Валерія\фото\S630094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43200" y="2667000"/>
            <a:ext cx="4572000" cy="3429000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533400" y="5980093"/>
            <a:ext cx="82296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uk-UA" sz="2800" b="1" spc="-5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Рис. 2. Місцезростання більшості виявлених лишайників –  плодові дерева </a:t>
            </a:r>
            <a:r>
              <a:rPr lang="uk-UA" sz="2400" spc="-50" dirty="0" smtClean="0">
                <a:latin typeface="Times New Roman" pitchFamily="18" charset="0"/>
                <a:cs typeface="Times New Roman" pitchFamily="18" charset="0"/>
              </a:rPr>
              <a:t>(фото автора)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endParaRPr lang="uk-UA" sz="2800" b="1" spc="-5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Диаграмма 1"/>
          <p:cNvGraphicFramePr/>
          <p:nvPr/>
        </p:nvGraphicFramePr>
        <p:xfrm>
          <a:off x="1524000" y="914400"/>
          <a:ext cx="6172200" cy="4114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838200" y="5638800"/>
            <a:ext cx="76200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uk-UA" sz="2800" b="1" spc="-5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Рис. 3. Відсоткове співвідношення лишайників різних груп</a:t>
            </a:r>
            <a:endParaRPr lang="uk-UA" sz="2800" b="1" spc="-5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5" name="Picture 5" descr="D:\ШКОЛА\гурток\конкурси\ман юніор\Валерія\фото\S630095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1066800"/>
            <a:ext cx="3149600" cy="2362200"/>
          </a:xfrm>
          <a:prstGeom prst="rect">
            <a:avLst/>
          </a:prstGeom>
          <a:noFill/>
        </p:spPr>
      </p:pic>
      <p:sp>
        <p:nvSpPr>
          <p:cNvPr id="2" name="Прямоугольник 1"/>
          <p:cNvSpPr/>
          <p:nvPr/>
        </p:nvSpPr>
        <p:spPr>
          <a:xfrm>
            <a:off x="0" y="152400"/>
            <a:ext cx="91440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Більшість виявлених лишайників належать до </a:t>
            </a:r>
            <a:r>
              <a:rPr lang="uk-UA" sz="2800" dirty="0" err="1" smtClean="0">
                <a:latin typeface="Times New Roman" pitchFamily="18" charset="0"/>
                <a:cs typeface="Times New Roman" pitchFamily="18" charset="0"/>
              </a:rPr>
              <a:t>листуватих</a:t>
            </a: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. Поодиноко  зустрічаються кущисті, накипні </a:t>
            </a:r>
            <a:endParaRPr lang="uk-UA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3" name="Picture 3" descr="D:\ШКОЛА\гурток\конкурси\ман юніор\Валерія\фото\P412020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5400000">
            <a:off x="3143250" y="1581150"/>
            <a:ext cx="3505200" cy="2628900"/>
          </a:xfrm>
          <a:prstGeom prst="rect">
            <a:avLst/>
          </a:prstGeom>
          <a:noFill/>
        </p:spPr>
      </p:pic>
      <p:pic>
        <p:nvPicPr>
          <p:cNvPr id="6" name="Picture 2" descr="D:\ШКОЛА\гурток\конкурси\ман юніор\Валерія\фото\P4120198.JPG"/>
          <p:cNvPicPr>
            <a:picLocks noChangeAspect="1" noChangeArrowheads="1"/>
          </p:cNvPicPr>
          <p:nvPr/>
        </p:nvPicPr>
        <p:blipFill>
          <a:blip r:embed="rId4" cstate="print"/>
          <a:srcRect l="24139"/>
          <a:stretch>
            <a:fillRect/>
          </a:stretch>
        </p:blipFill>
        <p:spPr bwMode="auto">
          <a:xfrm>
            <a:off x="4827855" y="1066800"/>
            <a:ext cx="4316145" cy="4800600"/>
          </a:xfrm>
          <a:prstGeom prst="rect">
            <a:avLst/>
          </a:prstGeom>
          <a:noFill/>
        </p:spPr>
      </p:pic>
      <p:pic>
        <p:nvPicPr>
          <p:cNvPr id="5124" name="Picture 4" descr="D:\ШКОЛА\гурток\конкурси\ман юніор\Валерія\фото\S6300929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81000" y="3200400"/>
            <a:ext cx="3454400" cy="2590800"/>
          </a:xfrm>
          <a:prstGeom prst="rect">
            <a:avLst/>
          </a:prstGeom>
          <a:noFill/>
        </p:spPr>
      </p:pic>
      <p:sp>
        <p:nvSpPr>
          <p:cNvPr id="9" name="Прямоугольник 8"/>
          <p:cNvSpPr/>
          <p:nvPr/>
        </p:nvSpPr>
        <p:spPr>
          <a:xfrm>
            <a:off x="533400" y="5980093"/>
            <a:ext cx="8229600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uk-UA" sz="2800" b="1" spc="-5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Рис. 4. Зовнішній вигляд виявлених лишайників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uk-UA" sz="2400" spc="-50" dirty="0" smtClean="0">
                <a:latin typeface="Times New Roman" pitchFamily="18" charset="0"/>
                <a:cs typeface="Times New Roman" pitchFamily="18" charset="0"/>
              </a:rPr>
              <a:t>(фото автора)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Диаграмма 2"/>
          <p:cNvGraphicFramePr/>
          <p:nvPr/>
        </p:nvGraphicFramePr>
        <p:xfrm>
          <a:off x="914400" y="304800"/>
          <a:ext cx="7315200" cy="5638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533400" y="5867400"/>
            <a:ext cx="82296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uk-UA" sz="2800" b="1" spc="-5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Рис. 5.  </a:t>
            </a:r>
            <a:r>
              <a:rPr lang="uk-UA" sz="2800" b="1" spc="-5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Кількість дерев на яких виявлено різні групи лишайників</a:t>
            </a:r>
            <a:endParaRPr lang="uk-UA" sz="2400" spc="-5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ChangeArrowheads="1"/>
          </p:cNvSpPr>
          <p:nvPr/>
        </p:nvSpPr>
        <p:spPr bwMode="auto">
          <a:xfrm>
            <a:off x="0" y="1143000"/>
            <a:ext cx="9144000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uk-UA" sz="16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uk-UA" sz="16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</a:t>
            </a:r>
            <a:r>
              <a:rPr kumimoji="0" lang="uk-UA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Для </a:t>
            </a:r>
            <a:r>
              <a:rPr kumimoji="0" lang="uk-UA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підрахунків словесний опис рясності </a:t>
            </a:r>
            <a:r>
              <a:rPr kumimoji="0" lang="uk-UA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переводили  </a:t>
            </a:r>
            <a:r>
              <a:rPr kumimoji="0" lang="uk-UA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у бали: поодиноко або дуже рідко – 1 бал; трапляється рідко і мало (але більше, ніж 1-2 особини) – 2; трапляється рідко, але помітними плямами – 3; трапляється часто і помітними по розміру плямами – 4; масово, великими рясними плямами – 5.</a:t>
            </a:r>
            <a:endParaRPr kumimoji="0" lang="uk-UA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Показник відносної чистоти повітря (ПВЧП) за складом лишайників підраховували</a:t>
            </a:r>
            <a:r>
              <a:rPr kumimoji="0" lang="uk-UA" sz="16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за формулою:</a:t>
            </a:r>
            <a:endParaRPr kumimoji="0" lang="uk-UA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8193" name="Picture 1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743200" y="2514600"/>
            <a:ext cx="3779520" cy="885825"/>
          </a:xfrm>
          <a:prstGeom prst="rect">
            <a:avLst/>
          </a:prstGeom>
          <a:noFill/>
        </p:spPr>
      </p:pic>
      <p:sp>
        <p:nvSpPr>
          <p:cNvPr id="8195" name="Rectangle 3"/>
          <p:cNvSpPr>
            <a:spLocks noChangeArrowheads="1"/>
          </p:cNvSpPr>
          <p:nvPr/>
        </p:nvSpPr>
        <p:spPr bwMode="auto">
          <a:xfrm>
            <a:off x="493092" y="3352800"/>
            <a:ext cx="8235588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де Н – середня рясність накипних лишайників, Л і К – </a:t>
            </a:r>
            <a:r>
              <a:rPr kumimoji="0" lang="uk-UA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листуватих</a:t>
            </a:r>
            <a:r>
              <a:rPr kumimoji="0" lang="uk-UA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і кущистих, відповідно </a:t>
            </a:r>
            <a:r>
              <a:rPr kumimoji="0" lang="uk-UA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.</a:t>
            </a:r>
            <a:endParaRPr kumimoji="0" lang="uk-UA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38200" y="228600"/>
            <a:ext cx="7589257" cy="123110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800" b="1" dirty="0" smtClean="0">
                <a:latin typeface="Times New Roman" pitchFamily="18" charset="0"/>
                <a:cs typeface="Times New Roman" pitchFamily="18" charset="0"/>
              </a:rPr>
              <a:t>Рясність різних видів лишайників на деревах</a:t>
            </a:r>
          </a:p>
          <a:p>
            <a:r>
              <a:rPr lang="uk-UA" sz="2800" b="1" dirty="0" smtClean="0">
                <a:latin typeface="Times New Roman" pitchFamily="18" charset="0"/>
                <a:cs typeface="Times New Roman" pitchFamily="18" charset="0"/>
              </a:rPr>
              <a:t> для визначення відносної чистоти повітря </a:t>
            </a:r>
          </a:p>
          <a:p>
            <a:endParaRPr lang="uk-UA" dirty="0"/>
          </a:p>
        </p:txBody>
      </p:sp>
      <p:pic>
        <p:nvPicPr>
          <p:cNvPr id="8" name="Picture 2" descr="D:\ШКОЛА\гурток\конкурси\ман юніор\Валерія\фото\P412020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4248150"/>
            <a:ext cx="3200400" cy="2400300"/>
          </a:xfrm>
          <a:prstGeom prst="rect">
            <a:avLst/>
          </a:prstGeom>
          <a:noFill/>
        </p:spPr>
      </p:pic>
      <p:pic>
        <p:nvPicPr>
          <p:cNvPr id="9" name="Picture 3" descr="D:\ШКОЛА\гурток\конкурси\ман юніор\Валерія\фото\S630095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867400" y="4286250"/>
            <a:ext cx="3124200" cy="2343150"/>
          </a:xfrm>
          <a:prstGeom prst="rect">
            <a:avLst/>
          </a:prstGeom>
          <a:noFill/>
        </p:spPr>
      </p:pic>
      <p:pic>
        <p:nvPicPr>
          <p:cNvPr id="10" name="Picture 5" descr="D:\ШКОЛА\гурток\конкурси\ман юніор\Валерія\фото\S6300967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581400" y="3733800"/>
            <a:ext cx="2171700" cy="28956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-76200"/>
            <a:ext cx="9144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uk-UA" sz="2400" i="1" dirty="0" smtClean="0">
                <a:latin typeface="Times New Roman" pitchFamily="18" charset="0"/>
                <a:cs typeface="Times New Roman" pitchFamily="18" charset="0"/>
              </a:rPr>
              <a:t>Таблиця1. </a:t>
            </a:r>
          </a:p>
          <a:p>
            <a:pPr algn="ctr"/>
            <a:r>
              <a:rPr lang="uk-UA" sz="2400" b="1" dirty="0" smtClean="0">
                <a:latin typeface="Times New Roman" pitchFamily="18" charset="0"/>
                <a:cs typeface="Times New Roman" pitchFamily="18" charset="0"/>
              </a:rPr>
              <a:t>Облік рясності різних видів лишайників на деревах для визначення відносної чистоти повітря </a:t>
            </a:r>
            <a:endParaRPr lang="uk-UA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 l="39566" t="32480" r="37906" b="31004"/>
          <a:stretch>
            <a:fillRect/>
          </a:stretch>
        </p:blipFill>
        <p:spPr bwMode="auto">
          <a:xfrm>
            <a:off x="1524000" y="1066800"/>
            <a:ext cx="6167573" cy="56209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" y="228600"/>
            <a:ext cx="8763000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4000" u="sng" dirty="0" smtClean="0">
                <a:latin typeface="Times New Roman" pitchFamily="18" charset="0"/>
                <a:cs typeface="Times New Roman" pitchFamily="18" charset="0"/>
              </a:rPr>
              <a:t>Висновки</a:t>
            </a:r>
          </a:p>
          <a:p>
            <a:pPr algn="ctr"/>
            <a:endParaRPr lang="uk-UA" sz="2000" u="sng" dirty="0" smtClean="0">
              <a:latin typeface="Times New Roman" pitchFamily="18" charset="0"/>
              <a:cs typeface="Times New Roman" pitchFamily="18" charset="0"/>
            </a:endParaRPr>
          </a:p>
          <a:p>
            <a:pPr marL="514350" lvl="0" indent="-514350" algn="just">
              <a:buFont typeface="+mj-lt"/>
              <a:buAutoNum type="arabicPeriod"/>
            </a:pP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На території села </a:t>
            </a:r>
            <a:r>
              <a:rPr lang="uk-UA" sz="2800" dirty="0" err="1" smtClean="0">
                <a:latin typeface="Times New Roman" pitchFamily="18" charset="0"/>
                <a:cs typeface="Times New Roman" pitchFamily="18" charset="0"/>
              </a:rPr>
              <a:t>Дубриничі</a:t>
            </a: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 основними місцезростаннями лишайників є дерева, в окремих випадках металічні конструкції та гірські породи.</a:t>
            </a:r>
          </a:p>
          <a:p>
            <a:pPr marL="514350" lvl="0" indent="-514350" algn="just">
              <a:buFont typeface="+mj-lt"/>
              <a:buAutoNum type="arabicPeriod"/>
            </a:pP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Найбільш поширені види лишайників, що трапляються на території села належать до </a:t>
            </a:r>
            <a:r>
              <a:rPr lang="uk-UA" sz="2800" dirty="0" err="1" smtClean="0">
                <a:latin typeface="Times New Roman" pitchFamily="18" charset="0"/>
                <a:cs typeface="Times New Roman" pitchFamily="18" charset="0"/>
              </a:rPr>
              <a:t>листуватих</a:t>
            </a: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, накипних та кущистих лишайників.</a:t>
            </a:r>
          </a:p>
          <a:p>
            <a:pPr marL="514350" lvl="0" indent="-514350" algn="just">
              <a:buFont typeface="+mj-lt"/>
              <a:buAutoNum type="arabicPeriod"/>
            </a:pP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Серед дерев на яких ростуть лишайники </a:t>
            </a:r>
            <a:r>
              <a:rPr lang="uk-UA" sz="2800" smtClean="0">
                <a:latin typeface="Times New Roman" pitchFamily="18" charset="0"/>
                <a:cs typeface="Times New Roman" pitchFamily="18" charset="0"/>
              </a:rPr>
              <a:t>найчастіше виявляли </a:t>
            </a: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плодово-ягідні дерева, менша кількість лишайників зафіксована на акації, тополі, дубі, березі, </a:t>
            </a:r>
            <a:r>
              <a:rPr lang="uk-UA" sz="2800" smtClean="0">
                <a:latin typeface="Times New Roman" pitchFamily="18" charset="0"/>
                <a:cs typeface="Times New Roman" pitchFamily="18" charset="0"/>
              </a:rPr>
              <a:t>та ін.</a:t>
            </a:r>
            <a:endParaRPr lang="uk-UA" sz="2800" dirty="0" smtClean="0">
              <a:latin typeface="Times New Roman" pitchFamily="18" charset="0"/>
              <a:cs typeface="Times New Roman" pitchFamily="18" charset="0"/>
            </a:endParaRPr>
          </a:p>
          <a:p>
            <a:pPr marL="514350" lvl="0" indent="-514350" algn="just">
              <a:buFont typeface="+mj-lt"/>
              <a:buAutoNum type="arabicPeriod"/>
            </a:pP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За ступенем забруднення, повітря села </a:t>
            </a:r>
            <a:r>
              <a:rPr lang="uk-UA" sz="2800" dirty="0" err="1" smtClean="0">
                <a:latin typeface="Times New Roman" pitchFamily="18" charset="0"/>
                <a:cs typeface="Times New Roman" pitchFamily="18" charset="0"/>
              </a:rPr>
              <a:t>Дубриничі</a:t>
            </a: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 є помірно забрудненим.</a:t>
            </a:r>
            <a:endParaRPr lang="uk-UA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 rot="1112758">
            <a:off x="1321623" y="2168604"/>
            <a:ext cx="6197530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uk-UA" sz="66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Дякую за увагу !</a:t>
            </a:r>
            <a:endParaRPr lang="uk-UA" sz="66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cxnSp>
        <p:nvCxnSpPr>
          <p:cNvPr id="3" name="Прямая соединительная линия 2"/>
          <p:cNvCxnSpPr/>
          <p:nvPr/>
        </p:nvCxnSpPr>
        <p:spPr>
          <a:xfrm>
            <a:off x="0" y="533400"/>
            <a:ext cx="9144000" cy="0"/>
          </a:xfrm>
          <a:prstGeom prst="line">
            <a:avLst/>
          </a:prstGeom>
          <a:ln w="79375" cmpd="tri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Прямая соединительная линия 3"/>
          <p:cNvCxnSpPr/>
          <p:nvPr/>
        </p:nvCxnSpPr>
        <p:spPr>
          <a:xfrm>
            <a:off x="8610600" y="0"/>
            <a:ext cx="76200" cy="6858000"/>
          </a:xfrm>
          <a:prstGeom prst="line">
            <a:avLst/>
          </a:prstGeom>
          <a:ln w="79375" cmpd="tri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0" name="Picture 2" descr="F:\image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810000"/>
            <a:ext cx="2667000" cy="304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8100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60000" r="100000" b="20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1446</TotalTime>
  <Words>491</Words>
  <Application>Microsoft Office PowerPoint</Application>
  <PresentationFormat>Экран (4:3)</PresentationFormat>
  <Paragraphs>83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Office Theme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Катя</dc:creator>
  <cp:lastModifiedBy>Катя</cp:lastModifiedBy>
  <cp:revision>137</cp:revision>
  <dcterms:created xsi:type="dcterms:W3CDTF">2014-11-26T08:20:32Z</dcterms:created>
  <dcterms:modified xsi:type="dcterms:W3CDTF">2015-04-14T05:28:59Z</dcterms:modified>
</cp:coreProperties>
</file>