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E813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4998B0-FDB7-4174-9F05-0A2627169598}" type="datetimeFigureOut">
              <a:rPr lang="ru-RU" smtClean="0"/>
              <a:t>12.04.2015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659010-004E-4BAA-A959-F927C5789629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500098" y="1357298"/>
            <a:ext cx="9644098" cy="1143008"/>
          </a:xfrm>
        </p:spPr>
        <p:txBody>
          <a:bodyPr>
            <a:normAutofit/>
          </a:bodyPr>
          <a:lstStyle/>
          <a:p>
            <a:r>
              <a:rPr lang="uk-UA" sz="5000" dirty="0" smtClean="0">
                <a:latin typeface="Comic Sans MS" pitchFamily="66" charset="0"/>
              </a:rPr>
              <a:t>Оригінальні досліди-фокуси</a:t>
            </a:r>
            <a:endParaRPr lang="ru-RU" sz="5000" dirty="0">
              <a:latin typeface="Comic Sans MS" pitchFamily="66" charset="0"/>
            </a:endParaRPr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0"/>
            <a:ext cx="2143140" cy="1878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714612" y="4004881"/>
            <a:ext cx="614865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 Antiqua" pitchFamily="18" charset="0"/>
                <a:ea typeface="Times New Roman" pitchFamily="18" charset="0"/>
              </a:rPr>
              <a:t>Виконав: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 Antiqua" pitchFamily="18" charset="0"/>
                <a:ea typeface="Times New Roman" pitchFamily="18" charset="0"/>
              </a:rPr>
              <a:t>Пащенко Віталій Юрійович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 Antiqua" pitchFamily="18" charset="0"/>
                <a:ea typeface="Times New Roman" pitchFamily="18" charset="0"/>
              </a:rPr>
              <a:t>,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 Antiqua" pitchFamily="18" charset="0"/>
                <a:ea typeface="Times New Roman" pitchFamily="18" charset="0"/>
              </a:rPr>
              <a:t>учень 10Б класу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Book Antiqua" pitchFamily="18" charset="0"/>
                <a:ea typeface="Times New Roman" pitchFamily="18" charset="0"/>
              </a:rPr>
              <a:t>Балабинського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 Antiqua" pitchFamily="18" charset="0"/>
                <a:ea typeface="Times New Roman" pitchFamily="18" charset="0"/>
              </a:rPr>
              <a:t> НВК «Престиж» Запорізького району, Запорізької області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ook Antiqua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 Antiqua" pitchFamily="18" charset="0"/>
                <a:ea typeface="Times New Roman" pitchFamily="18" charset="0"/>
              </a:rPr>
              <a:t>Керівник: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 Antiqua" pitchFamily="18" charset="0"/>
                <a:ea typeface="Times New Roman" pitchFamily="18" charset="0"/>
              </a:rPr>
              <a:t>Касьянова Олена Юріївна, керівник гуртка Центру дитячої та юнацької творчості на базі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Book Antiqua" pitchFamily="18" charset="0"/>
                <a:ea typeface="Times New Roman" pitchFamily="18" charset="0"/>
              </a:rPr>
              <a:t>Балабинського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 Antiqua" pitchFamily="18" charset="0"/>
                <a:ea typeface="Times New Roman" pitchFamily="18" charset="0"/>
              </a:rPr>
              <a:t> НВК «Престиж» «Юний фізик», учитель фізики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ook Antiqua" pitchFamily="18" charset="0"/>
            </a:endParaRP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>
          <a:xfrm>
            <a:off x="0" y="2460153"/>
            <a:ext cx="9144000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uk-UA" sz="2800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Всеукраїнський конкурс «</a:t>
            </a:r>
            <a:r>
              <a:rPr lang="uk-UA" sz="2800" dirty="0" err="1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МАН-Юніор</a:t>
            </a:r>
            <a:r>
              <a:rPr lang="uk-UA" sz="2800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Дослідник»</a:t>
            </a:r>
            <a:endParaRPr lang="ru-RU" sz="2800" dirty="0" smtClean="0">
              <a:latin typeface="Comic Sans MS" pitchFamily="66" charset="0"/>
              <a:ea typeface="Times New Roman" pitchFamily="18" charset="0"/>
            </a:endParaRPr>
          </a:p>
          <a:p>
            <a:pPr lvl="0" algn="ctr" eaLnBrk="0" hangingPunct="0"/>
            <a:r>
              <a:rPr lang="uk-UA" sz="2800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Номінація «Технік-Юніор»</a:t>
            </a:r>
            <a:endParaRPr lang="ru-RU" sz="2800" dirty="0" smtClean="0">
              <a:latin typeface="Comic Sans MS" pitchFamily="66" charset="0"/>
              <a:ea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5720" y="3354173"/>
            <a:ext cx="7972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C99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Тема проекту: «Цікаві магніти»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C99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omic Sans MS" pitchFamily="66" charset="0"/>
              <a:ea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57290" y="6286520"/>
            <a:ext cx="60831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2015</a:t>
            </a:r>
            <a:endParaRPr lang="ru-RU" sz="2000" dirty="0">
              <a:solidFill>
                <a:prstClr val="black"/>
              </a:solidFill>
              <a:latin typeface="Book Antiqua" pitchFamily="18" charset="0"/>
            </a:endParaRPr>
          </a:p>
        </p:txBody>
      </p:sp>
      <p:pic>
        <p:nvPicPr>
          <p:cNvPr id="18" name="Рисунок 6" descr="3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143380"/>
            <a:ext cx="2458307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229600" cy="1143000"/>
          </a:xfrm>
        </p:spPr>
        <p:txBody>
          <a:bodyPr/>
          <a:lstStyle/>
          <a:p>
            <a:r>
              <a:rPr lang="uk-UA" dirty="0" smtClean="0">
                <a:latin typeface="Comic Sans MS" pitchFamily="66" charset="0"/>
              </a:rPr>
              <a:t>Мета проекту: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7158" y="71435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85762" y="1935480"/>
            <a:ext cx="8229600" cy="17792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699409"/>
            <a:ext cx="85725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prstClr val="black"/>
                </a:solidFill>
                <a:latin typeface="Comic Sans MS" pitchFamily="66" charset="0"/>
                <a:ea typeface="Times New Roman" pitchFamily="18" charset="0"/>
              </a:rPr>
              <a:t>дослідити взаємодію кільцевих магнітів для кріплення різних рухливих матеріалів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42844" y="250030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Завдання проекту:</a:t>
            </a: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788166"/>
            <a:ext cx="86439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800" dirty="0">
                <a:solidFill>
                  <a:prstClr val="black"/>
                </a:solidFill>
                <a:latin typeface="Comic Sans MS" pitchFamily="66" charset="0"/>
                <a:ea typeface="Times New Roman" pitchFamily="18" charset="0"/>
              </a:rPr>
              <a:t>Повторити теоретичні відомості про властивості </a:t>
            </a:r>
            <a:r>
              <a:rPr lang="uk-UA" sz="2800" dirty="0" smtClean="0">
                <a:solidFill>
                  <a:prstClr val="black"/>
                </a:solidFill>
                <a:latin typeface="Comic Sans MS" pitchFamily="66" charset="0"/>
                <a:ea typeface="Times New Roman" pitchFamily="18" charset="0"/>
              </a:rPr>
              <a:t>магніти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sz="2800" dirty="0">
              <a:solidFill>
                <a:prstClr val="black"/>
              </a:solidFill>
              <a:latin typeface="Comic Sans MS" pitchFamily="66" charset="0"/>
              <a:ea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800" dirty="0">
                <a:solidFill>
                  <a:prstClr val="black"/>
                </a:solidFill>
                <a:latin typeface="Comic Sans MS" pitchFamily="66" charset="0"/>
                <a:ea typeface="Times New Roman" pitchFamily="18" charset="0"/>
              </a:rPr>
              <a:t>Дослідити взаємодію кільцевих магнітів для кріплення різних рухливих матеріалів</a:t>
            </a:r>
            <a:endParaRPr lang="uk-UA" sz="2800" dirty="0">
              <a:solidFill>
                <a:prstClr val="black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Загрузки\b137e269271b2f52dec50aced86309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69953"/>
            <a:ext cx="8286808" cy="539173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8"/>
            <a:ext cx="8686800" cy="1143000"/>
          </a:xfrm>
        </p:spPr>
        <p:txBody>
          <a:bodyPr>
            <a:noAutofit/>
          </a:bodyPr>
          <a:lstStyle/>
          <a:p>
            <a:r>
              <a:rPr lang="uk-UA" sz="4000" dirty="0" smtClean="0">
                <a:latin typeface="Comic Sans MS" pitchFamily="66" charset="0"/>
              </a:rPr>
              <a:t>Властивості магнітів </a:t>
            </a:r>
            <a:r>
              <a:rPr lang="uk-UA" sz="4000" dirty="0" smtClean="0">
                <a:latin typeface="Comic Sans MS" pitchFamily="66" charset="0"/>
              </a:rPr>
              <a:t>та їх </a:t>
            </a:r>
            <a:r>
              <a:rPr lang="uk-UA" sz="4000" dirty="0" smtClean="0">
                <a:latin typeface="Comic Sans MS" pitchFamily="66" charset="0"/>
              </a:rPr>
              <a:t>взаємодії</a:t>
            </a:r>
            <a:endParaRPr lang="ru-RU" sz="4000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929222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1. Магнітна дія постійного магніту є різною на різних ділянках його поверхні. Ті ділянки поверхні магніту, де магнітна дія виявляється найсильніше, називають полюсами магніту</a:t>
            </a:r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2. Магніт має північний та південний полюси. </a:t>
            </a:r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3. Однойменні полюси магнітів відштовхуються, а різнойменні — притягуються. </a:t>
            </a:r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4. </a:t>
            </a:r>
            <a:r>
              <a:rPr lang="ru-RU" dirty="0" err="1" smtClean="0">
                <a:solidFill>
                  <a:schemeClr val="bg1">
                    <a:lumMod val="95000"/>
                  </a:schemeClr>
                </a:solidFill>
              </a:rPr>
              <a:t>Неможливо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</a:schemeClr>
                </a:solidFill>
              </a:rPr>
              <a:t>одержати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</a:schemeClr>
                </a:solidFill>
              </a:rPr>
              <a:t>магніт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</a:schemeClr>
                </a:solidFill>
              </a:rPr>
              <a:t>тільки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</a:schemeClr>
                </a:solidFill>
              </a:rPr>
              <a:t>з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одним полюсом. </a:t>
            </a:r>
          </a:p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5. </a:t>
            </a:r>
            <a:r>
              <a:rPr lang="ru-RU" dirty="0" err="1" smtClean="0">
                <a:solidFill>
                  <a:schemeClr val="bg1">
                    <a:lumMod val="95000"/>
                  </a:schemeClr>
                </a:solidFill>
              </a:rPr>
              <a:t>Постійні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</a:schemeClr>
                </a:solidFill>
              </a:rPr>
              <a:t>магніти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</a:schemeClr>
                </a:solidFill>
              </a:rPr>
              <a:t>виготовляють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</a:schemeClr>
                </a:solidFill>
              </a:rPr>
              <a:t>із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</a:schemeClr>
                </a:solidFill>
              </a:rPr>
              <a:t>магнітних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95000"/>
                  </a:schemeClr>
                </a:solidFill>
              </a:rPr>
              <a:t>матеріалів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86800" cy="1143000"/>
          </a:xfrm>
        </p:spPr>
        <p:txBody>
          <a:bodyPr>
            <a:normAutofit/>
          </a:bodyPr>
          <a:lstStyle/>
          <a:p>
            <a:r>
              <a:rPr lang="uk-UA" sz="3600" dirty="0" smtClean="0">
                <a:latin typeface="Comic Sans MS" pitchFamily="66" charset="0"/>
              </a:rPr>
              <a:t>Для проведення досліду нам потрібно: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935480"/>
            <a:ext cx="5429288" cy="449391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uk-UA" dirty="0" smtClean="0"/>
              <a:t>Пластилін</a:t>
            </a:r>
          </a:p>
          <a:p>
            <a:pPr algn="just">
              <a:buFont typeface="Wingdings" pitchFamily="2" charset="2"/>
              <a:buChar char="v"/>
            </a:pPr>
            <a:r>
              <a:rPr lang="uk-UA" dirty="0" smtClean="0"/>
              <a:t>Стержень </a:t>
            </a:r>
            <a:r>
              <a:rPr lang="uk-UA" dirty="0" smtClean="0"/>
              <a:t>для </a:t>
            </a:r>
            <a:r>
              <a:rPr lang="uk-UA" dirty="0" smtClean="0"/>
              <a:t>ручки</a:t>
            </a:r>
          </a:p>
          <a:p>
            <a:pPr algn="just">
              <a:buFont typeface="Wingdings" pitchFamily="2" charset="2"/>
              <a:buChar char="v"/>
            </a:pPr>
            <a:r>
              <a:rPr lang="uk-UA" dirty="0" smtClean="0"/>
              <a:t>Кільцеві </a:t>
            </a:r>
            <a:r>
              <a:rPr lang="uk-UA" dirty="0" smtClean="0"/>
              <a:t>магніти для кріплення різних рухливих </a:t>
            </a:r>
            <a:r>
              <a:rPr lang="uk-UA" dirty="0" smtClean="0"/>
              <a:t>матеріалів.</a:t>
            </a:r>
          </a:p>
          <a:p>
            <a:pPr algn="just">
              <a:buNone/>
            </a:pPr>
            <a:r>
              <a:rPr lang="uk-UA" dirty="0" smtClean="0"/>
              <a:t>	</a:t>
            </a:r>
            <a:r>
              <a:rPr lang="uk-UA" dirty="0" smtClean="0"/>
              <a:t>	</a:t>
            </a:r>
          </a:p>
          <a:p>
            <a:pPr algn="just">
              <a:buNone/>
            </a:pPr>
            <a:r>
              <a:rPr lang="uk-UA" dirty="0" smtClean="0"/>
              <a:t>	</a:t>
            </a:r>
            <a:r>
              <a:rPr lang="uk-UA" dirty="0" smtClean="0"/>
              <a:t>	(Якщо </a:t>
            </a:r>
            <a:r>
              <a:rPr lang="uk-UA" dirty="0" smtClean="0"/>
              <a:t>ми залишимо магніти самі по собі, то вони притягнуться один до одного протилежними полюсами</a:t>
            </a:r>
            <a:r>
              <a:rPr lang="uk-UA" dirty="0" smtClean="0"/>
              <a:t>.)</a:t>
            </a:r>
            <a:endParaRPr lang="ru-RU" dirty="0" smtClean="0"/>
          </a:p>
          <a:p>
            <a:pPr algn="just">
              <a:buNone/>
            </a:pPr>
            <a:endParaRPr lang="ru-R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571612"/>
            <a:ext cx="3056558" cy="5034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14"/>
            <a:ext cx="8786842" cy="1143000"/>
          </a:xfrm>
        </p:spPr>
        <p:txBody>
          <a:bodyPr>
            <a:normAutofit/>
          </a:bodyPr>
          <a:lstStyle/>
          <a:p>
            <a:r>
              <a:rPr lang="uk-UA" sz="3600" dirty="0" smtClean="0">
                <a:latin typeface="Comic Sans MS" pitchFamily="66" charset="0"/>
              </a:rPr>
              <a:t>Однойменні полюси відштовхуються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85720" y="1675697"/>
            <a:ext cx="3857652" cy="469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</a:rPr>
              <a:t>	Для того, щоб довести, що однойменні полюси відштовхуються візьмемо стержень для ручки, вставимо в шматок пластиліну і по черзі будемо нанизувати магніти таким чином, щоб вони відштовхувалися один від одного (однойменними плюсами).</a:t>
            </a:r>
            <a:endParaRPr kumimoji="0" lang="uk-UA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142984"/>
            <a:ext cx="2786082" cy="2585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2571744"/>
            <a:ext cx="17653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04220"/>
            <a:ext cx="8229600" cy="1796218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solidFill>
                  <a:schemeClr val="tx1"/>
                </a:solidFill>
                <a:latin typeface="Comic Sans MS" pitchFamily="66" charset="0"/>
              </a:rPr>
              <a:t>Якщо залишити стержень горизонтально, то видно, що відстані між магнітами приблизно однакові</a:t>
            </a:r>
            <a:r>
              <a:rPr lang="uk-UA" sz="3600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r>
              <a:rPr lang="uk-UA" sz="3600" dirty="0" smtClean="0">
                <a:latin typeface="Comic Sans MS" pitchFamily="66" charset="0"/>
              </a:rPr>
              <a:t/>
            </a:r>
            <a:br>
              <a:rPr lang="uk-UA" sz="3600" dirty="0" smtClean="0">
                <a:latin typeface="Comic Sans MS" pitchFamily="66" charset="0"/>
              </a:rPr>
            </a:br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357562"/>
            <a:ext cx="854644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256"/>
            <a:ext cx="5500726" cy="2081970"/>
          </a:xfrm>
        </p:spPr>
        <p:txBody>
          <a:bodyPr>
            <a:normAutofit fontScale="90000"/>
          </a:bodyPr>
          <a:lstStyle/>
          <a:p>
            <a:pPr lvl="0"/>
            <a:r>
              <a:rPr lang="uk-UA" sz="3600" dirty="0" smtClean="0">
                <a:solidFill>
                  <a:schemeClr val="tx1"/>
                </a:solidFill>
                <a:latin typeface="Comic Sans MS" pitchFamily="66" charset="0"/>
                <a:ea typeface="Times New Roman" pitchFamily="18" charset="0"/>
              </a:rPr>
              <a:t>Якщо поставимо стержень вертикально, то будемо спостерігати цікаву картину: відстань між магнітами зміниться і по мірі збільшення висоти, відстань між магнітами буде більшою.</a:t>
            </a:r>
            <a:r>
              <a:rPr lang="uk-UA" sz="4400" dirty="0" smtClean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uk-UA" sz="4400" dirty="0" smtClean="0">
                <a:solidFill>
                  <a:schemeClr val="tx1"/>
                </a:solidFill>
                <a:latin typeface="Arial" pitchFamily="34" charset="0"/>
              </a:rPr>
            </a:br>
            <a:r>
              <a:rPr lang="uk-UA" sz="3600" dirty="0" smtClean="0">
                <a:latin typeface="Comic Sans MS" pitchFamily="66" charset="0"/>
              </a:rPr>
              <a:t/>
            </a:r>
            <a:br>
              <a:rPr lang="uk-UA" sz="3600" dirty="0" smtClean="0">
                <a:latin typeface="Comic Sans MS" pitchFamily="66" charset="0"/>
              </a:rPr>
            </a:br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714356"/>
            <a:ext cx="2071702" cy="5911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857364"/>
            <a:ext cx="8229600" cy="43889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Comic Sans MS" pitchFamily="66" charset="0"/>
              </a:rPr>
              <a:t>Чому так відбувається? 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5643602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		На </a:t>
            </a:r>
            <a:r>
              <a:rPr lang="uk-UA" dirty="0" smtClean="0"/>
              <a:t>кожен із магнітів діють сили відштовхування і </a:t>
            </a:r>
            <a:r>
              <a:rPr lang="uk-UA" dirty="0" err="1" smtClean="0"/>
              <a:t>притягування</a:t>
            </a:r>
            <a:r>
              <a:rPr lang="uk-UA" dirty="0" smtClean="0"/>
              <a:t> </a:t>
            </a:r>
            <a:r>
              <a:rPr lang="uk-UA" dirty="0" smtClean="0"/>
              <a:t>з боку інших магнітів і сили земного тяжіння. На 6-тий магніт діє найбільша результуюча сила відштовхування, спрямована вгору. Тому відстань між 6-тим і 5-тим магнітами найбільша, а відстань між першим і другим – найменша.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4" name="Цилиндр 53"/>
          <p:cNvSpPr/>
          <p:nvPr/>
        </p:nvSpPr>
        <p:spPr>
          <a:xfrm>
            <a:off x="6858016" y="5357826"/>
            <a:ext cx="1214446" cy="42862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Цилиндр 54"/>
          <p:cNvSpPr/>
          <p:nvPr/>
        </p:nvSpPr>
        <p:spPr>
          <a:xfrm>
            <a:off x="7358082" y="928670"/>
            <a:ext cx="214314" cy="450059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Цилиндр 55"/>
          <p:cNvSpPr/>
          <p:nvPr/>
        </p:nvSpPr>
        <p:spPr>
          <a:xfrm>
            <a:off x="7072330" y="5214950"/>
            <a:ext cx="785818" cy="214314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Цилиндр 56"/>
          <p:cNvSpPr/>
          <p:nvPr/>
        </p:nvSpPr>
        <p:spPr>
          <a:xfrm>
            <a:off x="7072330" y="4929198"/>
            <a:ext cx="785818" cy="214314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Цилиндр 57"/>
          <p:cNvSpPr/>
          <p:nvPr/>
        </p:nvSpPr>
        <p:spPr>
          <a:xfrm>
            <a:off x="7072330" y="3571876"/>
            <a:ext cx="785818" cy="214314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Цилиндр 58"/>
          <p:cNvSpPr/>
          <p:nvPr/>
        </p:nvSpPr>
        <p:spPr>
          <a:xfrm>
            <a:off x="7072330" y="4572008"/>
            <a:ext cx="785818" cy="214314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Цилиндр 59"/>
          <p:cNvSpPr/>
          <p:nvPr/>
        </p:nvSpPr>
        <p:spPr>
          <a:xfrm>
            <a:off x="7072330" y="2928934"/>
            <a:ext cx="785818" cy="214314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Цилиндр 60"/>
          <p:cNvSpPr/>
          <p:nvPr/>
        </p:nvSpPr>
        <p:spPr>
          <a:xfrm>
            <a:off x="7072330" y="4143380"/>
            <a:ext cx="785818" cy="214314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Прямая со стрелкой 61"/>
          <p:cNvCxnSpPr/>
          <p:nvPr/>
        </p:nvCxnSpPr>
        <p:spPr>
          <a:xfrm rot="5400000">
            <a:off x="7394595" y="5464189"/>
            <a:ext cx="213520" cy="794"/>
          </a:xfrm>
          <a:prstGeom prst="straightConnector1">
            <a:avLst/>
          </a:prstGeom>
          <a:ln w="31750">
            <a:solidFill>
              <a:srgbClr val="08E81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rot="16200000" flipV="1">
            <a:off x="7394198" y="4964520"/>
            <a:ext cx="214314" cy="794"/>
          </a:xfrm>
          <a:prstGeom prst="straightConnector1">
            <a:avLst/>
          </a:prstGeom>
          <a:ln w="31750">
            <a:solidFill>
              <a:srgbClr val="08E81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rot="16200000" flipV="1">
            <a:off x="7358479" y="4571611"/>
            <a:ext cx="285752" cy="794"/>
          </a:xfrm>
          <a:prstGeom prst="straightConnector1">
            <a:avLst/>
          </a:prstGeom>
          <a:ln w="31750">
            <a:solidFill>
              <a:srgbClr val="08E81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rot="16200000" flipV="1">
            <a:off x="7322760" y="4107264"/>
            <a:ext cx="357190" cy="794"/>
          </a:xfrm>
          <a:prstGeom prst="straightConnector1">
            <a:avLst/>
          </a:prstGeom>
          <a:ln w="31750">
            <a:solidFill>
              <a:srgbClr val="08E81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rot="16200000" flipV="1">
            <a:off x="7287041" y="3500041"/>
            <a:ext cx="428628" cy="794"/>
          </a:xfrm>
          <a:prstGeom prst="straightConnector1">
            <a:avLst/>
          </a:prstGeom>
          <a:ln w="31750">
            <a:solidFill>
              <a:srgbClr val="08E81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rot="16200000" flipV="1">
            <a:off x="7251322" y="2821380"/>
            <a:ext cx="500066" cy="794"/>
          </a:xfrm>
          <a:prstGeom prst="straightConnector1">
            <a:avLst/>
          </a:prstGeom>
          <a:ln w="19050">
            <a:solidFill>
              <a:srgbClr val="08E81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1"/>
          <p:cNvSpPr>
            <a:spLocks noChangeArrowheads="1"/>
          </p:cNvSpPr>
          <p:nvPr/>
        </p:nvSpPr>
        <p:spPr bwMode="auto">
          <a:xfrm>
            <a:off x="6786610" y="5090710"/>
            <a:ext cx="3571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Rectangle 1"/>
          <p:cNvSpPr>
            <a:spLocks noChangeArrowheads="1"/>
          </p:cNvSpPr>
          <p:nvPr/>
        </p:nvSpPr>
        <p:spPr bwMode="auto">
          <a:xfrm>
            <a:off x="6786578" y="4876396"/>
            <a:ext cx="3571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Rectangle 1"/>
          <p:cNvSpPr>
            <a:spLocks noChangeArrowheads="1"/>
          </p:cNvSpPr>
          <p:nvPr/>
        </p:nvSpPr>
        <p:spPr bwMode="auto">
          <a:xfrm>
            <a:off x="6786610" y="4500570"/>
            <a:ext cx="3571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Rectangle 1"/>
          <p:cNvSpPr>
            <a:spLocks noChangeArrowheads="1"/>
          </p:cNvSpPr>
          <p:nvPr/>
        </p:nvSpPr>
        <p:spPr bwMode="auto">
          <a:xfrm>
            <a:off x="6786610" y="4071942"/>
            <a:ext cx="3571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4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Rectangle 1"/>
          <p:cNvSpPr>
            <a:spLocks noChangeArrowheads="1"/>
          </p:cNvSpPr>
          <p:nvPr/>
        </p:nvSpPr>
        <p:spPr bwMode="auto">
          <a:xfrm>
            <a:off x="6786610" y="3500438"/>
            <a:ext cx="3571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5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Rectangle 1"/>
          <p:cNvSpPr>
            <a:spLocks noChangeArrowheads="1"/>
          </p:cNvSpPr>
          <p:nvPr/>
        </p:nvSpPr>
        <p:spPr bwMode="auto">
          <a:xfrm>
            <a:off x="6786610" y="2857496"/>
            <a:ext cx="3571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6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3" name="Прямая со стрелкой 82"/>
          <p:cNvCxnSpPr/>
          <p:nvPr/>
        </p:nvCxnSpPr>
        <p:spPr>
          <a:xfrm rot="16200000" flipV="1">
            <a:off x="7251322" y="2821380"/>
            <a:ext cx="500066" cy="794"/>
          </a:xfrm>
          <a:prstGeom prst="straightConnector1">
            <a:avLst/>
          </a:prstGeom>
          <a:ln w="34925">
            <a:solidFill>
              <a:srgbClr val="08E81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40" y="1142984"/>
            <a:ext cx="8572560" cy="1922148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sz="3200" b="1" dirty="0" smtClean="0">
                <a:latin typeface="Bookman Old Style" pitchFamily="18" charset="0"/>
              </a:rPr>
              <a:t>В </a:t>
            </a:r>
            <a:r>
              <a:rPr lang="ru-RU" sz="3200" b="1" dirty="0" smtClean="0">
                <a:latin typeface="Bookman Old Style" pitchFamily="18" charset="0"/>
              </a:rPr>
              <a:t>мире нет ничего </a:t>
            </a:r>
            <a:r>
              <a:rPr lang="ru-RU" sz="3200" b="1" dirty="0" smtClean="0">
                <a:latin typeface="Bookman Old Style" pitchFamily="18" charset="0"/>
              </a:rPr>
              <a:t>особенного. Никакого </a:t>
            </a:r>
            <a:r>
              <a:rPr lang="ru-RU" sz="3200" b="1" dirty="0" smtClean="0">
                <a:latin typeface="Bookman Old Style" pitchFamily="18" charset="0"/>
              </a:rPr>
              <a:t>волшебства</a:t>
            </a:r>
            <a:r>
              <a:rPr lang="ru-RU" sz="3200" b="1" dirty="0" smtClean="0">
                <a:latin typeface="Bookman Old Style" pitchFamily="18" charset="0"/>
              </a:rPr>
              <a:t>.</a:t>
            </a:r>
          </a:p>
          <a:p>
            <a:pPr>
              <a:buNone/>
            </a:pPr>
            <a:r>
              <a:rPr lang="ru-RU" sz="3200" b="1" dirty="0" smtClean="0">
                <a:latin typeface="Bookman Old Style" pitchFamily="18" charset="0"/>
              </a:rPr>
              <a:t>	Только </a:t>
            </a:r>
            <a:r>
              <a:rPr lang="ru-RU" sz="3200" b="1" dirty="0" smtClean="0">
                <a:latin typeface="Bookman Old Style" pitchFamily="18" charset="0"/>
              </a:rPr>
              <a:t>физика. </a:t>
            </a:r>
            <a:endParaRPr lang="ru-RU" sz="3200" b="1" dirty="0" smtClean="0">
              <a:latin typeface="Bookman Old Style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2714620"/>
            <a:ext cx="619125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r">
              <a:spcBef>
                <a:spcPct val="20000"/>
              </a:spcBef>
              <a:buClr>
                <a:srgbClr val="8CADAE"/>
              </a:buClr>
              <a:buSzPct val="95000"/>
            </a:pPr>
            <a:r>
              <a:rPr lang="ru-RU" sz="2600" dirty="0" err="1">
                <a:solidFill>
                  <a:prstClr val="black"/>
                </a:solidFill>
              </a:rPr>
              <a:t>Чак</a:t>
            </a:r>
            <a:r>
              <a:rPr lang="ru-RU" sz="2600" dirty="0">
                <a:solidFill>
                  <a:prstClr val="black"/>
                </a:solidFill>
              </a:rPr>
              <a:t> </a:t>
            </a:r>
            <a:r>
              <a:rPr lang="ru-RU" sz="2600" dirty="0" err="1">
                <a:solidFill>
                  <a:prstClr val="black"/>
                </a:solidFill>
              </a:rPr>
              <a:t>Паланик</a:t>
            </a:r>
            <a:r>
              <a:rPr lang="ru-RU" sz="2600" dirty="0">
                <a:solidFill>
                  <a:prstClr val="black"/>
                </a:solidFill>
              </a:rPr>
              <a:t>. Дневник</a:t>
            </a:r>
          </a:p>
        </p:txBody>
      </p:sp>
      <p:pic>
        <p:nvPicPr>
          <p:cNvPr id="34818" name="Picture 2" descr="D:\Работа\фоны грамоты шрифты\анимации\Animated_Wallpapers_240x320\3d_screensavers_013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286124"/>
            <a:ext cx="2286000" cy="3048000"/>
          </a:xfrm>
          <a:prstGeom prst="rect">
            <a:avLst/>
          </a:prstGeom>
          <a:noFill/>
        </p:spPr>
      </p:pic>
      <p:pic>
        <p:nvPicPr>
          <p:cNvPr id="34820" name="Picture 4" descr="D:\Загрузки\1392051576_animaciya-mysli-robota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357562"/>
            <a:ext cx="2286000" cy="3048000"/>
          </a:xfrm>
          <a:prstGeom prst="rect">
            <a:avLst/>
          </a:prstGeom>
          <a:noFill/>
        </p:spPr>
      </p:pic>
      <p:pic>
        <p:nvPicPr>
          <p:cNvPr id="34822" name="Picture 6" descr="D:\Загрузки\1323448732_kolca-pod-vodoj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286124"/>
            <a:ext cx="22860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uk-U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  <a:ea typeface="Times New Roman" pitchFamily="18" charset="0"/>
              </a:rPr>
              <a:t>Використана література:</a:t>
            </a:r>
            <a:r>
              <a:rPr lang="ru-RU" sz="4800" dirty="0" smtClean="0">
                <a:solidFill>
                  <a:schemeClr val="tx1"/>
                </a:solidFill>
                <a:latin typeface="Comic Sans MS" pitchFamily="66" charset="0"/>
                <a:ea typeface="Times New Roman" pitchFamily="18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Comic Sans MS" pitchFamily="66" charset="0"/>
                <a:ea typeface="Times New Roman" pitchFamily="18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935480"/>
            <a:ext cx="8401080" cy="4389120"/>
          </a:xfrm>
        </p:spPr>
        <p:txBody>
          <a:bodyPr/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uk-UA" sz="2400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1.Божинова Ф. Я.</a:t>
            </a:r>
            <a:r>
              <a:rPr lang="uk-UA" sz="2400" dirty="0" smtClean="0">
                <a:latin typeface="Bookman Old Style" pitchFamily="18" charset="0"/>
                <a:ea typeface="SchoolBookC"/>
                <a:cs typeface="Times New Roman" pitchFamily="18" charset="0"/>
              </a:rPr>
              <a:t> Фізика. 9 клас: Підручник для </a:t>
            </a:r>
            <a:r>
              <a:rPr lang="uk-UA" sz="2400" dirty="0" err="1" smtClean="0">
                <a:latin typeface="Bookman Old Style" pitchFamily="18" charset="0"/>
                <a:ea typeface="SchoolBookC"/>
                <a:cs typeface="Times New Roman" pitchFamily="18" charset="0"/>
              </a:rPr>
              <a:t>загальноосвіт</a:t>
            </a:r>
            <a:r>
              <a:rPr lang="uk-UA" sz="2400" dirty="0" smtClean="0">
                <a:latin typeface="Bookman Old Style" pitchFamily="18" charset="0"/>
                <a:ea typeface="SchoolBookC"/>
                <a:cs typeface="Times New Roman" pitchFamily="18" charset="0"/>
              </a:rPr>
              <a:t>. </a:t>
            </a:r>
            <a:r>
              <a:rPr lang="uk-UA" sz="2400" dirty="0" err="1" smtClean="0">
                <a:latin typeface="Bookman Old Style" pitchFamily="18" charset="0"/>
                <a:ea typeface="SchoolBookC"/>
                <a:cs typeface="Times New Roman" pitchFamily="18" charset="0"/>
              </a:rPr>
              <a:t>навч</a:t>
            </a:r>
            <a:r>
              <a:rPr lang="uk-UA" sz="2400" dirty="0" smtClean="0">
                <a:latin typeface="Bookman Old Style" pitchFamily="18" charset="0"/>
                <a:ea typeface="SchoolBookC"/>
                <a:cs typeface="Times New Roman" pitchFamily="18" charset="0"/>
              </a:rPr>
              <a:t>. закладів /Ф. Я. </a:t>
            </a:r>
            <a:r>
              <a:rPr lang="uk-UA" sz="2400" dirty="0" err="1" smtClean="0">
                <a:latin typeface="Bookman Old Style" pitchFamily="18" charset="0"/>
                <a:ea typeface="SchoolBookC"/>
                <a:cs typeface="Times New Roman" pitchFamily="18" charset="0"/>
              </a:rPr>
              <a:t>Божинова</a:t>
            </a:r>
            <a:r>
              <a:rPr lang="uk-UA" sz="2400" dirty="0" smtClean="0">
                <a:latin typeface="Bookman Old Style" pitchFamily="18" charset="0"/>
                <a:ea typeface="SchoolBookC"/>
                <a:cs typeface="Times New Roman" pitchFamily="18" charset="0"/>
              </a:rPr>
              <a:t>, М. М. </a:t>
            </a:r>
            <a:r>
              <a:rPr lang="uk-UA" sz="2400" dirty="0" err="1" smtClean="0">
                <a:latin typeface="Bookman Old Style" pitchFamily="18" charset="0"/>
                <a:ea typeface="SchoolBookC"/>
                <a:cs typeface="Times New Roman" pitchFamily="18" charset="0"/>
              </a:rPr>
              <a:t>Кірюхін</a:t>
            </a:r>
            <a:r>
              <a:rPr lang="uk-UA" sz="2400" dirty="0" smtClean="0">
                <a:latin typeface="Bookman Old Style" pitchFamily="18" charset="0"/>
                <a:ea typeface="SchoolBookC"/>
                <a:cs typeface="Times New Roman" pitchFamily="18" charset="0"/>
              </a:rPr>
              <a:t>, О. О. </a:t>
            </a:r>
            <a:r>
              <a:rPr lang="uk-UA" sz="2400" dirty="0" err="1" smtClean="0">
                <a:latin typeface="Bookman Old Style" pitchFamily="18" charset="0"/>
                <a:ea typeface="SchoolBookC"/>
                <a:cs typeface="Times New Roman" pitchFamily="18" charset="0"/>
              </a:rPr>
              <a:t>Кірюхіна.—</a:t>
            </a:r>
            <a:r>
              <a:rPr lang="uk-UA" sz="2400" dirty="0" smtClean="0">
                <a:latin typeface="Bookman Old Style" pitchFamily="18" charset="0"/>
                <a:ea typeface="SchoolBookC"/>
                <a:cs typeface="Times New Roman" pitchFamily="18" charset="0"/>
              </a:rPr>
              <a:t> Х.: Видавництво «Ранок», 2009.— 224 с.: іл.</a:t>
            </a:r>
            <a:endParaRPr lang="ru-RU" sz="2400" dirty="0" smtClean="0">
              <a:latin typeface="Bookman Old Style" pitchFamily="18" charset="0"/>
              <a:ea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uk-UA" sz="2400" dirty="0" smtClean="0">
              <a:latin typeface="Bookman Old Style" pitchFamily="18" charset="0"/>
              <a:ea typeface="SchoolBookC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uk-UA" sz="2400" dirty="0" smtClean="0">
                <a:latin typeface="Bookman Old Style" pitchFamily="18" charset="0"/>
                <a:ea typeface="SchoolBookC"/>
                <a:cs typeface="Times New Roman" pitchFamily="18" charset="0"/>
              </a:rPr>
              <a:t>2</a:t>
            </a:r>
            <a:r>
              <a:rPr lang="uk-UA" sz="2400" dirty="0" smtClean="0">
                <a:latin typeface="Bookman Old Style" pitchFamily="18" charset="0"/>
                <a:ea typeface="SchoolBookC"/>
                <a:cs typeface="Times New Roman" pitchFamily="18" charset="0"/>
              </a:rPr>
              <a:t>. </a:t>
            </a:r>
            <a:r>
              <a:rPr lang="uk-UA" sz="2400" dirty="0" err="1" smtClean="0">
                <a:latin typeface="Bookman Old Style" pitchFamily="18" charset="0"/>
                <a:ea typeface="SchoolBookC"/>
                <a:cs typeface="Times New Roman" pitchFamily="18" charset="0"/>
              </a:rPr>
              <a:t>Старощук</a:t>
            </a:r>
            <a:r>
              <a:rPr lang="uk-UA" sz="2400" dirty="0" smtClean="0">
                <a:latin typeface="Bookman Old Style" pitchFamily="18" charset="0"/>
                <a:ea typeface="SchoolBookC"/>
                <a:cs typeface="Times New Roman" pitchFamily="18" charset="0"/>
              </a:rPr>
              <a:t> В. Цікаві демонстрації з фізики: Частина 2.- Тернопіль: Навчальна книга – Богдан, 2007. – 104 с.</a:t>
            </a:r>
            <a:endParaRPr lang="uk-UA" sz="2400" dirty="0" smtClean="0">
              <a:latin typeface="Bookman Old Style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57242" y="1928802"/>
            <a:ext cx="8229600" cy="1928826"/>
          </a:xfrm>
          <a:prstGeom prst="rect">
            <a:avLst/>
          </a:prstGeom>
        </p:spPr>
        <p:txBody>
          <a:bodyPr vert="horz" lIns="0" rIns="0" bIns="0" anchor="b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96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omic Sans MS" pitchFamily="66" charset="0"/>
                <a:ea typeface="Times New Roman" pitchFamily="18" charset="0"/>
                <a:cs typeface="+mj-cs"/>
              </a:rPr>
              <a:t>Дякую за увагу!!!</a:t>
            </a:r>
            <a:endParaRPr kumimoji="0" lang="ru-RU" sz="9600" b="1" i="0" u="none" strike="noStrike" kern="1200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5" name="Picture 3" descr="D:\Работа\фоны грамоты шрифты\анимации\Animated_Wallpapers_240x320\3d_screensavers_01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3738564"/>
            <a:ext cx="2071702" cy="27622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124</TotalTime>
  <Words>327</Words>
  <Application>Microsoft Office PowerPoint</Application>
  <PresentationFormat>Экран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Оригінальні досліди-фокуси</vt:lpstr>
      <vt:lpstr>Мета проекту:</vt:lpstr>
      <vt:lpstr>Властивості магнітів та їх взаємодії</vt:lpstr>
      <vt:lpstr>Для проведення досліду нам потрібно:</vt:lpstr>
      <vt:lpstr>Однойменні полюси відштовхуються</vt:lpstr>
      <vt:lpstr>Якщо залишити стержень горизонтально, то видно, що відстані між магнітами приблизно однакові. </vt:lpstr>
      <vt:lpstr>Якщо поставимо стержень вертикально, то будемо спостерігати цікаву картину: відстань між магнітами зміниться і по мірі збільшення висоти, відстань між магнітами буде більшою.  </vt:lpstr>
      <vt:lpstr>Чому так відбувається?  </vt:lpstr>
      <vt:lpstr>Слайд 9</vt:lpstr>
      <vt:lpstr>Використана література: 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Оригінальні досліди-фокуси</dc:title>
  <dc:creator>Admin</dc:creator>
  <cp:lastModifiedBy>Admin</cp:lastModifiedBy>
  <cp:revision>18</cp:revision>
  <dcterms:created xsi:type="dcterms:W3CDTF">2015-04-12T15:47:08Z</dcterms:created>
  <dcterms:modified xsi:type="dcterms:W3CDTF">2015-04-12T17:51:55Z</dcterms:modified>
</cp:coreProperties>
</file>