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6" r:id="rId3"/>
    <p:sldMasterId id="2147483714" r:id="rId4"/>
    <p:sldMasterId id="2147483732" r:id="rId5"/>
    <p:sldMasterId id="2147483750" r:id="rId6"/>
  </p:sldMasterIdLst>
  <p:sldIdLst>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4023574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0156194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41414" y="609603"/>
            <a:ext cx="9905999" cy="2743199"/>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1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1913943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Title 1"/>
          <p:cNvSpPr>
            <a:spLocks noGrp="1"/>
          </p:cNvSpPr>
          <p:nvPr>
            <p:ph type="title"/>
          </p:nvPr>
        </p:nvSpPr>
        <p:spPr>
          <a:xfrm>
            <a:off x="1141414" y="609600"/>
            <a:ext cx="9905999" cy="1905000"/>
          </a:xfrm>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8152099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7" y="609601"/>
            <a:ext cx="2210515"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844602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63455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779507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539598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314797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131813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048834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815808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842096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4109335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612127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997058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476949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lumMod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102106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lumMod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63055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lumMod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205446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927039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a:xfrm>
            <a:off x="1141412" y="5883275"/>
            <a:ext cx="5105400" cy="365125"/>
          </a:xfrm>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266042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66785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301735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054234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9476283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467650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205238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9078683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40343123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083050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439977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950697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268981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804438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lumMod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696519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354523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lumMod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962764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lumMod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726101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5221759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a:xfrm>
            <a:off x="1141412" y="5883275"/>
            <a:ext cx="5105400" cy="365125"/>
          </a:xfrm>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5164687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451326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401707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2886436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130224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3003603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844419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lumMod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3982215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8060368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9090498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79615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406323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913801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2541638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lumMod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429110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lumMod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6691873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lumMod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9542234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4253887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lumMod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3049243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a:xfrm>
            <a:off x="1141412" y="5883275"/>
            <a:ext cx="5105400" cy="365125"/>
          </a:xfrm>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8468532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6926266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3312403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2916873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7368026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4637134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143804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5061106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3822480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919191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lumMod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5886181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4119105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7803205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3309909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lumMod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6081282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lumMod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9329951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lumMod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6556847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7718902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a:xfrm>
            <a:off x="1141412" y="5883275"/>
            <a:ext cx="5105400" cy="365125"/>
          </a:xfrm>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6791138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9187991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466829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2514748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42562224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7944641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6173028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1922074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9206540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6928887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751013" y="609601"/>
            <a:ext cx="8676223" cy="3200400"/>
          </a:xfrm>
        </p:spPr>
        <p:txBody>
          <a:bodyPr anchor="b">
            <a:normAutofit/>
          </a:bodyPr>
          <a:lstStyle>
            <a:lvl1pPr algn="ctr">
              <a:defRPr sz="36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751013" y="3886200"/>
            <a:ext cx="8676223" cy="1905000"/>
          </a:xfrm>
        </p:spPr>
        <p:txBody>
          <a:bodyPr anchor="t">
            <a:normAutofit/>
          </a:bodyPr>
          <a:lstStyle>
            <a:lvl1pPr marL="0" indent="0" algn="ctr">
              <a:buNone/>
              <a:defRPr sz="1575">
                <a:gradFill flip="none" rotWithShape="1">
                  <a:gsLst>
                    <a:gs pos="0">
                      <a:schemeClr val="tx1"/>
                    </a:gs>
                    <a:gs pos="100000">
                      <a:schemeClr val="tx1">
                        <a:lumMod val="75000"/>
                      </a:schemeClr>
                    </a:gs>
                  </a:gsLst>
                  <a:lin ang="5400000" scaled="0"/>
                  <a:tileRect/>
                </a:gra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0111625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7991143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30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751013" y="4777381"/>
            <a:ext cx="8686801" cy="860400"/>
          </a:xfrm>
        </p:spPr>
        <p:txBody>
          <a:bodyPr anchor="t">
            <a:normAutofit/>
          </a:bodyPr>
          <a:lstStyle>
            <a:lvl1pPr marL="0" indent="0" algn="r">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3305832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1412" y="2667001"/>
            <a:ext cx="4876800" cy="312420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901356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a:xfrm>
            <a:off x="1141412" y="5883275"/>
            <a:ext cx="5105400" cy="365125"/>
          </a:xfrm>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6590920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429281" y="2658533"/>
            <a:ext cx="458893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1141412" y="3243264"/>
            <a:ext cx="4876800" cy="2547937"/>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Content Placeholder 5"/>
          <p:cNvSpPr>
            <a:spLocks noGrp="1"/>
          </p:cNvSpPr>
          <p:nvPr>
            <p:ph sz="quarter" idx="4"/>
          </p:nvPr>
        </p:nvSpPr>
        <p:spPr>
          <a:xfrm>
            <a:off x="6170613" y="3243264"/>
            <a:ext cx="4876801" cy="2547937"/>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lumMod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3953918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lumMod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224079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lumMod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2023818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1600200"/>
            <a:ext cx="3549121" cy="1371600"/>
          </a:xfrm>
        </p:spPr>
        <p:txBody>
          <a:bodyPr anchor="b">
            <a:normAutofit/>
          </a:bodyPr>
          <a:lstStyle>
            <a:lvl1pPr algn="l">
              <a:defRPr sz="1800" b="0"/>
            </a:lvl1pPr>
          </a:lstStyle>
          <a:p>
            <a:r>
              <a:rPr lang="ru-RU" smtClean="0"/>
              <a:t>Образец заголовка</a:t>
            </a:r>
            <a:endParaRPr lang="en-US" dirty="0"/>
          </a:p>
        </p:txBody>
      </p:sp>
      <p:sp>
        <p:nvSpPr>
          <p:cNvPr id="3" name="Content Placeholder 2"/>
          <p:cNvSpPr>
            <a:spLocks noGrp="1"/>
          </p:cNvSpPr>
          <p:nvPr>
            <p:ph idx="1"/>
          </p:nvPr>
        </p:nvSpPr>
        <p:spPr>
          <a:xfrm>
            <a:off x="5103813" y="609601"/>
            <a:ext cx="5943601" cy="51816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1413" y="2971800"/>
            <a:ext cx="3549121" cy="1828800"/>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6321545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1600200"/>
            <a:ext cx="5334001" cy="1371600"/>
          </a:xfrm>
        </p:spPr>
        <p:txBody>
          <a:bodyPr anchor="b">
            <a:normAutofit/>
          </a:bodyPr>
          <a:lstStyle>
            <a:lvl1pPr algn="l">
              <a:defRPr sz="21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7433734"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3" y="2971800"/>
            <a:ext cx="5334001" cy="1828800"/>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Date Placeholder 4"/>
          <p:cNvSpPr>
            <a:spLocks noGrp="1"/>
          </p:cNvSpPr>
          <p:nvPr>
            <p:ph type="dt" sz="half" idx="10"/>
          </p:nvPr>
        </p:nvSpPr>
        <p:spPr>
          <a:xfrm>
            <a:off x="6399212" y="5883277"/>
            <a:ext cx="914400" cy="365125"/>
          </a:xfrm>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a:xfrm>
            <a:off x="1141412" y="5883277"/>
            <a:ext cx="5105400" cy="365125"/>
          </a:xfrm>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a:xfrm>
            <a:off x="10742614" y="5883277"/>
            <a:ext cx="322567" cy="365125"/>
          </a:xfrm>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26392793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18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9300790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14" y="609603"/>
            <a:ext cx="9905999" cy="3124199"/>
          </a:xfrm>
        </p:spPr>
        <p:txBody>
          <a:bodyPr anchor="ctr">
            <a:normAutofit/>
          </a:bodyPr>
          <a:lstStyle>
            <a:lvl1pPr algn="l">
              <a:defRPr sz="24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41837630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342900"/>
            <a:r>
              <a:rPr lang="en-US" sz="6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4" y="609603"/>
            <a:ext cx="9296399" cy="2743199"/>
          </a:xfrm>
        </p:spPr>
        <p:txBody>
          <a:bodyPr anchor="ctr">
            <a:normAutofit/>
          </a:bodyPr>
          <a:lstStyle>
            <a:lvl1pPr algn="l">
              <a:defRPr sz="24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3"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3142190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24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141412" y="4777381"/>
            <a:ext cx="9906001" cy="860400"/>
          </a:xfrm>
        </p:spPr>
        <p:txBody>
          <a:bodyPr vert="horz" lIns="91440" tIns="45720" rIns="91440" bIns="45720" rtlCol="0" anchor="t">
            <a:normAutofit/>
          </a:bodyPr>
          <a:lstStyle>
            <a:lvl1pPr>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2984231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342900"/>
            <a:r>
              <a:rPr lang="en-US" sz="6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4" y="609603"/>
            <a:ext cx="9296399" cy="2743199"/>
          </a:xfrm>
        </p:spPr>
        <p:txBody>
          <a:bodyPr anchor="ctr">
            <a:normAutofit/>
          </a:bodyPr>
          <a:lstStyle>
            <a:lvl1pPr algn="l">
              <a:defRPr sz="2400" b="0" cap="all">
                <a:gradFill flip="none" rotWithShape="1">
                  <a:gsLst>
                    <a:gs pos="0">
                      <a:schemeClr val="tx1"/>
                    </a:gs>
                    <a:gs pos="100000">
                      <a:schemeClr val="tx1">
                        <a:lumMod val="75000"/>
                      </a:schemeClr>
                    </a:gs>
                  </a:gsLst>
                  <a:lin ang="5400000" scaled="0"/>
                  <a:tileRect/>
                </a:gra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1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lumMod val="75000"/>
                  </a:prstClr>
                </a:solidFill>
              </a:rPr>
              <a:pPr/>
              <a:t>4/12/2015</a:t>
            </a:fld>
            <a:endParaRPr lang="en-US" dirty="0">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4213555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theme" Target="../theme/theme6.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fld id="{B61BEF0D-F0BB-DE4B-95CE-6DB70DBA9567}" type="datetimeFigureOut">
              <a:rPr lang="en-US" dirty="0">
                <a:solidFill>
                  <a:prstClr val="white">
                    <a:lumMod val="75000"/>
                  </a:prstClr>
                </a:solidFill>
              </a:rPr>
              <a:pPr defTabSz="457200"/>
              <a:t>4/12/2015</a:t>
            </a:fld>
            <a:endParaRPr lang="en-US" dirty="0">
              <a:solidFill>
                <a:prstClr val="white">
                  <a:lumMod val="75000"/>
                </a:prstClr>
              </a:solidFill>
            </a:endParaRP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endParaRPr lang="en-US" dirty="0">
              <a:solidFill>
                <a:prstClr val="white">
                  <a:lumMod val="75000"/>
                </a:prstClr>
              </a:solidFill>
            </a:endParaRP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fld id="{D57F1E4F-1CFF-5643-939E-217C01CDF565}" type="slidenum">
              <a:rPr lang="en-US" dirty="0">
                <a:solidFill>
                  <a:prstClr val="white">
                    <a:lumMod val="75000"/>
                  </a:prstClr>
                </a:solidFill>
              </a:rPr>
              <a:pPr defTabSz="457200"/>
              <a:t>‹#›</a:t>
            </a:fld>
            <a:endParaRPr lang="en-US" dirty="0">
              <a:solidFill>
                <a:prstClr val="white">
                  <a:lumMod val="75000"/>
                </a:prstClr>
              </a:solidFill>
            </a:endParaRPr>
          </a:p>
        </p:txBody>
      </p:sp>
    </p:spTree>
    <p:extLst>
      <p:ext uri="{BB962C8B-B14F-4D97-AF65-F5344CB8AC3E}">
        <p14:creationId xmlns:p14="http://schemas.microsoft.com/office/powerpoint/2010/main" val="166548597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fld id="{B61BEF0D-F0BB-DE4B-95CE-6DB70DBA9567}" type="datetimeFigureOut">
              <a:rPr lang="en-US" dirty="0">
                <a:solidFill>
                  <a:prstClr val="white">
                    <a:lumMod val="75000"/>
                  </a:prstClr>
                </a:solidFill>
              </a:rPr>
              <a:pPr defTabSz="457200"/>
              <a:t>4/12/2015</a:t>
            </a:fld>
            <a:endParaRPr lang="en-US" dirty="0">
              <a:solidFill>
                <a:prstClr val="white">
                  <a:lumMod val="75000"/>
                </a:prstClr>
              </a:solidFill>
            </a:endParaRP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endParaRPr lang="en-US" dirty="0">
              <a:solidFill>
                <a:prstClr val="white">
                  <a:lumMod val="75000"/>
                </a:prstClr>
              </a:solidFill>
            </a:endParaRP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fld id="{D57F1E4F-1CFF-5643-939E-217C01CDF565}" type="slidenum">
              <a:rPr lang="en-US" dirty="0">
                <a:solidFill>
                  <a:prstClr val="white">
                    <a:lumMod val="75000"/>
                  </a:prstClr>
                </a:solidFill>
              </a:rPr>
              <a:pPr defTabSz="457200"/>
              <a:t>‹#›</a:t>
            </a:fld>
            <a:endParaRPr lang="en-US" dirty="0">
              <a:solidFill>
                <a:prstClr val="white">
                  <a:lumMod val="75000"/>
                </a:prstClr>
              </a:solidFill>
            </a:endParaRPr>
          </a:p>
        </p:txBody>
      </p:sp>
    </p:spTree>
    <p:extLst>
      <p:ext uri="{BB962C8B-B14F-4D97-AF65-F5344CB8AC3E}">
        <p14:creationId xmlns:p14="http://schemas.microsoft.com/office/powerpoint/2010/main" val="3093898151"/>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fld id="{B61BEF0D-F0BB-DE4B-95CE-6DB70DBA9567}" type="datetimeFigureOut">
              <a:rPr lang="en-US" dirty="0">
                <a:solidFill>
                  <a:prstClr val="white">
                    <a:lumMod val="75000"/>
                  </a:prstClr>
                </a:solidFill>
              </a:rPr>
              <a:pPr defTabSz="457200"/>
              <a:t>4/12/2015</a:t>
            </a:fld>
            <a:endParaRPr lang="en-US" dirty="0">
              <a:solidFill>
                <a:prstClr val="white">
                  <a:lumMod val="75000"/>
                </a:prstClr>
              </a:solidFill>
            </a:endParaRP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endParaRPr lang="en-US" dirty="0">
              <a:solidFill>
                <a:prstClr val="white">
                  <a:lumMod val="75000"/>
                </a:prstClr>
              </a:solidFill>
            </a:endParaRP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fld id="{D57F1E4F-1CFF-5643-939E-217C01CDF565}" type="slidenum">
              <a:rPr lang="en-US" dirty="0">
                <a:solidFill>
                  <a:prstClr val="white">
                    <a:lumMod val="75000"/>
                  </a:prstClr>
                </a:solidFill>
              </a:rPr>
              <a:pPr defTabSz="457200"/>
              <a:t>‹#›</a:t>
            </a:fld>
            <a:endParaRPr lang="en-US" dirty="0">
              <a:solidFill>
                <a:prstClr val="white">
                  <a:lumMod val="75000"/>
                </a:prstClr>
              </a:solidFill>
            </a:endParaRPr>
          </a:p>
        </p:txBody>
      </p:sp>
    </p:spTree>
    <p:extLst>
      <p:ext uri="{BB962C8B-B14F-4D97-AF65-F5344CB8AC3E}">
        <p14:creationId xmlns:p14="http://schemas.microsoft.com/office/powerpoint/2010/main" val="1069143539"/>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fld id="{B61BEF0D-F0BB-DE4B-95CE-6DB70DBA9567}" type="datetimeFigureOut">
              <a:rPr lang="en-US" dirty="0">
                <a:solidFill>
                  <a:prstClr val="white">
                    <a:lumMod val="75000"/>
                  </a:prstClr>
                </a:solidFill>
              </a:rPr>
              <a:pPr defTabSz="457200"/>
              <a:t>4/12/2015</a:t>
            </a:fld>
            <a:endParaRPr lang="en-US" dirty="0">
              <a:solidFill>
                <a:prstClr val="white">
                  <a:lumMod val="75000"/>
                </a:prstClr>
              </a:solidFill>
            </a:endParaRP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endParaRPr lang="en-US" dirty="0">
              <a:solidFill>
                <a:prstClr val="white">
                  <a:lumMod val="75000"/>
                </a:prstClr>
              </a:solidFill>
            </a:endParaRP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fld id="{D57F1E4F-1CFF-5643-939E-217C01CDF565}" type="slidenum">
              <a:rPr lang="en-US" dirty="0">
                <a:solidFill>
                  <a:prstClr val="white">
                    <a:lumMod val="75000"/>
                  </a:prstClr>
                </a:solidFill>
              </a:rPr>
              <a:pPr defTabSz="457200"/>
              <a:t>‹#›</a:t>
            </a:fld>
            <a:endParaRPr lang="en-US" dirty="0">
              <a:solidFill>
                <a:prstClr val="white">
                  <a:lumMod val="75000"/>
                </a:prstClr>
              </a:solidFill>
            </a:endParaRPr>
          </a:p>
        </p:txBody>
      </p:sp>
    </p:spTree>
    <p:extLst>
      <p:ext uri="{BB962C8B-B14F-4D97-AF65-F5344CB8AC3E}">
        <p14:creationId xmlns:p14="http://schemas.microsoft.com/office/powerpoint/2010/main" val="938132759"/>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fld id="{B61BEF0D-F0BB-DE4B-95CE-6DB70DBA9567}" type="datetimeFigureOut">
              <a:rPr lang="en-US" dirty="0">
                <a:solidFill>
                  <a:prstClr val="white">
                    <a:lumMod val="75000"/>
                  </a:prstClr>
                </a:solidFill>
              </a:rPr>
              <a:pPr defTabSz="457200"/>
              <a:t>4/12/2015</a:t>
            </a:fld>
            <a:endParaRPr lang="en-US" dirty="0">
              <a:solidFill>
                <a:prstClr val="white">
                  <a:lumMod val="75000"/>
                </a:prstClr>
              </a:solidFill>
            </a:endParaRP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endParaRPr lang="en-US" dirty="0">
              <a:solidFill>
                <a:prstClr val="white">
                  <a:lumMod val="75000"/>
                </a:prstClr>
              </a:solidFill>
            </a:endParaRP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457200"/>
            <a:fld id="{D57F1E4F-1CFF-5643-939E-217C01CDF565}" type="slidenum">
              <a:rPr lang="en-US" dirty="0">
                <a:solidFill>
                  <a:prstClr val="white">
                    <a:lumMod val="75000"/>
                  </a:prstClr>
                </a:solidFill>
              </a:rPr>
              <a:pPr defTabSz="457200"/>
              <a:t>‹#›</a:t>
            </a:fld>
            <a:endParaRPr lang="en-US" dirty="0">
              <a:solidFill>
                <a:prstClr val="white">
                  <a:lumMod val="75000"/>
                </a:prstClr>
              </a:solidFill>
            </a:endParaRPr>
          </a:p>
        </p:txBody>
      </p:sp>
    </p:spTree>
    <p:extLst>
      <p:ext uri="{BB962C8B-B14F-4D97-AF65-F5344CB8AC3E}">
        <p14:creationId xmlns:p14="http://schemas.microsoft.com/office/powerpoint/2010/main" val="3964466090"/>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4" y="609600"/>
            <a:ext cx="9905999" cy="190500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41414" y="2667001"/>
            <a:ext cx="9905999" cy="3124201"/>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837612" y="5883277"/>
            <a:ext cx="1600200" cy="365125"/>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342900"/>
            <a:fld id="{B61BEF0D-F0BB-DE4B-95CE-6DB70DBA9567}" type="datetimeFigureOut">
              <a:rPr lang="en-US" smtClean="0">
                <a:solidFill>
                  <a:prstClr val="white">
                    <a:lumMod val="75000"/>
                  </a:prstClr>
                </a:solidFill>
              </a:rPr>
              <a:pPr defTabSz="342900"/>
              <a:t>4/12/2015</a:t>
            </a:fld>
            <a:endParaRPr lang="en-US" dirty="0">
              <a:solidFill>
                <a:prstClr val="white">
                  <a:lumMod val="75000"/>
                </a:prstClr>
              </a:solidFill>
            </a:endParaRPr>
          </a:p>
        </p:txBody>
      </p:sp>
      <p:sp>
        <p:nvSpPr>
          <p:cNvPr id="5" name="Footer Placeholder 4"/>
          <p:cNvSpPr>
            <a:spLocks noGrp="1"/>
          </p:cNvSpPr>
          <p:nvPr>
            <p:ph type="ftr" sz="quarter" idx="3"/>
          </p:nvPr>
        </p:nvSpPr>
        <p:spPr>
          <a:xfrm>
            <a:off x="1141412" y="5883277"/>
            <a:ext cx="7543800" cy="365125"/>
          </a:xfrm>
          <a:prstGeom prst="rect">
            <a:avLst/>
          </a:prstGeom>
        </p:spPr>
        <p:txBody>
          <a:bodyPr vert="horz" lIns="91440" tIns="45720" rIns="91440" bIns="45720" rtlCol="0" anchor="ctr"/>
          <a:lstStyle>
            <a:lvl1pPr algn="l">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342900"/>
            <a:endParaRPr lang="en-US" dirty="0">
              <a:solidFill>
                <a:prstClr val="white">
                  <a:lumMod val="75000"/>
                </a:prstClr>
              </a:solidFill>
            </a:endParaRPr>
          </a:p>
        </p:txBody>
      </p:sp>
      <p:sp>
        <p:nvSpPr>
          <p:cNvPr id="6" name="Slide Number Placeholder 5"/>
          <p:cNvSpPr>
            <a:spLocks noGrp="1"/>
          </p:cNvSpPr>
          <p:nvPr>
            <p:ph type="sldNum" sz="quarter" idx="4"/>
          </p:nvPr>
        </p:nvSpPr>
        <p:spPr>
          <a:xfrm>
            <a:off x="10514014" y="5883277"/>
            <a:ext cx="551167" cy="365125"/>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pPr defTabSz="342900"/>
            <a:fld id="{D57F1E4F-1CFF-5643-939E-217C01CDF565}" type="slidenum">
              <a:rPr lang="en-US" smtClean="0">
                <a:solidFill>
                  <a:prstClr val="white">
                    <a:lumMod val="75000"/>
                  </a:prstClr>
                </a:solidFill>
              </a:rPr>
              <a:pPr defTabSz="342900"/>
              <a:t>‹#›</a:t>
            </a:fld>
            <a:endParaRPr lang="en-US" dirty="0">
              <a:solidFill>
                <a:prstClr val="white">
                  <a:lumMod val="75000"/>
                </a:prstClr>
              </a:solidFill>
            </a:endParaRPr>
          </a:p>
        </p:txBody>
      </p:sp>
    </p:spTree>
    <p:extLst>
      <p:ext uri="{BB962C8B-B14F-4D97-AF65-F5344CB8AC3E}">
        <p14:creationId xmlns:p14="http://schemas.microsoft.com/office/powerpoint/2010/main" val="3615675046"/>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100000"/>
        <a:buFont typeface="Arial"/>
        <a:buChar char="•"/>
        <a:defRPr sz="15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100000"/>
        <a:buFont typeface="Arial"/>
        <a:buChar char="•"/>
        <a:defRPr sz="13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7.png"/><Relationship Id="rId1" Type="http://schemas.openxmlformats.org/officeDocument/2006/relationships/slideLayout" Target="../slideLayouts/slideLayout7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17.png"/><Relationship Id="rId1" Type="http://schemas.openxmlformats.org/officeDocument/2006/relationships/slideLayout" Target="../slideLayouts/slideLayout9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58.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75.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75.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5.xml"/><Relationship Id="rId6" Type="http://schemas.openxmlformats.org/officeDocument/2006/relationships/image" Target="../media/image20.png"/><Relationship Id="rId5" Type="http://schemas.openxmlformats.org/officeDocument/2006/relationships/image" Target="../media/image19.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75.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249297"/>
          </a:xfrm>
          <a:prstGeom prst="rect">
            <a:avLst/>
          </a:prstGeom>
        </p:spPr>
      </p:pic>
      <p:sp>
        <p:nvSpPr>
          <p:cNvPr id="3" name="Прямоугольник 2"/>
          <p:cNvSpPr/>
          <p:nvPr/>
        </p:nvSpPr>
        <p:spPr>
          <a:xfrm>
            <a:off x="818916" y="2747484"/>
            <a:ext cx="9380068" cy="1754326"/>
          </a:xfrm>
          <a:prstGeom prst="rect">
            <a:avLst/>
          </a:prstGeom>
        </p:spPr>
        <p:txBody>
          <a:bodyPr wrap="none">
            <a:spAutoFit/>
          </a:bodyPr>
          <a:lstStyle/>
          <a:p>
            <a:pPr algn="ctr" defTabSz="457200"/>
            <a:r>
              <a:rPr lang="uk-UA" sz="5400" b="1" dirty="0">
                <a:ln w="10160" cap="flat" cmpd="sng" algn="ctr">
                  <a:solidFill>
                    <a:srgbClr val="000000"/>
                  </a:solidFill>
                  <a:prstDash val="solid"/>
                  <a:round/>
                </a:ln>
                <a:solidFill>
                  <a:srgbClr val="FF0000"/>
                </a:solidFill>
                <a:effectLst>
                  <a:outerShdw blurRad="38100" dist="22860" dir="5400000" algn="tl">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t>Нефанфарні війни: </a:t>
            </a:r>
          </a:p>
          <a:p>
            <a:pPr algn="ctr" defTabSz="457200"/>
            <a:r>
              <a:rPr lang="uk-UA" sz="5400" b="1" dirty="0">
                <a:ln w="10160" cap="flat" cmpd="sng" algn="ctr">
                  <a:solidFill>
                    <a:srgbClr val="000000"/>
                  </a:solidFill>
                  <a:prstDash val="solid"/>
                  <a:round/>
                </a:ln>
                <a:solidFill>
                  <a:srgbClr val="FF0000"/>
                </a:solidFill>
                <a:effectLst>
                  <a:outerShdw blurRad="38100" dist="22860" dir="5400000" algn="tl">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t> життя дітей прифронтових сіл</a:t>
            </a:r>
            <a:endParaRPr lang="ru-RU" sz="5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10"/>
          <p:cNvSpPr>
            <a:spLocks noChangeArrowheads="1"/>
          </p:cNvSpPr>
          <p:nvPr/>
        </p:nvSpPr>
        <p:spPr bwMode="auto">
          <a:xfrm>
            <a:off x="2563079" y="0"/>
            <a:ext cx="64978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r>
              <a:rPr lang="ru-RU" sz="2400" b="1" i="1" dirty="0" err="1">
                <a:solidFill>
                  <a:srgbClr val="FFFF00"/>
                </a:solidFill>
                <a:latin typeface="Arial" panose="020B0604020202020204" pitchFamily="34" charset="0"/>
              </a:rPr>
              <a:t>Всеукраїнський</a:t>
            </a:r>
            <a:r>
              <a:rPr lang="ru-RU" sz="2400" b="1" i="1" dirty="0">
                <a:solidFill>
                  <a:srgbClr val="FFFF00"/>
                </a:solidFill>
                <a:latin typeface="Arial" panose="020B0604020202020204" pitchFamily="34" charset="0"/>
              </a:rPr>
              <a:t>  </a:t>
            </a:r>
            <a:r>
              <a:rPr lang="ru-RU" sz="2400" b="1" i="1" dirty="0" err="1">
                <a:solidFill>
                  <a:srgbClr val="FFFF00"/>
                </a:solidFill>
                <a:latin typeface="Arial" panose="020B0604020202020204" pitchFamily="34" charset="0"/>
              </a:rPr>
              <a:t>інтерактивний</a:t>
            </a:r>
            <a:r>
              <a:rPr lang="ru-RU" sz="2400" b="1" i="1" dirty="0">
                <a:solidFill>
                  <a:srgbClr val="FFFF00"/>
                </a:solidFill>
                <a:latin typeface="Arial" panose="020B0604020202020204" pitchFamily="34" charset="0"/>
              </a:rPr>
              <a:t> конкурс</a:t>
            </a:r>
            <a:br>
              <a:rPr lang="ru-RU" sz="2400" b="1" i="1" dirty="0">
                <a:solidFill>
                  <a:srgbClr val="FFFF00"/>
                </a:solidFill>
                <a:latin typeface="Arial" panose="020B0604020202020204" pitchFamily="34" charset="0"/>
              </a:rPr>
            </a:br>
            <a:r>
              <a:rPr lang="ru-RU" sz="2400" b="1" i="1" dirty="0">
                <a:solidFill>
                  <a:srgbClr val="FFFF00"/>
                </a:solidFill>
                <a:latin typeface="Arial" panose="020B0604020202020204" pitchFamily="34" charset="0"/>
              </a:rPr>
              <a:t>                       «Історик-Юніор-2015" </a:t>
            </a:r>
          </a:p>
        </p:txBody>
      </p:sp>
      <p:sp>
        <p:nvSpPr>
          <p:cNvPr id="5" name="Text Box 7"/>
          <p:cNvSpPr txBox="1">
            <a:spLocks noChangeArrowheads="1"/>
          </p:cNvSpPr>
          <p:nvPr/>
        </p:nvSpPr>
        <p:spPr bwMode="auto">
          <a:xfrm>
            <a:off x="7195697" y="4303455"/>
            <a:ext cx="499630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ru-RU" b="1" i="1" dirty="0">
                <a:solidFill>
                  <a:srgbClr val="000000"/>
                </a:solidFill>
                <a:latin typeface="Arial" panose="020B0604020202020204" pitchFamily="34" charset="0"/>
              </a:rPr>
              <a:t>                                    </a:t>
            </a:r>
            <a:r>
              <a:rPr lang="ru-RU" sz="2000" b="1" i="1" dirty="0">
                <a:solidFill>
                  <a:srgbClr val="002060"/>
                </a:solidFill>
                <a:latin typeface="Arial" panose="020B0604020202020204" pitchFamily="34" charset="0"/>
              </a:rPr>
              <a:t>Робота</a:t>
            </a:r>
          </a:p>
          <a:p>
            <a:pPr algn="r" fontAlgn="base">
              <a:spcBef>
                <a:spcPct val="0"/>
              </a:spcBef>
              <a:spcAft>
                <a:spcPct val="0"/>
              </a:spcAft>
            </a:pPr>
            <a:r>
              <a:rPr lang="ru-RU" sz="2000" b="1" i="1" dirty="0">
                <a:solidFill>
                  <a:srgbClr val="002060"/>
                </a:solidFill>
                <a:latin typeface="Arial" panose="020B0604020202020204" pitchFamily="34" charset="0"/>
              </a:rPr>
              <a:t>                   </a:t>
            </a:r>
            <a:r>
              <a:rPr lang="ru-RU" sz="2000" b="1" i="1" dirty="0" err="1">
                <a:solidFill>
                  <a:srgbClr val="002060"/>
                </a:solidFill>
                <a:latin typeface="Arial" panose="020B0604020202020204" pitchFamily="34" charset="0"/>
              </a:rPr>
              <a:t>учня</a:t>
            </a:r>
            <a:r>
              <a:rPr lang="ru-RU" sz="2000" b="1" i="1" dirty="0">
                <a:solidFill>
                  <a:srgbClr val="002060"/>
                </a:solidFill>
                <a:latin typeface="Arial" panose="020B0604020202020204" pitchFamily="34" charset="0"/>
              </a:rPr>
              <a:t> 9 </a:t>
            </a:r>
            <a:r>
              <a:rPr lang="ru-RU" sz="2000" b="1" i="1" dirty="0" err="1">
                <a:solidFill>
                  <a:srgbClr val="002060"/>
                </a:solidFill>
                <a:latin typeface="Arial" panose="020B0604020202020204" pitchFamily="34" charset="0"/>
              </a:rPr>
              <a:t>класу</a:t>
            </a:r>
            <a:endParaRPr lang="ru-RU" sz="2000" b="1" i="1" dirty="0">
              <a:solidFill>
                <a:srgbClr val="002060"/>
              </a:solidFill>
              <a:latin typeface="Arial" panose="020B0604020202020204" pitchFamily="34" charset="0"/>
            </a:endParaRPr>
          </a:p>
          <a:p>
            <a:pPr algn="r" fontAlgn="base">
              <a:spcBef>
                <a:spcPct val="0"/>
              </a:spcBef>
              <a:spcAft>
                <a:spcPct val="0"/>
              </a:spcAft>
            </a:pPr>
            <a:r>
              <a:rPr lang="ru-RU" sz="2000" b="1" i="1" dirty="0">
                <a:solidFill>
                  <a:srgbClr val="002060"/>
                </a:solidFill>
                <a:latin typeface="Arial" panose="020B0604020202020204" pitchFamily="34" charset="0"/>
              </a:rPr>
              <a:t>                   </a:t>
            </a:r>
            <a:r>
              <a:rPr lang="ru-RU" sz="2000" b="1" i="1" dirty="0" err="1">
                <a:solidFill>
                  <a:srgbClr val="002060"/>
                </a:solidFill>
                <a:latin typeface="Arial" panose="020B0604020202020204" pitchFamily="34" charset="0"/>
              </a:rPr>
              <a:t>Рибинської</a:t>
            </a:r>
            <a:r>
              <a:rPr lang="ru-RU" sz="2000" b="1" i="1" dirty="0">
                <a:solidFill>
                  <a:srgbClr val="002060"/>
                </a:solidFill>
                <a:latin typeface="Arial" panose="020B0604020202020204" pitchFamily="34" charset="0"/>
              </a:rPr>
              <a:t> </a:t>
            </a:r>
            <a:r>
              <a:rPr lang="ru-RU" sz="2000" b="1" i="1" dirty="0" err="1">
                <a:solidFill>
                  <a:srgbClr val="002060"/>
                </a:solidFill>
                <a:latin typeface="Arial" panose="020B0604020202020204" pitchFamily="34" charset="0"/>
              </a:rPr>
              <a:t>зош</a:t>
            </a:r>
            <a:r>
              <a:rPr lang="ru-RU" sz="2000" b="1" i="1" dirty="0">
                <a:solidFill>
                  <a:srgbClr val="002060"/>
                </a:solidFill>
                <a:latin typeface="Arial" panose="020B0604020202020204" pitchFamily="34" charset="0"/>
              </a:rPr>
              <a:t> </a:t>
            </a:r>
            <a:r>
              <a:rPr lang="en-US" sz="2000" b="1" i="1" dirty="0">
                <a:solidFill>
                  <a:srgbClr val="002060"/>
                </a:solidFill>
                <a:latin typeface="Arial" panose="020B0604020202020204" pitchFamily="34" charset="0"/>
              </a:rPr>
              <a:t>I-III</a:t>
            </a:r>
            <a:r>
              <a:rPr lang="uk-UA" sz="2000" b="1" i="1" dirty="0">
                <a:solidFill>
                  <a:srgbClr val="002060"/>
                </a:solidFill>
                <a:latin typeface="Arial" panose="020B0604020202020204" pitchFamily="34" charset="0"/>
              </a:rPr>
              <a:t> </a:t>
            </a:r>
            <a:r>
              <a:rPr lang="ru-RU" sz="2000" b="1" i="1" dirty="0">
                <a:solidFill>
                  <a:srgbClr val="002060"/>
                </a:solidFill>
                <a:latin typeface="Arial" panose="020B0604020202020204" pitchFamily="34" charset="0"/>
              </a:rPr>
              <a:t>ст.</a:t>
            </a:r>
          </a:p>
          <a:p>
            <a:pPr algn="r" fontAlgn="base">
              <a:spcBef>
                <a:spcPct val="0"/>
              </a:spcBef>
              <a:spcAft>
                <a:spcPct val="0"/>
              </a:spcAft>
            </a:pPr>
            <a:r>
              <a:rPr lang="ru-RU" sz="2000" b="1" i="1" dirty="0">
                <a:solidFill>
                  <a:srgbClr val="002060"/>
                </a:solidFill>
                <a:latin typeface="Arial" panose="020B0604020202020204" pitchFamily="34" charset="0"/>
              </a:rPr>
              <a:t>                   </a:t>
            </a:r>
            <a:r>
              <a:rPr lang="ru-RU" sz="2000" b="1" i="1" dirty="0" err="1">
                <a:solidFill>
                  <a:srgbClr val="002060"/>
                </a:solidFill>
                <a:latin typeface="Arial" panose="020B0604020202020204" pitchFamily="34" charset="0"/>
              </a:rPr>
              <a:t>Волноваського</a:t>
            </a:r>
            <a:r>
              <a:rPr lang="ru-RU" sz="2000" b="1" i="1" dirty="0">
                <a:solidFill>
                  <a:srgbClr val="002060"/>
                </a:solidFill>
                <a:latin typeface="Arial" panose="020B0604020202020204" pitchFamily="34" charset="0"/>
              </a:rPr>
              <a:t> р-на</a:t>
            </a:r>
          </a:p>
          <a:p>
            <a:pPr algn="r" fontAlgn="base">
              <a:spcBef>
                <a:spcPct val="0"/>
              </a:spcBef>
              <a:spcAft>
                <a:spcPct val="0"/>
              </a:spcAft>
            </a:pPr>
            <a:r>
              <a:rPr lang="ru-RU" sz="2000" b="1" i="1" dirty="0">
                <a:solidFill>
                  <a:srgbClr val="002060"/>
                </a:solidFill>
                <a:latin typeface="Arial" panose="020B0604020202020204" pitchFamily="34" charset="0"/>
              </a:rPr>
              <a:t>                   </a:t>
            </a:r>
            <a:r>
              <a:rPr lang="ru-RU" sz="2000" b="1" i="1" dirty="0" err="1">
                <a:solidFill>
                  <a:srgbClr val="002060"/>
                </a:solidFill>
                <a:latin typeface="Arial" panose="020B0604020202020204" pitchFamily="34" charset="0"/>
              </a:rPr>
              <a:t>Донецької</a:t>
            </a:r>
            <a:r>
              <a:rPr lang="ru-RU" sz="2000" b="1" i="1" dirty="0">
                <a:solidFill>
                  <a:srgbClr val="002060"/>
                </a:solidFill>
                <a:latin typeface="Arial" panose="020B0604020202020204" pitchFamily="34" charset="0"/>
              </a:rPr>
              <a:t> </a:t>
            </a:r>
            <a:r>
              <a:rPr lang="ru-RU" sz="2000" b="1" i="1" dirty="0" err="1">
                <a:solidFill>
                  <a:srgbClr val="002060"/>
                </a:solidFill>
                <a:latin typeface="Arial" panose="020B0604020202020204" pitchFamily="34" charset="0"/>
              </a:rPr>
              <a:t>області</a:t>
            </a:r>
            <a:endParaRPr lang="ru-RU" sz="2000" b="1" i="1" dirty="0">
              <a:solidFill>
                <a:srgbClr val="002060"/>
              </a:solidFill>
              <a:latin typeface="Arial" panose="020B0604020202020204" pitchFamily="34" charset="0"/>
            </a:endParaRPr>
          </a:p>
          <a:p>
            <a:pPr algn="r" fontAlgn="base">
              <a:spcBef>
                <a:spcPct val="0"/>
              </a:spcBef>
              <a:spcAft>
                <a:spcPct val="0"/>
              </a:spcAft>
            </a:pPr>
            <a:r>
              <a:rPr lang="ru-RU" sz="2000" b="1" i="1" dirty="0">
                <a:solidFill>
                  <a:srgbClr val="002060"/>
                </a:solidFill>
                <a:latin typeface="Arial" panose="020B0604020202020204" pitchFamily="34" charset="0"/>
              </a:rPr>
              <a:t>                  </a:t>
            </a:r>
            <a:r>
              <a:rPr lang="ru-RU" sz="2000" b="1" i="1" dirty="0" err="1">
                <a:solidFill>
                  <a:srgbClr val="002060"/>
                </a:solidFill>
                <a:latin typeface="Arial" panose="020B0604020202020204" pitchFamily="34" charset="0"/>
              </a:rPr>
              <a:t>Меркуленко</a:t>
            </a:r>
            <a:r>
              <a:rPr lang="ru-RU" sz="2000" b="1" i="1" dirty="0">
                <a:solidFill>
                  <a:srgbClr val="002060"/>
                </a:solidFill>
                <a:latin typeface="Arial" panose="020B0604020202020204" pitchFamily="34" charset="0"/>
              </a:rPr>
              <a:t> </a:t>
            </a:r>
            <a:r>
              <a:rPr lang="ru-RU" sz="2000" b="1" i="1" dirty="0" err="1">
                <a:solidFill>
                  <a:srgbClr val="002060"/>
                </a:solidFill>
                <a:latin typeface="Arial" panose="020B0604020202020204" pitchFamily="34" charset="0"/>
              </a:rPr>
              <a:t>Юрія</a:t>
            </a:r>
            <a:r>
              <a:rPr lang="ru-RU" sz="2000" b="1" i="1" dirty="0">
                <a:solidFill>
                  <a:srgbClr val="002060"/>
                </a:solidFill>
                <a:latin typeface="Arial" panose="020B0604020202020204" pitchFamily="34" charset="0"/>
              </a:rPr>
              <a:t> </a:t>
            </a:r>
          </a:p>
          <a:p>
            <a:pPr algn="r" fontAlgn="base">
              <a:spcBef>
                <a:spcPct val="0"/>
              </a:spcBef>
              <a:spcAft>
                <a:spcPct val="0"/>
              </a:spcAft>
            </a:pPr>
            <a:endParaRPr lang="ru-RU" sz="2000" b="1" i="1" dirty="0">
              <a:solidFill>
                <a:srgbClr val="FFFF00"/>
              </a:solidFill>
              <a:latin typeface="Arial" panose="020B0604020202020204" pitchFamily="34" charset="0"/>
            </a:endParaRPr>
          </a:p>
          <a:p>
            <a:pPr algn="r" fontAlgn="base">
              <a:spcBef>
                <a:spcPct val="0"/>
              </a:spcBef>
              <a:spcAft>
                <a:spcPct val="0"/>
              </a:spcAft>
            </a:pPr>
            <a:r>
              <a:rPr lang="ru-RU" sz="2000" b="1" i="1" dirty="0">
                <a:solidFill>
                  <a:srgbClr val="002060"/>
                </a:solidFill>
                <a:latin typeface="Arial" panose="020B0604020202020204" pitchFamily="34" charset="0"/>
              </a:rPr>
              <a:t>Учитель Баган </a:t>
            </a:r>
            <a:r>
              <a:rPr lang="ru-RU" sz="2000" b="1" i="1" dirty="0" err="1">
                <a:solidFill>
                  <a:srgbClr val="002060"/>
                </a:solidFill>
                <a:latin typeface="Arial" panose="020B0604020202020204" pitchFamily="34" charset="0"/>
              </a:rPr>
              <a:t>Ірина</a:t>
            </a:r>
            <a:r>
              <a:rPr lang="ru-RU" sz="2000" b="1" i="1" dirty="0">
                <a:solidFill>
                  <a:srgbClr val="002060"/>
                </a:solidFill>
                <a:latin typeface="Arial" panose="020B0604020202020204" pitchFamily="34" charset="0"/>
              </a:rPr>
              <a:t> </a:t>
            </a:r>
            <a:r>
              <a:rPr lang="ru-RU" sz="2000" b="1" i="1" dirty="0" err="1">
                <a:solidFill>
                  <a:srgbClr val="002060"/>
                </a:solidFill>
                <a:latin typeface="Arial" panose="020B0604020202020204" pitchFamily="34" charset="0"/>
              </a:rPr>
              <a:t>Володимирівна</a:t>
            </a:r>
            <a:endParaRPr lang="ru-RU" sz="2000" b="1" i="1" dirty="0">
              <a:solidFill>
                <a:srgbClr val="002060"/>
              </a:solidFill>
              <a:latin typeface="Arial" panose="020B0604020202020204" pitchFamily="34" charset="0"/>
            </a:endParaRPr>
          </a:p>
        </p:txBody>
      </p:sp>
    </p:spTree>
    <p:extLst>
      <p:ext uri="{BB962C8B-B14F-4D97-AF65-F5344CB8AC3E}">
        <p14:creationId xmlns:p14="http://schemas.microsoft.com/office/powerpoint/2010/main" val="36945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306" y="-324353"/>
            <a:ext cx="13238206" cy="777686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21202436">
            <a:off x="6937667" y="894256"/>
            <a:ext cx="1854200" cy="2174526"/>
          </a:xfrm>
          <a:prstGeom prst="rect">
            <a:avLst/>
          </a:prstGeom>
          <a:ln w="88900" cap="sq" cmpd="thickThin">
            <a:solidFill>
              <a:srgbClr val="000000"/>
            </a:solidFill>
            <a:prstDash val="solid"/>
            <a:miter lim="800000"/>
          </a:ln>
          <a:effectLst>
            <a:innerShdw blurRad="76200">
              <a:srgbClr val="000000"/>
            </a:innerShdw>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5927">
            <a:off x="8693719" y="988605"/>
            <a:ext cx="2200519" cy="1650389"/>
          </a:xfrm>
          <a:prstGeom prst="rect">
            <a:avLst/>
          </a:prstGeom>
          <a:ln w="88900" cap="sq" cmpd="thickThin">
            <a:solidFill>
              <a:srgbClr val="000000"/>
            </a:solidFill>
            <a:prstDash val="solid"/>
            <a:miter lim="800000"/>
          </a:ln>
          <a:effectLst>
            <a:innerShdw blurRad="76200">
              <a:srgbClr val="000000"/>
            </a:innerShdw>
          </a:effectLst>
        </p:spPr>
      </p:pic>
      <p:sp>
        <p:nvSpPr>
          <p:cNvPr id="5" name="Прямоугольник 4"/>
          <p:cNvSpPr/>
          <p:nvPr/>
        </p:nvSpPr>
        <p:spPr>
          <a:xfrm>
            <a:off x="6756839" y="3131162"/>
            <a:ext cx="4801479" cy="2954655"/>
          </a:xfrm>
          <a:prstGeom prst="rect">
            <a:avLst/>
          </a:prstGeom>
        </p:spPr>
        <p:txBody>
          <a:bodyPr wrap="square">
            <a:spAutoFit/>
          </a:bodyPr>
          <a:lstStyle/>
          <a:p>
            <a:pPr defTabSz="457200"/>
            <a:r>
              <a:rPr lang="uk-UA" sz="2000" b="1" i="1" dirty="0">
                <a:solidFill>
                  <a:prstClr val="black"/>
                </a:solidFill>
                <a:latin typeface="Times New Roman" panose="02020603050405020304" pitchFamily="18" charset="0"/>
                <a:ea typeface="Times New Roman" panose="02020603050405020304" pitchFamily="18" charset="0"/>
              </a:rPr>
              <a:t>                      </a:t>
            </a:r>
            <a:r>
              <a:rPr lang="uk-UA" sz="2000" b="1" i="1" dirty="0" err="1">
                <a:solidFill>
                  <a:prstClr val="black"/>
                </a:solidFill>
                <a:latin typeface="Times New Roman" panose="02020603050405020304" pitchFamily="18" charset="0"/>
                <a:ea typeface="Times New Roman" panose="02020603050405020304" pitchFamily="18" charset="0"/>
              </a:rPr>
              <a:t>Лупінос</a:t>
            </a:r>
            <a:r>
              <a:rPr lang="uk-UA" sz="2000" b="1" i="1" dirty="0">
                <a:solidFill>
                  <a:prstClr val="black"/>
                </a:solidFill>
                <a:latin typeface="Times New Roman" panose="02020603050405020304" pitchFamily="18" charset="0"/>
                <a:ea typeface="Times New Roman" panose="02020603050405020304" pitchFamily="18" charset="0"/>
              </a:rPr>
              <a:t> Ігор (7 клас)</a:t>
            </a:r>
          </a:p>
          <a:p>
            <a:pPr defTabSz="457200"/>
            <a:endParaRPr lang="uk-UA" sz="2000" b="1" i="1" dirty="0">
              <a:solidFill>
                <a:prstClr val="black"/>
              </a:solidFill>
              <a:latin typeface="Times New Roman" panose="02020603050405020304" pitchFamily="18" charset="0"/>
              <a:ea typeface="Times New Roman" panose="02020603050405020304" pitchFamily="18" charset="0"/>
            </a:endParaRPr>
          </a:p>
          <a:p>
            <a:pPr algn="just" defTabSz="457200"/>
            <a:r>
              <a:rPr lang="uk-UA" sz="2000" b="1" i="1" dirty="0">
                <a:solidFill>
                  <a:prstClr val="black"/>
                </a:solidFill>
                <a:latin typeface="Times New Roman" panose="02020603050405020304" pitchFamily="18" charset="0"/>
                <a:ea typeface="Times New Roman" panose="02020603050405020304" pitchFamily="18" charset="0"/>
              </a:rPr>
              <a:t>   </a:t>
            </a:r>
            <a:r>
              <a:rPr lang="uk-UA" b="1" i="1" dirty="0">
                <a:solidFill>
                  <a:prstClr val="black"/>
                </a:solidFill>
                <a:latin typeface="Times New Roman" panose="02020603050405020304" pitchFamily="18" charset="0"/>
                <a:ea typeface="Times New Roman" panose="02020603050405020304" pitchFamily="18" charset="0"/>
              </a:rPr>
              <a:t>За весь час війни ми можемо розрізнити, коли стріляють «гради», коли міномети. Ми бачили дуже багато воєнної техніки. Спочатку це було цікаво, всі бігли подивитись як головною вулицею (вікна школи виходять на головну дорогу) йдуть танки та </a:t>
            </a:r>
            <a:r>
              <a:rPr lang="uk-UA" b="1" i="1" dirty="0" err="1">
                <a:solidFill>
                  <a:prstClr val="black"/>
                </a:solidFill>
                <a:latin typeface="Times New Roman" panose="02020603050405020304" pitchFamily="18" charset="0"/>
                <a:ea typeface="Times New Roman" panose="02020603050405020304" pitchFamily="18" charset="0"/>
              </a:rPr>
              <a:t>БТРи</a:t>
            </a:r>
            <a:r>
              <a:rPr lang="uk-UA" b="1" i="1" dirty="0">
                <a:solidFill>
                  <a:prstClr val="black"/>
                </a:solidFill>
                <a:latin typeface="Times New Roman" panose="02020603050405020304" pitchFamily="18" charset="0"/>
                <a:ea typeface="Times New Roman" panose="02020603050405020304" pitchFamily="18" charset="0"/>
              </a:rPr>
              <a:t>.  Зараз це не цікаво, це моторошно.</a:t>
            </a:r>
            <a:endParaRPr lang="ru-RU" b="1" i="1" dirty="0">
              <a:solidFill>
                <a:prstClr val="black"/>
              </a:solidFill>
            </a:endParaRPr>
          </a:p>
        </p:txBody>
      </p:sp>
      <p:sp>
        <p:nvSpPr>
          <p:cNvPr id="6" name="TextBox 5"/>
          <p:cNvSpPr txBox="1"/>
          <p:nvPr/>
        </p:nvSpPr>
        <p:spPr>
          <a:xfrm>
            <a:off x="6229365" y="515063"/>
            <a:ext cx="2900153" cy="307777"/>
          </a:xfrm>
          <a:prstGeom prst="rect">
            <a:avLst/>
          </a:prstGeom>
          <a:noFill/>
        </p:spPr>
        <p:txBody>
          <a:bodyPr wrap="none" rtlCol="0">
            <a:spAutoFit/>
          </a:bodyPr>
          <a:lstStyle/>
          <a:p>
            <a:pPr defTabSz="457200"/>
            <a:r>
              <a:rPr lang="uk-UA" sz="1400" b="1" i="1" dirty="0">
                <a:solidFill>
                  <a:prstClr val="black"/>
                </a:solidFill>
              </a:rPr>
              <a:t>Фото часів війни 1941-1945рр.</a:t>
            </a:r>
            <a:endParaRPr lang="ru-RU" sz="1400" b="1" i="1" dirty="0">
              <a:solidFill>
                <a:prstClr val="black"/>
              </a:solidFill>
            </a:endParaRPr>
          </a:p>
        </p:txBody>
      </p:sp>
      <p:sp>
        <p:nvSpPr>
          <p:cNvPr id="7" name="TextBox 6"/>
          <p:cNvSpPr txBox="1"/>
          <p:nvPr/>
        </p:nvSpPr>
        <p:spPr>
          <a:xfrm>
            <a:off x="3904471" y="-167869"/>
            <a:ext cx="4536819" cy="769441"/>
          </a:xfrm>
          <a:prstGeom prst="rect">
            <a:avLst/>
          </a:prstGeom>
          <a:noFill/>
        </p:spPr>
        <p:txBody>
          <a:bodyPr wrap="none" rtlCol="0">
            <a:spAutoFit/>
          </a:bodyPr>
          <a:lstStyle/>
          <a:p>
            <a:pPr defTabSz="457200"/>
            <a:r>
              <a:rPr lang="uk-UA" sz="4400" b="1" dirty="0">
                <a:solidFill>
                  <a:prstClr val="white"/>
                </a:solidFill>
              </a:rPr>
              <a:t>МИ ТАКІ СХОЖІ</a:t>
            </a:r>
            <a:endParaRPr lang="ru-RU" sz="4400" b="1" dirty="0">
              <a:solidFill>
                <a:prstClr val="white"/>
              </a:solidFill>
            </a:endParaRPr>
          </a:p>
        </p:txBody>
      </p:sp>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5400000">
            <a:off x="435797" y="1104291"/>
            <a:ext cx="2398664" cy="1602298"/>
          </a:xfrm>
          <a:prstGeom prst="rect">
            <a:avLst/>
          </a:prstGeom>
          <a:ln w="88900" cap="sq" cmpd="thickThin">
            <a:solidFill>
              <a:srgbClr val="FF0000"/>
            </a:solidFill>
            <a:prstDash val="solid"/>
            <a:miter lim="800000"/>
          </a:ln>
          <a:effectLst>
            <a:innerShdw blurRad="76200">
              <a:srgbClr val="000000"/>
            </a:innerShdw>
          </a:effectLst>
        </p:spPr>
      </p:pic>
      <p:pic>
        <p:nvPicPr>
          <p:cNvPr id="9" name="Рисунок 8"/>
          <p:cNvPicPr>
            <a:picLocks noChangeAspect="1"/>
          </p:cNvPicPr>
          <p:nvPr/>
        </p:nvPicPr>
        <p:blipFill>
          <a:blip r:embed="rId6"/>
          <a:stretch>
            <a:fillRect/>
          </a:stretch>
        </p:blipFill>
        <p:spPr>
          <a:xfrm rot="582346">
            <a:off x="2440097" y="939502"/>
            <a:ext cx="1548002" cy="19318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Прямоугольник 10"/>
          <p:cNvSpPr/>
          <p:nvPr/>
        </p:nvSpPr>
        <p:spPr>
          <a:xfrm>
            <a:off x="419466" y="3209305"/>
            <a:ext cx="5358897" cy="3508653"/>
          </a:xfrm>
          <a:prstGeom prst="rect">
            <a:avLst/>
          </a:prstGeom>
        </p:spPr>
        <p:txBody>
          <a:bodyPr wrap="square">
            <a:spAutoFit/>
          </a:bodyPr>
          <a:lstStyle/>
          <a:p>
            <a:pPr algn="just" defTabSz="457200"/>
            <a:r>
              <a:rPr lang="uk-UA" b="1" i="1" dirty="0">
                <a:solidFill>
                  <a:prstClr val="black"/>
                </a:solidFill>
                <a:latin typeface="Times New Roman" panose="02020603050405020304" pitchFamily="18" charset="0"/>
                <a:ea typeface="Times New Roman" panose="02020603050405020304" pitchFamily="18" charset="0"/>
              </a:rPr>
              <a:t>    Пономаренко Валентина Іванівна (1930 </a:t>
            </a:r>
            <a:r>
              <a:rPr lang="uk-UA" b="1" i="1" dirty="0" err="1">
                <a:solidFill>
                  <a:prstClr val="black"/>
                </a:solidFill>
                <a:latin typeface="Times New Roman" panose="02020603050405020304" pitchFamily="18" charset="0"/>
                <a:ea typeface="Times New Roman" panose="02020603050405020304" pitchFamily="18" charset="0"/>
              </a:rPr>
              <a:t>р.н</a:t>
            </a:r>
            <a:r>
              <a:rPr lang="uk-UA" b="1" i="1" dirty="0">
                <a:solidFill>
                  <a:prstClr val="black"/>
                </a:solidFill>
                <a:latin typeface="Times New Roman" panose="02020603050405020304" pitchFamily="18" charset="0"/>
                <a:ea typeface="Times New Roman" panose="02020603050405020304" pitchFamily="18" charset="0"/>
              </a:rPr>
              <a:t>.)</a:t>
            </a:r>
          </a:p>
          <a:p>
            <a:pPr algn="just" defTabSz="457200"/>
            <a:endParaRPr lang="ru-RU" sz="1600" dirty="0">
              <a:solidFill>
                <a:prstClr val="black"/>
              </a:solidFill>
              <a:latin typeface="Times New Roman" panose="02020603050405020304" pitchFamily="18" charset="0"/>
              <a:ea typeface="Times New Roman" panose="02020603050405020304" pitchFamily="18" charset="0"/>
            </a:endParaRPr>
          </a:p>
          <a:p>
            <a:pPr algn="just" defTabSz="457200"/>
            <a:r>
              <a:rPr lang="uk-UA" sz="1600" dirty="0">
                <a:solidFill>
                  <a:prstClr val="black"/>
                </a:solidFill>
                <a:latin typeface="Times New Roman" panose="02020603050405020304" pitchFamily="18" charset="0"/>
                <a:ea typeface="Times New Roman" panose="02020603050405020304" pitchFamily="18" charset="0"/>
              </a:rPr>
              <a:t>  </a:t>
            </a:r>
            <a:r>
              <a:rPr lang="uk-UA" sz="1600" b="1" i="1" dirty="0">
                <a:solidFill>
                  <a:prstClr val="black"/>
                </a:solidFill>
                <a:latin typeface="Times New Roman" panose="02020603050405020304" pitchFamily="18" charset="0"/>
                <a:ea typeface="Times New Roman" panose="02020603050405020304" pitchFamily="18" charset="0"/>
              </a:rPr>
              <a:t>Народилася у селі </a:t>
            </a:r>
            <a:r>
              <a:rPr lang="uk-UA" sz="1600" b="1" i="1" dirty="0" err="1">
                <a:solidFill>
                  <a:prstClr val="black"/>
                </a:solidFill>
                <a:latin typeface="Times New Roman" panose="02020603050405020304" pitchFamily="18" charset="0"/>
                <a:ea typeface="Times New Roman" panose="02020603050405020304" pitchFamily="18" charset="0"/>
              </a:rPr>
              <a:t>Рибинське</a:t>
            </a:r>
            <a:r>
              <a:rPr lang="uk-UA" sz="1600" b="1" i="1" dirty="0">
                <a:solidFill>
                  <a:prstClr val="black"/>
                </a:solidFill>
                <a:latin typeface="Times New Roman" panose="02020603050405020304" pitchFamily="18" charset="0"/>
                <a:ea typeface="Times New Roman" panose="02020603050405020304" pitchFamily="18" charset="0"/>
              </a:rPr>
              <a:t>, тоді воно називалось </a:t>
            </a:r>
            <a:r>
              <a:rPr lang="uk-UA" sz="1600" b="1" i="1" dirty="0" err="1">
                <a:solidFill>
                  <a:prstClr val="black"/>
                </a:solidFill>
                <a:latin typeface="Times New Roman" panose="02020603050405020304" pitchFamily="18" charset="0"/>
                <a:ea typeface="Times New Roman" panose="02020603050405020304" pitchFamily="18" charset="0"/>
              </a:rPr>
              <a:t>с.Губське</a:t>
            </a:r>
            <a:r>
              <a:rPr lang="uk-UA" sz="1600" b="1" i="1" dirty="0">
                <a:solidFill>
                  <a:prstClr val="black"/>
                </a:solidFill>
                <a:latin typeface="Times New Roman" panose="02020603050405020304" pitchFamily="18" charset="0"/>
                <a:ea typeface="Times New Roman" panose="02020603050405020304" pitchFamily="18" charset="0"/>
              </a:rPr>
              <a:t>. Коли почалася війна, усі мешканці були спочатку розгублені, а потім допомагали фронту чим могли. Страшно було, коли стріляли з гармат, вибухи були такої сили, що вуха закладало. Через село йшла техніка, </a:t>
            </a:r>
            <a:r>
              <a:rPr lang="uk-UA" sz="1600" b="1" i="1" dirty="0" err="1">
                <a:solidFill>
                  <a:prstClr val="black"/>
                </a:solidFill>
                <a:latin typeface="Times New Roman" panose="02020603050405020304" pitchFamily="18" charset="0"/>
                <a:ea typeface="Times New Roman" panose="02020603050405020304" pitchFamily="18" charset="0"/>
              </a:rPr>
              <a:t>гургіт</a:t>
            </a:r>
            <a:r>
              <a:rPr lang="uk-UA" sz="1600" b="1" i="1" dirty="0">
                <a:solidFill>
                  <a:prstClr val="black"/>
                </a:solidFill>
                <a:latin typeface="Times New Roman" panose="02020603050405020304" pitchFamily="18" charset="0"/>
                <a:ea typeface="Times New Roman" panose="02020603050405020304" pitchFamily="18" charset="0"/>
              </a:rPr>
              <a:t> на всю околицю стояв. Тяжко було. Батько працював машиністом, ми його не бачили місяцями.</a:t>
            </a:r>
            <a:endParaRPr lang="ru-RU" sz="1600" b="1" i="1" dirty="0">
              <a:solidFill>
                <a:prstClr val="black"/>
              </a:solidFill>
              <a:latin typeface="Times New Roman" panose="02020603050405020304" pitchFamily="18" charset="0"/>
              <a:ea typeface="Times New Roman" panose="02020603050405020304" pitchFamily="18" charset="0"/>
            </a:endParaRPr>
          </a:p>
          <a:p>
            <a:pPr algn="just" defTabSz="457200"/>
            <a:r>
              <a:rPr lang="uk-UA" sz="1600" b="1" i="1" dirty="0">
                <a:solidFill>
                  <a:prstClr val="black"/>
                </a:solidFill>
                <a:latin typeface="Times New Roman" panose="02020603050405020304" pitchFamily="18" charset="0"/>
                <a:ea typeface="Times New Roman" panose="02020603050405020304" pitchFamily="18" charset="0"/>
              </a:rPr>
              <a:t>  Дуже хотілося новеньке </a:t>
            </a:r>
            <a:r>
              <a:rPr lang="uk-UA" sz="1600" b="1" i="1" dirty="0" err="1">
                <a:solidFill>
                  <a:prstClr val="black"/>
                </a:solidFill>
                <a:latin typeface="Times New Roman" panose="02020603050405020304" pitchFamily="18" charset="0"/>
                <a:ea typeface="Times New Roman" panose="02020603050405020304" pitchFamily="18" charset="0"/>
              </a:rPr>
              <a:t>платичко</a:t>
            </a:r>
            <a:r>
              <a:rPr lang="uk-UA" sz="1600" b="1" i="1" dirty="0">
                <a:solidFill>
                  <a:prstClr val="black"/>
                </a:solidFill>
                <a:latin typeface="Times New Roman" panose="02020603050405020304" pitchFamily="18" charset="0"/>
                <a:ea typeface="Times New Roman" panose="02020603050405020304" pitchFamily="18" charset="0"/>
              </a:rPr>
              <a:t>, але усі були бідні, їжі не вистачало. </a:t>
            </a:r>
            <a:endParaRPr lang="ru-RU" sz="1600" b="1" i="1" dirty="0">
              <a:solidFill>
                <a:prstClr val="black"/>
              </a:solidFill>
              <a:latin typeface="Times New Roman" panose="02020603050405020304" pitchFamily="18" charset="0"/>
              <a:ea typeface="Times New Roman" panose="02020603050405020304" pitchFamily="18" charset="0"/>
            </a:endParaRPr>
          </a:p>
          <a:p>
            <a:pPr algn="just" defTabSz="457200"/>
            <a:r>
              <a:rPr lang="uk-UA" sz="1600" b="1" i="1" dirty="0">
                <a:solidFill>
                  <a:prstClr val="black"/>
                </a:solidFill>
                <a:latin typeface="Times New Roman" panose="02020603050405020304" pitchFamily="18" charset="0"/>
                <a:ea typeface="Times New Roman" panose="02020603050405020304" pitchFamily="18" charset="0"/>
              </a:rPr>
              <a:t> </a:t>
            </a:r>
            <a:endParaRPr lang="ru-RU" sz="1600" b="1" i="1" dirty="0">
              <a:solidFill>
                <a:prstClr val="black"/>
              </a:solidFill>
              <a:latin typeface="Times New Roman" panose="02020603050405020304" pitchFamily="18" charset="0"/>
              <a:ea typeface="Times New Roman" panose="02020603050405020304" pitchFamily="18" charset="0"/>
            </a:endParaRPr>
          </a:p>
          <a:p>
            <a:pPr algn="just" defTabSz="457200"/>
            <a:r>
              <a:rPr lang="uk-UA" sz="1200" b="1" dirty="0">
                <a:solidFill>
                  <a:srgbClr val="FF0000"/>
                </a:solidFill>
                <a:latin typeface="Times New Roman" panose="02020603050405020304" pitchFamily="18" charset="0"/>
                <a:ea typeface="Times New Roman" panose="02020603050405020304" pitchFamily="18" charset="0"/>
              </a:rPr>
              <a:t> </a:t>
            </a:r>
            <a:endParaRPr lang="ru-RU" sz="1200"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334770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560" y="-645952"/>
            <a:ext cx="13238206" cy="777686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3202309" y="-692952"/>
            <a:ext cx="4536819" cy="769441"/>
          </a:xfrm>
          <a:prstGeom prst="rect">
            <a:avLst/>
          </a:prstGeom>
          <a:noFill/>
        </p:spPr>
        <p:txBody>
          <a:bodyPr wrap="none" rtlCol="0">
            <a:spAutoFit/>
          </a:bodyPr>
          <a:lstStyle/>
          <a:p>
            <a:pPr defTabSz="457200"/>
            <a:r>
              <a:rPr lang="uk-UA" sz="4400" b="1" dirty="0">
                <a:solidFill>
                  <a:prstClr val="white"/>
                </a:solidFill>
              </a:rPr>
              <a:t>МИ ТАКІ СХОЖІ</a:t>
            </a:r>
            <a:endParaRPr lang="ru-RU" sz="4400" b="1" dirty="0">
              <a:solidFill>
                <a:prstClr val="white"/>
              </a:solidFill>
            </a:endParaRPr>
          </a:p>
        </p:txBody>
      </p:sp>
      <p:pic>
        <p:nvPicPr>
          <p:cNvPr id="8" name="Рисунок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21376940">
            <a:off x="6637729" y="989218"/>
            <a:ext cx="2202796" cy="1747512"/>
          </a:xfrm>
          <a:prstGeom prst="rect">
            <a:avLst/>
          </a:prstGeom>
          <a:ln w="88900" cap="sq" cmpd="thickThin">
            <a:solidFill>
              <a:srgbClr val="000000"/>
            </a:solidFill>
            <a:prstDash val="solid"/>
            <a:miter lim="800000"/>
          </a:ln>
          <a:effectLst>
            <a:innerShdw blurRad="76200">
              <a:srgbClr val="000000"/>
            </a:innerShdw>
          </a:effec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606691">
            <a:off x="8992216" y="966288"/>
            <a:ext cx="2045702" cy="1648045"/>
          </a:xfrm>
          <a:prstGeom prst="rect">
            <a:avLst/>
          </a:prstGeom>
          <a:ln w="88900" cap="sq" cmpd="thickThin">
            <a:solidFill>
              <a:srgbClr val="000000"/>
            </a:solidFill>
            <a:prstDash val="solid"/>
            <a:miter lim="800000"/>
          </a:ln>
          <a:effectLst>
            <a:innerShdw blurRad="76200">
              <a:srgbClr val="000000"/>
            </a:innerShdw>
          </a:effectLst>
        </p:spPr>
      </p:pic>
      <p:sp>
        <p:nvSpPr>
          <p:cNvPr id="10" name="TextBox 9"/>
          <p:cNvSpPr txBox="1"/>
          <p:nvPr/>
        </p:nvSpPr>
        <p:spPr>
          <a:xfrm>
            <a:off x="6289051" y="513220"/>
            <a:ext cx="2900153" cy="307777"/>
          </a:xfrm>
          <a:prstGeom prst="rect">
            <a:avLst/>
          </a:prstGeom>
          <a:noFill/>
        </p:spPr>
        <p:txBody>
          <a:bodyPr wrap="none" rtlCol="0">
            <a:spAutoFit/>
          </a:bodyPr>
          <a:lstStyle/>
          <a:p>
            <a:pPr defTabSz="457200"/>
            <a:r>
              <a:rPr lang="uk-UA" sz="1400" b="1" i="1" dirty="0">
                <a:solidFill>
                  <a:prstClr val="black"/>
                </a:solidFill>
              </a:rPr>
              <a:t>Фото часів війни 1941-1945рр.</a:t>
            </a:r>
            <a:endParaRPr lang="ru-RU" sz="1400" b="1" i="1" dirty="0">
              <a:solidFill>
                <a:prstClr val="black"/>
              </a:solidFill>
            </a:endParaRPr>
          </a:p>
        </p:txBody>
      </p:sp>
      <p:sp>
        <p:nvSpPr>
          <p:cNvPr id="11" name="Прямоугольник 10"/>
          <p:cNvSpPr/>
          <p:nvPr/>
        </p:nvSpPr>
        <p:spPr>
          <a:xfrm>
            <a:off x="6719223" y="3037157"/>
            <a:ext cx="4920974" cy="1785104"/>
          </a:xfrm>
          <a:prstGeom prst="rect">
            <a:avLst/>
          </a:prstGeom>
        </p:spPr>
        <p:txBody>
          <a:bodyPr wrap="square">
            <a:spAutoFit/>
          </a:bodyPr>
          <a:lstStyle/>
          <a:p>
            <a:pPr algn="just" defTabSz="457200"/>
            <a:r>
              <a:rPr lang="uk-UA" sz="2000" b="1" i="1" dirty="0" err="1">
                <a:solidFill>
                  <a:prstClr val="black"/>
                </a:solidFill>
                <a:latin typeface="Times New Roman" panose="02020603050405020304" pitchFamily="18" charset="0"/>
                <a:ea typeface="Times New Roman" panose="02020603050405020304" pitchFamily="18" charset="0"/>
              </a:rPr>
              <a:t>Преда</a:t>
            </a:r>
            <a:r>
              <a:rPr lang="uk-UA" sz="2000" b="1" i="1" dirty="0">
                <a:solidFill>
                  <a:prstClr val="black"/>
                </a:solidFill>
                <a:latin typeface="Times New Roman" panose="02020603050405020304" pitchFamily="18" charset="0"/>
                <a:ea typeface="Times New Roman" panose="02020603050405020304" pitchFamily="18" charset="0"/>
              </a:rPr>
              <a:t> Іван (6 клас) </a:t>
            </a:r>
          </a:p>
          <a:p>
            <a:pPr algn="just" defTabSz="457200"/>
            <a:r>
              <a:rPr lang="uk-UA" sz="2000" b="1" i="1" dirty="0">
                <a:solidFill>
                  <a:prstClr val="black"/>
                </a:solidFill>
                <a:latin typeface="Times New Roman" panose="02020603050405020304" pitchFamily="18" charset="0"/>
                <a:ea typeface="Times New Roman" panose="02020603050405020304" pitchFamily="18" charset="0"/>
              </a:rPr>
              <a:t>    </a:t>
            </a:r>
            <a:r>
              <a:rPr lang="uk-UA" sz="1400" b="1" i="1" dirty="0">
                <a:solidFill>
                  <a:prstClr val="black"/>
                </a:solidFill>
                <a:latin typeface="Times New Roman" panose="02020603050405020304" pitchFamily="18" charset="0"/>
                <a:ea typeface="Times New Roman" panose="02020603050405020304" pitchFamily="18" charset="0"/>
              </a:rPr>
              <a:t>Якось дивився кіно про війну, де показували концерт для бійців. В нашій школі ми теж для наших бійців проводим концерти, щоб якось облегшити їм життя, дати відчуття родинного затишку.</a:t>
            </a:r>
            <a:r>
              <a:rPr lang="en-US" sz="1400" b="1" i="1" dirty="0">
                <a:solidFill>
                  <a:prstClr val="black"/>
                </a:solidFill>
                <a:latin typeface="Times New Roman" panose="02020603050405020304" pitchFamily="18" charset="0"/>
                <a:ea typeface="Times New Roman" panose="02020603050405020304" pitchFamily="18" charset="0"/>
              </a:rPr>
              <a:t> </a:t>
            </a:r>
            <a:r>
              <a:rPr lang="uk-UA" sz="1400" b="1" i="1" dirty="0">
                <a:solidFill>
                  <a:prstClr val="black"/>
                </a:solidFill>
                <a:latin typeface="Times New Roman" panose="02020603050405020304" pitchFamily="18" charset="0"/>
                <a:ea typeface="Times New Roman" panose="02020603050405020304" pitchFamily="18" charset="0"/>
              </a:rPr>
              <a:t>У місто Волноваха теж навідуються  відомі артисти Сергій </a:t>
            </a:r>
            <a:r>
              <a:rPr lang="uk-UA" sz="1400" b="1" i="1" dirty="0" err="1">
                <a:solidFill>
                  <a:prstClr val="black"/>
                </a:solidFill>
                <a:latin typeface="Times New Roman" panose="02020603050405020304" pitchFamily="18" charset="0"/>
                <a:ea typeface="Times New Roman" panose="02020603050405020304" pitchFamily="18" charset="0"/>
              </a:rPr>
              <a:t>Жадан</a:t>
            </a:r>
            <a:r>
              <a:rPr lang="uk-UA" sz="1400" b="1" i="1" dirty="0">
                <a:solidFill>
                  <a:prstClr val="black"/>
                </a:solidFill>
                <a:latin typeface="Times New Roman" panose="02020603050405020304" pitchFamily="18" charset="0"/>
                <a:ea typeface="Times New Roman" panose="02020603050405020304" pitchFamily="18" charset="0"/>
              </a:rPr>
              <a:t> та Мар</a:t>
            </a:r>
            <a:r>
              <a:rPr lang="en-US" sz="1400" b="1" i="1" dirty="0">
                <a:solidFill>
                  <a:prstClr val="black"/>
                </a:solidFill>
                <a:latin typeface="Times New Roman" panose="02020603050405020304" pitchFamily="18" charset="0"/>
                <a:ea typeface="Times New Roman" panose="02020603050405020304" pitchFamily="18" charset="0"/>
              </a:rPr>
              <a:t>’</a:t>
            </a:r>
            <a:r>
              <a:rPr lang="uk-UA" sz="1400" b="1" i="1" dirty="0" err="1">
                <a:solidFill>
                  <a:prstClr val="black"/>
                </a:solidFill>
                <a:latin typeface="Times New Roman" panose="02020603050405020304" pitchFamily="18" charset="0"/>
                <a:ea typeface="Times New Roman" panose="02020603050405020304" pitchFamily="18" charset="0"/>
              </a:rPr>
              <a:t>яна</a:t>
            </a:r>
            <a:r>
              <a:rPr lang="uk-UA" sz="1400" b="1" i="1" dirty="0">
                <a:solidFill>
                  <a:prstClr val="black"/>
                </a:solidFill>
                <a:latin typeface="Times New Roman" panose="02020603050405020304" pitchFamily="18" charset="0"/>
                <a:ea typeface="Times New Roman" panose="02020603050405020304" pitchFamily="18" charset="0"/>
              </a:rPr>
              <a:t> Садовська. (22.03.2025 р.)</a:t>
            </a:r>
            <a:endParaRPr lang="ru-RU" sz="1400" b="1" i="1" dirty="0">
              <a:solidFill>
                <a:prstClr val="black"/>
              </a:solidFill>
              <a:latin typeface="Times New Roman" panose="02020603050405020304" pitchFamily="18" charset="0"/>
              <a:ea typeface="Times New Roman" panose="02020603050405020304" pitchFamily="18" charset="0"/>
            </a:endParaRPr>
          </a:p>
        </p:txBody>
      </p:sp>
      <p:pic>
        <p:nvPicPr>
          <p:cNvPr id="17" name="Рисунок 1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776826" y="4999165"/>
            <a:ext cx="1924604" cy="1350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Рисунок 1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220864" y="5131406"/>
            <a:ext cx="1570131" cy="1080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Рисунок 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5400000">
            <a:off x="645839" y="433328"/>
            <a:ext cx="1995609" cy="1811686"/>
          </a:xfrm>
          <a:prstGeom prst="rect">
            <a:avLst/>
          </a:prstGeom>
          <a:ln w="88900" cap="sq" cmpd="thickThin">
            <a:solidFill>
              <a:srgbClr val="FF0000"/>
            </a:solidFill>
            <a:prstDash val="solid"/>
            <a:miter lim="800000"/>
          </a:ln>
          <a:effectLst>
            <a:innerShdw blurRad="76200">
              <a:srgbClr val="000000"/>
            </a:innerShdw>
          </a:effectLst>
        </p:spPr>
      </p:pic>
      <p:pic>
        <p:nvPicPr>
          <p:cNvPr id="20" name="Рисунок 19"/>
          <p:cNvPicPr/>
          <p:nvPr/>
        </p:nvPicPr>
        <p:blipFill>
          <a:blip r:embed="rId8"/>
          <a:stretch>
            <a:fillRect/>
          </a:stretch>
        </p:blipFill>
        <p:spPr>
          <a:xfrm>
            <a:off x="2761216" y="538693"/>
            <a:ext cx="1694377" cy="1600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4" name="Таблица 23"/>
          <p:cNvGraphicFramePr>
            <a:graphicFrameLocks noGrp="1"/>
          </p:cNvGraphicFramePr>
          <p:nvPr>
            <p:extLst/>
          </p:nvPr>
        </p:nvGraphicFramePr>
        <p:xfrm>
          <a:off x="453514" y="2839868"/>
          <a:ext cx="5368445" cy="3383280"/>
        </p:xfrm>
        <a:graphic>
          <a:graphicData uri="http://schemas.openxmlformats.org/drawingml/2006/table">
            <a:tbl>
              <a:tblPr/>
              <a:tblGrid>
                <a:gridCol w="5368445"/>
              </a:tblGrid>
              <a:tr h="3294317">
                <a:tc>
                  <a:txBody>
                    <a:bodyPr/>
                    <a:lstStyle/>
                    <a:p>
                      <a:pPr algn="l">
                        <a:spcAft>
                          <a:spcPts val="0"/>
                        </a:spcAft>
                      </a:pPr>
                      <a:r>
                        <a:rPr lang="uk-UA" sz="18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Дацун (</a:t>
                      </a:r>
                      <a:r>
                        <a:rPr lang="uk-UA" sz="1800" b="1"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Армяновська</a:t>
                      </a:r>
                      <a:r>
                        <a:rPr lang="uk-UA" sz="18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Тамара Андріївна (1932р.н</a:t>
                      </a:r>
                      <a:r>
                        <a:rPr lang="uk-UA" sz="1800" b="1" i="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algn="l">
                        <a:spcAft>
                          <a:spcPts val="0"/>
                        </a:spcAft>
                      </a:pPr>
                      <a:endParaRPr lang="ru-RU"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uk-UA" sz="1600" b="1" dirty="0">
                          <a:solidFill>
                            <a:srgbClr val="000000"/>
                          </a:solidFill>
                          <a:effectLst/>
                          <a:latin typeface="Times New Roman" panose="02020603050405020304" pitchFamily="18" charset="0"/>
                          <a:ea typeface="Times New Roman" panose="02020603050405020304" pitchFamily="18" charset="0"/>
                        </a:rPr>
                        <a:t>   </a:t>
                      </a:r>
                      <a:r>
                        <a:rPr lang="uk-UA" sz="1600" b="1" i="1" dirty="0">
                          <a:solidFill>
                            <a:srgbClr val="000000"/>
                          </a:solidFill>
                          <a:effectLst/>
                          <a:latin typeface="Times New Roman" panose="02020603050405020304" pitchFamily="18" charset="0"/>
                          <a:ea typeface="Times New Roman" panose="02020603050405020304" pitchFamily="18" charset="0"/>
                        </a:rPr>
                        <a:t>Коли радянські війська відступали, німці стріляли без розбору. Ми засинали зі страхом і просинались від жаху. Не знали де і куди впаде снаряд.  Було дуже багато поранених. </a:t>
                      </a:r>
                      <a:r>
                        <a:rPr lang="uk-UA" sz="1600" b="1" i="1" dirty="0" err="1">
                          <a:solidFill>
                            <a:srgbClr val="000000"/>
                          </a:solidFill>
                          <a:effectLst/>
                          <a:latin typeface="Times New Roman" panose="02020603050405020304" pitchFamily="18" charset="0"/>
                          <a:ea typeface="Times New Roman" panose="02020603050405020304" pitchFamily="18" charset="0"/>
                        </a:rPr>
                        <a:t>Пам</a:t>
                      </a:r>
                      <a:r>
                        <a:rPr lang="ru-RU" sz="1600" b="1" i="1" dirty="0">
                          <a:solidFill>
                            <a:srgbClr val="000000"/>
                          </a:solidFill>
                          <a:effectLst/>
                          <a:latin typeface="Times New Roman" panose="02020603050405020304" pitchFamily="18" charset="0"/>
                          <a:ea typeface="Times New Roman" panose="02020603050405020304" pitchFamily="18" charset="0"/>
                        </a:rPr>
                        <a:t>’</a:t>
                      </a:r>
                      <a:r>
                        <a:rPr lang="uk-UA" sz="1600" b="1" i="1" dirty="0" err="1">
                          <a:solidFill>
                            <a:srgbClr val="000000"/>
                          </a:solidFill>
                          <a:effectLst/>
                          <a:latin typeface="Times New Roman" panose="02020603050405020304" pitchFamily="18" charset="0"/>
                          <a:ea typeface="Times New Roman" panose="02020603050405020304" pitchFamily="18" charset="0"/>
                        </a:rPr>
                        <a:t>ятаю</a:t>
                      </a:r>
                      <a:r>
                        <a:rPr lang="uk-UA" sz="1600" b="1" i="1" dirty="0">
                          <a:solidFill>
                            <a:srgbClr val="000000"/>
                          </a:solidFill>
                          <a:effectLst/>
                          <a:latin typeface="Times New Roman" panose="02020603050405020304" pitchFamily="18" charset="0"/>
                          <a:ea typeface="Times New Roman" panose="02020603050405020304" pitchFamily="18" charset="0"/>
                        </a:rPr>
                        <a:t>, як одного разу везли на санчатах пораненого, у якого замість ніг були  два коротенькі обрубки у закривавлених бинтах..  А ще </a:t>
                      </a:r>
                      <a:r>
                        <a:rPr lang="uk-UA" sz="1600" b="1" i="1" dirty="0" err="1">
                          <a:solidFill>
                            <a:srgbClr val="000000"/>
                          </a:solidFill>
                          <a:effectLst/>
                          <a:latin typeface="Times New Roman" panose="02020603050405020304" pitchFamily="18" charset="0"/>
                          <a:ea typeface="Times New Roman" panose="02020603050405020304" pitchFamily="18" charset="0"/>
                        </a:rPr>
                        <a:t>пам</a:t>
                      </a:r>
                      <a:r>
                        <a:rPr lang="ru-RU" sz="1600" b="1" i="1" dirty="0">
                          <a:solidFill>
                            <a:srgbClr val="000000"/>
                          </a:solidFill>
                          <a:effectLst/>
                          <a:latin typeface="Times New Roman" panose="02020603050405020304" pitchFamily="18" charset="0"/>
                          <a:ea typeface="Times New Roman" panose="02020603050405020304" pitchFamily="18" charset="0"/>
                        </a:rPr>
                        <a:t>’</a:t>
                      </a:r>
                      <a:r>
                        <a:rPr lang="uk-UA" sz="1600" b="1" i="1" dirty="0" err="1">
                          <a:solidFill>
                            <a:srgbClr val="000000"/>
                          </a:solidFill>
                          <a:effectLst/>
                          <a:latin typeface="Times New Roman" panose="02020603050405020304" pitchFamily="18" charset="0"/>
                          <a:ea typeface="Times New Roman" panose="02020603050405020304" pitchFamily="18" charset="0"/>
                        </a:rPr>
                        <a:t>ятаю</a:t>
                      </a:r>
                      <a:r>
                        <a:rPr lang="uk-UA" sz="1600" b="1" i="1" dirty="0">
                          <a:solidFill>
                            <a:srgbClr val="000000"/>
                          </a:solidFill>
                          <a:effectLst/>
                          <a:latin typeface="Times New Roman" panose="02020603050405020304" pitchFamily="18" charset="0"/>
                          <a:ea typeface="Times New Roman" panose="02020603050405020304" pitchFamily="18" charset="0"/>
                        </a:rPr>
                        <a:t>, німці наказали мамі та її подрузі готувати їжу, а тут стрілянина почалася. Німці поховалися, а жінки продовжували готувати. Як вони не загинули? Це просто диво! А в загалі багато часу проводили у підвалі, щоб осколками не були поранені</a:t>
                      </a:r>
                      <a:r>
                        <a:rPr lang="uk-UA" sz="1600" b="1" i="1" dirty="0" smtClean="0">
                          <a:solidFill>
                            <a:srgbClr val="000000"/>
                          </a:solidFill>
                          <a:effectLst/>
                          <a:latin typeface="Times New Roman" panose="02020603050405020304" pitchFamily="18" charset="0"/>
                          <a:ea typeface="Times New Roman" panose="02020603050405020304" pitchFamily="18" charset="0"/>
                        </a:rPr>
                        <a:t>.</a:t>
                      </a:r>
                      <a:endParaRPr lang="ru-RU" sz="1100" i="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uk-UA"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100" i="1"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tr>
            </a:tbl>
          </a:graphicData>
        </a:graphic>
      </p:graphicFrame>
      <p:sp>
        <p:nvSpPr>
          <p:cNvPr id="3" name="TextBox 2"/>
          <p:cNvSpPr txBox="1"/>
          <p:nvPr/>
        </p:nvSpPr>
        <p:spPr>
          <a:xfrm>
            <a:off x="-535518" y="-184666"/>
            <a:ext cx="822661" cy="369332"/>
          </a:xfrm>
          <a:prstGeom prst="rect">
            <a:avLst/>
          </a:prstGeom>
          <a:noFill/>
        </p:spPr>
        <p:txBody>
          <a:bodyPr wrap="none" rtlCol="0">
            <a:spAutoFit/>
          </a:bodyPr>
          <a:lstStyle/>
          <a:p>
            <a:r>
              <a:rPr lang="uk-UA" dirty="0" smtClean="0">
                <a:solidFill>
                  <a:prstClr val="white"/>
                </a:solidFill>
              </a:rPr>
              <a:t> № 11</a:t>
            </a:r>
            <a:endParaRPr lang="ru-RU" dirty="0">
              <a:solidFill>
                <a:prstClr val="white"/>
              </a:solidFill>
            </a:endParaRPr>
          </a:p>
        </p:txBody>
      </p:sp>
    </p:spTree>
    <p:extLst>
      <p:ext uri="{BB962C8B-B14F-4D97-AF65-F5344CB8AC3E}">
        <p14:creationId xmlns:p14="http://schemas.microsoft.com/office/powerpoint/2010/main" val="1696791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OWNPIX.COM - &amp;Kcy;&amp;ocy;&amp;lcy;&amp;lcy;&amp;iecy;&amp;kcy;&amp;tscy;&amp;icy;&amp;yacy; &amp;gcy;&amp;rcy;&amp;acy;&amp;fcy;&amp;icy;&amp;chcy;&amp;iecy;&amp;scy;&amp;kcy;&amp;icy;&amp;khcy; &amp;fcy;&amp;acy;&amp;jcy;&amp;lcy;&amp;ocy;&amp;vcy;, &amp;kcy;&amp;acy;&amp;tcy;&amp;acy;&amp;lcy;&amp;ocy;&amp;gcy;, &amp;scy;&amp;tcy;&amp;rcy;&amp;acy;&amp;ncy;&amp;icy;&amp;tscy;&amp;acy; 33, &amp;Fcy;&amp;acy;&amp;jcy;&amp;lcy;&amp;ycy; &amp;scy; 321 &amp;pcy;&amp;ocy; 330 &amp;icy;&amp;zcy; 2212. &amp;Scy;&amp;kcy;&amp;acy;&amp;chcy;&amp;acy;&amp;tcy;&amp;softcy; &amp;bcy;&amp;iecy;&amp;scy;&amp;pcy;&amp;lcy;&amp;acy;&amp;tcy;&amp;ncy;&amp;ocy;, &amp;bcy;&amp;iecy;&amp;zcy; &amp;rcy;&amp;iecy;&amp;gcy;&amp;icy;&amp;scy;&amp;tcy;&amp;rcy;&amp;acy;&amp;tscy;&amp;icy;&amp;i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11" y="-321275"/>
            <a:ext cx="12686271" cy="7397579"/>
          </a:xfrm>
          <a:prstGeom prst="rect">
            <a:avLst/>
          </a:prstGeom>
          <a:noFill/>
          <a:extLst>
            <a:ext uri="{909E8E84-426E-40DD-AFC4-6F175D3DCCD1}">
              <a14:hiddenFill xmlns:a14="http://schemas.microsoft.com/office/drawing/2010/main">
                <a:solidFill>
                  <a:srgbClr val="FFFFFF"/>
                </a:solidFill>
              </a14:hiddenFill>
            </a:ext>
          </a:extLst>
        </p:spPr>
      </p:pic>
      <p:sp>
        <p:nvSpPr>
          <p:cNvPr id="7" name="WordArt 3"/>
          <p:cNvSpPr>
            <a:spLocks noChangeArrowheads="1" noChangeShapeType="1" noTextEdit="1"/>
          </p:cNvSpPr>
          <p:nvPr/>
        </p:nvSpPr>
        <p:spPr bwMode="auto">
          <a:xfrm>
            <a:off x="1773345" y="307803"/>
            <a:ext cx="2815131" cy="362461"/>
          </a:xfrm>
          <a:prstGeom prst="rect">
            <a:avLst/>
          </a:prstGeom>
        </p:spPr>
        <p:txBody>
          <a:bodyPr wrap="none" fromWordArt="1">
            <a:prstTxWarp prst="textPlain">
              <a:avLst>
                <a:gd name="adj" fmla="val 50000"/>
              </a:avLst>
            </a:prstTxWarp>
          </a:bodyPr>
          <a:lstStyle/>
          <a:p>
            <a:pPr algn="ctr"/>
            <a:r>
              <a:rPr lang="uk-UA" sz="3600" kern="10" dirty="0">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rPr>
              <a:t>ВИСНОВКИ</a:t>
            </a:r>
            <a:endParaRPr lang="ru-RU" sz="3600" kern="10" dirty="0">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endParaRPr>
          </a:p>
        </p:txBody>
      </p:sp>
      <p:sp>
        <p:nvSpPr>
          <p:cNvPr id="8" name="Прямоугольник 7"/>
          <p:cNvSpPr/>
          <p:nvPr/>
        </p:nvSpPr>
        <p:spPr>
          <a:xfrm>
            <a:off x="6211329" y="307803"/>
            <a:ext cx="4835612" cy="5016758"/>
          </a:xfrm>
          <a:prstGeom prst="rect">
            <a:avLst/>
          </a:prstGeom>
        </p:spPr>
        <p:txBody>
          <a:bodyPr wrap="square">
            <a:spAutoFit/>
          </a:bodyPr>
          <a:lstStyle/>
          <a:p>
            <a:pPr defTabSz="457200"/>
            <a:r>
              <a:rPr lang="uk-UA" sz="1600" b="1" dirty="0">
                <a:solidFill>
                  <a:prstClr val="black"/>
                </a:solidFill>
                <a:latin typeface="Times New Roman" panose="02020603050405020304" pitchFamily="18" charset="0"/>
                <a:ea typeface="Times New Roman" panose="02020603050405020304" pitchFamily="18" charset="0"/>
              </a:rPr>
              <a:t> </a:t>
            </a:r>
            <a:r>
              <a:rPr lang="en-US" sz="1600" b="1" dirty="0">
                <a:solidFill>
                  <a:prstClr val="black"/>
                </a:solidFill>
                <a:latin typeface="Times New Roman" panose="02020603050405020304" pitchFamily="18" charset="0"/>
                <a:ea typeface="Times New Roman" panose="02020603050405020304" pitchFamily="18" charset="0"/>
              </a:rPr>
              <a:t>   </a:t>
            </a:r>
            <a:r>
              <a:rPr lang="uk-UA" sz="1600" b="1" i="1" dirty="0">
                <a:solidFill>
                  <a:prstClr val="black"/>
                </a:solidFill>
                <a:latin typeface="Times New Roman" panose="02020603050405020304" pitchFamily="18" charset="0"/>
                <a:ea typeface="Times New Roman" panose="02020603050405020304" pitchFamily="18" charset="0"/>
              </a:rPr>
              <a:t>З перших днів війни і до кінця жовтня 1944 року на українському театрі військових дій було зосереджено від 56% до 76% загальної кількості дивізій вермахту. Фактично на території України не було «окопної війни»: війна тривала 40 місяців, у 1943-1944 рр. тут була зосереджена майже половина діючої Червоної армії; в українській компанії брали участь шість фронтів – 1,2,3 і 4-й Український, 1-й і 2-й Білоруські, Чорноморський флот; із 10 гвардійських армій 8 діяли на українських фронтах; втрати радянських військ в бойових операціях із визволення України були величезні – майже 3,5 мільйона осіб.</a:t>
            </a:r>
            <a:endParaRPr lang="ru-RU" sz="1600" b="1" i="1" dirty="0">
              <a:solidFill>
                <a:prstClr val="black"/>
              </a:solidFill>
              <a:latin typeface="Times New Roman" panose="02020603050405020304" pitchFamily="18" charset="0"/>
              <a:ea typeface="Times New Roman" panose="02020603050405020304" pitchFamily="18" charset="0"/>
            </a:endParaRPr>
          </a:p>
          <a:p>
            <a:pPr defTabSz="457200"/>
            <a:r>
              <a:rPr lang="uk-UA" sz="1600" b="1" i="1" dirty="0">
                <a:solidFill>
                  <a:prstClr val="black"/>
                </a:solidFill>
                <a:latin typeface="Times New Roman" panose="02020603050405020304" pitchFamily="18" charset="0"/>
                <a:ea typeface="Times New Roman" panose="02020603050405020304" pitchFamily="18" charset="0"/>
              </a:rPr>
              <a:t>   Лише дякуючи ратній </a:t>
            </a:r>
            <a:r>
              <a:rPr lang="uk-UA" sz="1600" b="1" i="1" dirty="0" err="1">
                <a:solidFill>
                  <a:prstClr val="black"/>
                </a:solidFill>
                <a:latin typeface="Times New Roman" panose="02020603050405020304" pitchFamily="18" charset="0"/>
                <a:ea typeface="Times New Roman" panose="02020603050405020304" pitchFamily="18" charset="0"/>
              </a:rPr>
              <a:t>звитязі</a:t>
            </a:r>
            <a:r>
              <a:rPr lang="uk-UA" sz="1600" b="1" i="1" dirty="0">
                <a:solidFill>
                  <a:prstClr val="black"/>
                </a:solidFill>
                <a:latin typeface="Times New Roman" panose="02020603050405020304" pitchFamily="18" charset="0"/>
                <a:ea typeface="Times New Roman" panose="02020603050405020304" pitchFamily="18" charset="0"/>
              </a:rPr>
              <a:t> полеглих від Волги до Берліна ми живемо. Бажаю Царства Небесного та невмирущої пам’яті тим, хто своїм життям прикривав дітей та жінок і подарував їм життя. Вічна слава тим людям, тому поколінню, яке, майже повністю загинувши, відстояло такою немислимою ціною свою землю.</a:t>
            </a:r>
            <a:endParaRPr lang="ru-RU" sz="1600" dirty="0">
              <a:solidFill>
                <a:prstClr val="white"/>
              </a:solidFill>
            </a:endParaRPr>
          </a:p>
        </p:txBody>
      </p:sp>
    </p:spTree>
    <p:extLst>
      <p:ext uri="{BB962C8B-B14F-4D97-AF65-F5344CB8AC3E}">
        <p14:creationId xmlns:p14="http://schemas.microsoft.com/office/powerpoint/2010/main" val="29733155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DOWNPIX.COM - &amp;Kcy;&amp;ocy;&amp;lcy;&amp;lcy;&amp;iecy;&amp;kcy;&amp;tscy;&amp;icy;&amp;yacy; &amp;gcy;&amp;rcy;&amp;acy;&amp;fcy;&amp;icy;&amp;chcy;&amp;iecy;&amp;scy;&amp;kcy;&amp;icy;&amp;khcy; &amp;fcy;&amp;acy;&amp;jcy;&amp;lcy;&amp;ocy;&amp;vcy;, &amp;kcy;&amp;acy;&amp;tcy;&amp;acy;&amp;lcy;&amp;ocy;&amp;gcy;, &amp;scy;&amp;tcy;&amp;rcy;&amp;acy;&amp;ncy;&amp;icy;&amp;tscy;&amp;acy; 33, &amp;Fcy;&amp;acy;&amp;jcy;&amp;lcy;&amp;ycy; &amp;scy; 321 &amp;pcy;&amp;ocy; 330 &amp;icy;&amp;zcy; 2212. &amp;Scy;&amp;kcy;&amp;acy;&amp;chcy;&amp;acy;&amp;tcy;&amp;softcy; &amp;bcy;&amp;iecy;&amp;scy;&amp;pcy;&amp;lcy;&amp;acy;&amp;tcy;&amp;ncy;&amp;ocy;, &amp;bcy;&amp;iecy;&amp;zcy; &amp;rcy;&amp;iecy;&amp;gcy;&amp;icy;&amp;scy;&amp;tcy;&amp;rcy;&amp;acy;&amp;tscy;&amp;icy;&amp;i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20" y="-131805"/>
            <a:ext cx="12348520" cy="721634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367849" y="330129"/>
            <a:ext cx="4209535" cy="830997"/>
          </a:xfrm>
          <a:prstGeom prst="rect">
            <a:avLst/>
          </a:prstGeom>
        </p:spPr>
        <p:txBody>
          <a:bodyPr wrap="square">
            <a:spAutoFit/>
          </a:bodyPr>
          <a:lstStyle/>
          <a:p>
            <a:pPr algn="ctr" defTabSz="457200"/>
            <a:r>
              <a:rPr lang="uk-UA" sz="1600" b="1" i="1" dirty="0">
                <a:solidFill>
                  <a:prstClr val="black"/>
                </a:solidFill>
                <a:latin typeface="Times New Roman" panose="02020603050405020304" pitchFamily="18" charset="0"/>
                <a:ea typeface="Times New Roman" panose="02020603050405020304" pitchFamily="18" charset="0"/>
              </a:rPr>
              <a:t>“Коли помирає одна людина — це трагедія, коли мільйони — це статистика”. </a:t>
            </a:r>
          </a:p>
          <a:p>
            <a:pPr algn="ctr" defTabSz="457200"/>
            <a:r>
              <a:rPr lang="uk-UA" sz="1600" b="1" i="1" dirty="0">
                <a:solidFill>
                  <a:prstClr val="black"/>
                </a:solidFill>
                <a:latin typeface="Times New Roman" panose="02020603050405020304" pitchFamily="18" charset="0"/>
                <a:ea typeface="Times New Roman" panose="02020603050405020304" pitchFamily="18" charset="0"/>
              </a:rPr>
              <a:t>                                                            Й. Сталін</a:t>
            </a:r>
          </a:p>
        </p:txBody>
      </p:sp>
      <p:sp>
        <p:nvSpPr>
          <p:cNvPr id="4" name="Прямоугольник 3"/>
          <p:cNvSpPr/>
          <p:nvPr/>
        </p:nvSpPr>
        <p:spPr>
          <a:xfrm>
            <a:off x="6203093" y="1070397"/>
            <a:ext cx="5033318" cy="5078313"/>
          </a:xfrm>
          <a:prstGeom prst="rect">
            <a:avLst/>
          </a:prstGeom>
        </p:spPr>
        <p:txBody>
          <a:bodyPr wrap="square">
            <a:spAutoFit/>
          </a:bodyPr>
          <a:lstStyle/>
          <a:p>
            <a:pPr defTabSz="457200"/>
            <a:r>
              <a:rPr lang="uk-UA" sz="1200" dirty="0">
                <a:solidFill>
                  <a:prstClr val="white"/>
                </a:solidFill>
                <a:latin typeface="Times New Roman" panose="02020603050405020304" pitchFamily="18" charset="0"/>
                <a:ea typeface="Times New Roman" panose="02020603050405020304" pitchFamily="18" charset="0"/>
              </a:rPr>
              <a:t>   </a:t>
            </a:r>
            <a:r>
              <a:rPr lang="uk-UA" sz="1600" b="1" i="1" dirty="0">
                <a:solidFill>
                  <a:prstClr val="black"/>
                </a:solidFill>
                <a:latin typeface="Times New Roman" panose="02020603050405020304" pitchFamily="18" charset="0"/>
                <a:ea typeface="Times New Roman" panose="02020603050405020304" pitchFamily="18" charset="0"/>
              </a:rPr>
              <a:t>Скільки дітей загинуло під час Великої Вітчизняної війни? За підрахунками різних дослідників від 500 до 700 тисяч, точно не знає ніхто. Як ніхто не знає, скільки їх, маленьких героїв в роки війни працювали на заводах і в госпіталях, зі зброєю в руках допомагали дорослим воювати за батьківщину, уходили в партизани, гинули при бомбардуванні та обстрілах або від голоду та хвороби?!                          </a:t>
            </a:r>
          </a:p>
          <a:p>
            <a:pPr defTabSz="457200"/>
            <a:r>
              <a:rPr lang="uk-UA" sz="1600" b="1" i="1" dirty="0">
                <a:solidFill>
                  <a:prstClr val="black"/>
                </a:solidFill>
                <a:latin typeface="Times New Roman" panose="02020603050405020304" pitchFamily="18" charset="0"/>
                <a:ea typeface="Times New Roman" panose="02020603050405020304" pitchFamily="18" charset="0"/>
              </a:rPr>
              <a:t>  Наслідки цих втрат ми, можливо, по-справжньому відчуваємо лише зараз.</a:t>
            </a:r>
            <a:endParaRPr lang="ru-RU" sz="1600" b="1" i="1" dirty="0">
              <a:solidFill>
                <a:prstClr val="black"/>
              </a:solidFill>
              <a:latin typeface="Times New Roman" panose="02020603050405020304" pitchFamily="18" charset="0"/>
              <a:ea typeface="Times New Roman" panose="02020603050405020304" pitchFamily="18" charset="0"/>
            </a:endParaRPr>
          </a:p>
          <a:p>
            <a:pPr defTabSz="457200"/>
            <a:r>
              <a:rPr lang="uk-UA" sz="1600" b="1" i="1" dirty="0">
                <a:solidFill>
                  <a:srgbClr val="FF0000"/>
                </a:solidFill>
                <a:latin typeface="Times New Roman" panose="02020603050405020304" pitchFamily="18" charset="0"/>
                <a:ea typeface="Times New Roman" panose="02020603050405020304" pitchFamily="18" charset="0"/>
              </a:rPr>
              <a:t>               Я не хочу бути «статистикою» та       </a:t>
            </a:r>
          </a:p>
          <a:p>
            <a:pPr defTabSz="457200"/>
            <a:r>
              <a:rPr lang="uk-UA" sz="1600" b="1" i="1" dirty="0">
                <a:solidFill>
                  <a:srgbClr val="FF0000"/>
                </a:solidFill>
                <a:latin typeface="Times New Roman" panose="02020603050405020304" pitchFamily="18" charset="0"/>
                <a:ea typeface="Times New Roman" panose="02020603050405020304" pitchFamily="18" charset="0"/>
              </a:rPr>
              <a:t>                               мати  статус «дитина війни»!!!</a:t>
            </a:r>
          </a:p>
          <a:p>
            <a:pPr defTabSz="457200"/>
            <a:r>
              <a:rPr lang="uk-UA" sz="1600" b="1" i="1" dirty="0">
                <a:solidFill>
                  <a:srgbClr val="FF0000"/>
                </a:solidFill>
                <a:latin typeface="Times New Roman" panose="02020603050405020304" pitchFamily="18" charset="0"/>
                <a:ea typeface="Times New Roman" panose="02020603050405020304" pitchFamily="18" charset="0"/>
              </a:rPr>
              <a:t>               </a:t>
            </a:r>
            <a:r>
              <a:rPr lang="uk-UA" sz="1600" b="1" i="1" dirty="0">
                <a:solidFill>
                  <a:srgbClr val="0F5AF1"/>
                </a:solidFill>
                <a:latin typeface="Times New Roman" panose="02020603050405020304" pitchFamily="18" charset="0"/>
                <a:ea typeface="Times New Roman" panose="02020603050405020304" pitchFamily="18" charset="0"/>
              </a:rPr>
              <a:t>(під час АТО загинуло більш як 6о дітей!)</a:t>
            </a:r>
            <a:endParaRPr lang="ru-RU" sz="1600" b="1" i="1" dirty="0">
              <a:solidFill>
                <a:srgbClr val="0F5AF1"/>
              </a:solidFill>
              <a:latin typeface="Times New Roman" panose="02020603050405020304" pitchFamily="18" charset="0"/>
              <a:ea typeface="Times New Roman" panose="02020603050405020304" pitchFamily="18" charset="0"/>
            </a:endParaRPr>
          </a:p>
          <a:p>
            <a:pPr defTabSz="457200"/>
            <a:r>
              <a:rPr lang="uk-UA" sz="1600" b="1" i="1" dirty="0">
                <a:solidFill>
                  <a:prstClr val="black"/>
                </a:solidFill>
                <a:latin typeface="Times New Roman" panose="02020603050405020304" pitchFamily="18" charset="0"/>
                <a:ea typeface="Times New Roman" panose="02020603050405020304" pitchFamily="18" charset="0"/>
              </a:rPr>
              <a:t>    Дорослі, щоб ваші діти та онуки не зазнали гіркоти розгубленості та приреченості, не можна опускати руки зараз ніде і нікому.</a:t>
            </a:r>
            <a:endParaRPr lang="ru-RU" sz="1600" b="1" i="1" dirty="0">
              <a:solidFill>
                <a:prstClr val="black"/>
              </a:solidFill>
              <a:latin typeface="Times New Roman" panose="02020603050405020304" pitchFamily="18" charset="0"/>
              <a:ea typeface="Times New Roman" panose="02020603050405020304" pitchFamily="18" charset="0"/>
            </a:endParaRPr>
          </a:p>
          <a:p>
            <a:pPr defTabSz="457200"/>
            <a:r>
              <a:rPr lang="uk-UA" sz="1600" b="1" i="1" dirty="0">
                <a:solidFill>
                  <a:prstClr val="black"/>
                </a:solidFill>
                <a:latin typeface="Times New Roman" panose="02020603050405020304" pitchFamily="18" charset="0"/>
                <a:ea typeface="Times New Roman" panose="02020603050405020304" pitchFamily="18" charset="0"/>
              </a:rPr>
              <a:t> </a:t>
            </a:r>
            <a:endParaRPr lang="ru-RU" sz="1600" b="1" i="1" dirty="0">
              <a:solidFill>
                <a:prstClr val="black"/>
              </a:solidFill>
              <a:latin typeface="Times New Roman" panose="02020603050405020304" pitchFamily="18" charset="0"/>
              <a:ea typeface="Times New Roman" panose="02020603050405020304" pitchFamily="18" charset="0"/>
            </a:endParaRPr>
          </a:p>
          <a:p>
            <a:pPr algn="just" defTabSz="457200"/>
            <a:r>
              <a:rPr lang="uk-UA" sz="1200" b="1" dirty="0">
                <a:solidFill>
                  <a:srgbClr val="FF0000"/>
                </a:solidFill>
                <a:latin typeface="Times New Roman" panose="02020603050405020304" pitchFamily="18" charset="0"/>
                <a:ea typeface="Times New Roman" panose="02020603050405020304" pitchFamily="18" charset="0"/>
              </a:rPr>
              <a:t>                                 </a:t>
            </a:r>
            <a:r>
              <a:rPr lang="uk-UA" sz="2800" b="1" dirty="0">
                <a:solidFill>
                  <a:srgbClr val="FF0000"/>
                </a:solidFill>
                <a:latin typeface="Times New Roman" panose="02020603050405020304" pitchFamily="18" charset="0"/>
                <a:ea typeface="Times New Roman" panose="02020603050405020304" pitchFamily="18" charset="0"/>
              </a:rPr>
              <a:t>Мира всім! </a:t>
            </a:r>
            <a:endParaRPr lang="ru-RU" sz="2800" dirty="0">
              <a:solidFill>
                <a:prstClr val="white"/>
              </a:solidFill>
              <a:latin typeface="Times New Roman" panose="02020603050405020304" pitchFamily="18" charset="0"/>
              <a:ea typeface="Times New Roman" panose="02020603050405020304" pitchFamily="18" charset="0"/>
            </a:endParaRPr>
          </a:p>
          <a:p>
            <a:pPr algn="just" defTabSz="457200"/>
            <a:r>
              <a:rPr lang="uk-UA" sz="1200" b="1" dirty="0">
                <a:solidFill>
                  <a:srgbClr val="FF0000"/>
                </a:solidFill>
                <a:latin typeface="Times New Roman" panose="02020603050405020304" pitchFamily="18" charset="0"/>
                <a:ea typeface="Times New Roman" panose="02020603050405020304" pitchFamily="18" charset="0"/>
              </a:rPr>
              <a:t> </a:t>
            </a:r>
            <a:endParaRPr lang="ru-RU" sz="1200" dirty="0">
              <a:solidFill>
                <a:prstClr val="white"/>
              </a:solidFill>
              <a:latin typeface="Times New Roman" panose="02020603050405020304" pitchFamily="18" charset="0"/>
              <a:ea typeface="Times New Roman" panose="02020603050405020304" pitchFamily="18" charset="0"/>
            </a:endParaRPr>
          </a:p>
          <a:p>
            <a:pPr algn="just" defTabSz="457200"/>
            <a:r>
              <a:rPr lang="uk-UA" sz="1200" b="1" dirty="0">
                <a:solidFill>
                  <a:srgbClr val="FF0000"/>
                </a:solidFill>
                <a:latin typeface="Times New Roman" panose="02020603050405020304" pitchFamily="18" charset="0"/>
                <a:ea typeface="Times New Roman" panose="02020603050405020304" pitchFamily="18" charset="0"/>
              </a:rPr>
              <a:t> </a:t>
            </a:r>
            <a:endParaRPr lang="ru-RU" dirty="0">
              <a:solidFill>
                <a:prstClr val="white"/>
              </a:solidFill>
            </a:endParaRPr>
          </a:p>
        </p:txBody>
      </p:sp>
    </p:spTree>
    <p:extLst>
      <p:ext uri="{BB962C8B-B14F-4D97-AF65-F5344CB8AC3E}">
        <p14:creationId xmlns:p14="http://schemas.microsoft.com/office/powerpoint/2010/main" val="25942173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28A0092B-C50C-407E-A947-70E740481C1C}">
                <a14:useLocalDpi xmlns:a14="http://schemas.microsoft.com/office/drawing/2010/main" val="0"/>
              </a:ext>
            </a:extLst>
          </a:blip>
          <a:stretch>
            <a:fillRect/>
          </a:stretch>
        </p:blipFill>
        <p:spPr>
          <a:xfrm>
            <a:off x="-1" y="-8239"/>
            <a:ext cx="12192001" cy="6858001"/>
          </a:xfrm>
          <a:prstGeom prst="rect">
            <a:avLst/>
          </a:prstGeom>
        </p:spPr>
      </p:pic>
      <p:pic>
        <p:nvPicPr>
          <p:cNvPr id="3" name="Рисунок 2"/>
          <p:cNvPicPr>
            <a:picLocks noChangeAspect="1"/>
          </p:cNvPicPr>
          <p:nvPr/>
        </p:nvPicPr>
        <p:blipFill>
          <a:blip r:embed="rId3"/>
          <a:stretch>
            <a:fillRect/>
          </a:stretch>
        </p:blipFill>
        <p:spPr>
          <a:xfrm>
            <a:off x="9679459" y="5810381"/>
            <a:ext cx="2372497" cy="1047619"/>
          </a:xfrm>
          <a:prstGeom prst="rect">
            <a:avLst/>
          </a:prstGeom>
        </p:spPr>
      </p:pic>
    </p:spTree>
    <p:extLst>
      <p:ext uri="{BB962C8B-B14F-4D97-AF65-F5344CB8AC3E}">
        <p14:creationId xmlns:p14="http://schemas.microsoft.com/office/powerpoint/2010/main" val="3921219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1" y="0"/>
            <a:ext cx="12584383" cy="702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WordArt 3"/>
          <p:cNvSpPr>
            <a:spLocks noChangeArrowheads="1" noChangeShapeType="1" noTextEdit="1"/>
          </p:cNvSpPr>
          <p:nvPr/>
        </p:nvSpPr>
        <p:spPr bwMode="auto">
          <a:xfrm>
            <a:off x="1073388" y="4232001"/>
            <a:ext cx="5084131" cy="308863"/>
          </a:xfrm>
          <a:prstGeom prst="rect">
            <a:avLst/>
          </a:prstGeom>
        </p:spPr>
        <p:txBody>
          <a:bodyPr wrap="none" fromWordArt="1">
            <a:prstTxWarp prst="textPlain">
              <a:avLst>
                <a:gd name="adj" fmla="val 50000"/>
              </a:avLst>
            </a:prstTxWarp>
          </a:bodyPr>
          <a:lstStyle/>
          <a:p>
            <a:pPr algn="ctr"/>
            <a:r>
              <a:rPr lang="ru-RU" sz="3600" kern="10" dirty="0">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rPr>
              <a:t>Методолог</a:t>
            </a:r>
            <a:r>
              <a:rPr lang="uk-UA" sz="3600" kern="10" dirty="0">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rPr>
              <a:t>і</a:t>
            </a:r>
            <a:r>
              <a:rPr lang="ru-RU" sz="3600" kern="10" dirty="0" err="1">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rPr>
              <a:t>чну</a:t>
            </a:r>
            <a:r>
              <a:rPr lang="ru-RU" sz="3600" kern="10" dirty="0">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rPr>
              <a:t> основу </a:t>
            </a:r>
            <a:r>
              <a:rPr lang="ru-RU" sz="3600" kern="10" dirty="0" err="1">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rPr>
              <a:t>роботи</a:t>
            </a:r>
            <a:r>
              <a:rPr lang="ru-RU" sz="3600" kern="10" dirty="0">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rPr>
              <a:t> </a:t>
            </a:r>
            <a:r>
              <a:rPr lang="ru-RU" sz="3600" kern="10" dirty="0" err="1">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rPr>
              <a:t>склали</a:t>
            </a:r>
            <a:r>
              <a:rPr lang="ru-RU" sz="3600" kern="10" dirty="0">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rPr>
              <a:t> </a:t>
            </a:r>
            <a:r>
              <a:rPr lang="ru-RU" sz="3600" kern="10" dirty="0" err="1">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rPr>
              <a:t>принципи</a:t>
            </a:r>
            <a:endParaRPr lang="ru-RU" sz="3600" kern="10" dirty="0">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endParaRPr>
          </a:p>
        </p:txBody>
      </p:sp>
      <p:sp>
        <p:nvSpPr>
          <p:cNvPr id="4" name="Прямоугольник 3"/>
          <p:cNvSpPr/>
          <p:nvPr/>
        </p:nvSpPr>
        <p:spPr>
          <a:xfrm>
            <a:off x="848084" y="1064522"/>
            <a:ext cx="5668046" cy="1569660"/>
          </a:xfrm>
          <a:prstGeom prst="rect">
            <a:avLst/>
          </a:prstGeom>
        </p:spPr>
        <p:txBody>
          <a:bodyPr wrap="square">
            <a:spAutoFit/>
          </a:bodyPr>
          <a:lstStyle/>
          <a:p>
            <a:pPr algn="ctr" defTabSz="457200"/>
            <a:r>
              <a:rPr lang="uk-UA" sz="24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Порівняти спогади дітей прифронтових сіл у період Великої Вітчизняної війни з сучасними спогадами дітей з зони АТО.</a:t>
            </a:r>
            <a:endParaRPr lang="ru-RU" sz="2400" b="1" i="1" dirty="0">
              <a:solidFill>
                <a:prstClr val="black"/>
              </a:solidFill>
              <a:latin typeface="Times New Roman" panose="02020603050405020304" pitchFamily="18" charset="0"/>
              <a:ea typeface="Times New Roman" panose="02020603050405020304" pitchFamily="18" charset="0"/>
            </a:endParaRPr>
          </a:p>
        </p:txBody>
      </p:sp>
      <p:sp>
        <p:nvSpPr>
          <p:cNvPr id="6" name="WordArt 3"/>
          <p:cNvSpPr>
            <a:spLocks noChangeArrowheads="1" noChangeShapeType="1" noTextEdit="1"/>
          </p:cNvSpPr>
          <p:nvPr/>
        </p:nvSpPr>
        <p:spPr bwMode="auto">
          <a:xfrm>
            <a:off x="1081366" y="856735"/>
            <a:ext cx="2815131" cy="230656"/>
          </a:xfrm>
          <a:prstGeom prst="rect">
            <a:avLst/>
          </a:prstGeom>
        </p:spPr>
        <p:txBody>
          <a:bodyPr wrap="none" fromWordArt="1">
            <a:prstTxWarp prst="textPlain">
              <a:avLst>
                <a:gd name="adj" fmla="val 50000"/>
              </a:avLst>
            </a:prstTxWarp>
          </a:bodyPr>
          <a:lstStyle/>
          <a:p>
            <a:pPr algn="ctr"/>
            <a:r>
              <a:rPr lang="ru-RU" sz="3600" kern="10" dirty="0">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rPr>
              <a:t>Мета </a:t>
            </a:r>
            <a:r>
              <a:rPr lang="ru-RU" sz="3600" kern="10" dirty="0" err="1">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rPr>
              <a:t>роботи</a:t>
            </a:r>
            <a:endParaRPr lang="ru-RU" sz="3600" kern="10" dirty="0">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endParaRPr>
          </a:p>
        </p:txBody>
      </p:sp>
      <p:sp>
        <p:nvSpPr>
          <p:cNvPr id="8" name="WordArt 3"/>
          <p:cNvSpPr>
            <a:spLocks noChangeArrowheads="1" noChangeShapeType="1" noTextEdit="1"/>
          </p:cNvSpPr>
          <p:nvPr/>
        </p:nvSpPr>
        <p:spPr bwMode="auto">
          <a:xfrm>
            <a:off x="1085367" y="2783577"/>
            <a:ext cx="2815131" cy="230656"/>
          </a:xfrm>
          <a:prstGeom prst="rect">
            <a:avLst/>
          </a:prstGeom>
        </p:spPr>
        <p:txBody>
          <a:bodyPr wrap="none" fromWordArt="1">
            <a:prstTxWarp prst="textPlain">
              <a:avLst>
                <a:gd name="adj" fmla="val 50000"/>
              </a:avLst>
            </a:prstTxWarp>
          </a:bodyPr>
          <a:lstStyle/>
          <a:p>
            <a:pPr algn="ctr"/>
            <a:r>
              <a:rPr lang="uk-UA" sz="3600" kern="10" dirty="0">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rPr>
              <a:t>Об</a:t>
            </a:r>
            <a:r>
              <a:rPr lang="en-US" sz="3600" kern="10" dirty="0">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rPr>
              <a:t>’</a:t>
            </a:r>
            <a:r>
              <a:rPr lang="uk-UA" sz="3600" kern="10" dirty="0" err="1">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rPr>
              <a:t>єкт</a:t>
            </a:r>
            <a:r>
              <a:rPr lang="uk-UA" sz="3600" kern="10" dirty="0">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rPr>
              <a:t> дослідження</a:t>
            </a:r>
            <a:endParaRPr lang="ru-RU" sz="3600" kern="10" dirty="0">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endParaRPr>
          </a:p>
        </p:txBody>
      </p:sp>
      <p:sp>
        <p:nvSpPr>
          <p:cNvPr id="9" name="WordArt 3"/>
          <p:cNvSpPr>
            <a:spLocks noChangeArrowheads="1" noChangeShapeType="1" noTextEdit="1"/>
          </p:cNvSpPr>
          <p:nvPr/>
        </p:nvSpPr>
        <p:spPr bwMode="auto">
          <a:xfrm>
            <a:off x="1081366" y="3424534"/>
            <a:ext cx="2815131" cy="230656"/>
          </a:xfrm>
          <a:prstGeom prst="rect">
            <a:avLst/>
          </a:prstGeom>
        </p:spPr>
        <p:txBody>
          <a:bodyPr wrap="none" fromWordArt="1">
            <a:prstTxWarp prst="textPlain">
              <a:avLst>
                <a:gd name="adj" fmla="val 50000"/>
              </a:avLst>
            </a:prstTxWarp>
          </a:bodyPr>
          <a:lstStyle/>
          <a:p>
            <a:pPr algn="ctr"/>
            <a:r>
              <a:rPr lang="uk-UA" sz="3600" kern="10" dirty="0">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rPr>
              <a:t>Предмет дослідження</a:t>
            </a:r>
            <a:endParaRPr lang="ru-RU" sz="3600" kern="10" dirty="0">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endParaRPr>
          </a:p>
        </p:txBody>
      </p:sp>
      <p:sp>
        <p:nvSpPr>
          <p:cNvPr id="10" name="Прямоугольник 9"/>
          <p:cNvSpPr/>
          <p:nvPr/>
        </p:nvSpPr>
        <p:spPr>
          <a:xfrm>
            <a:off x="2670667" y="2979984"/>
            <a:ext cx="3486852" cy="461665"/>
          </a:xfrm>
          <a:prstGeom prst="rect">
            <a:avLst/>
          </a:prstGeom>
        </p:spPr>
        <p:txBody>
          <a:bodyPr wrap="none">
            <a:spAutoFit/>
          </a:bodyPr>
          <a:lstStyle/>
          <a:p>
            <a:pPr defTabSz="457200"/>
            <a:r>
              <a:rPr lang="uk-UA" sz="24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діти прифронтових сіл</a:t>
            </a:r>
            <a:endParaRPr lang="ru-RU" sz="2400" b="1" i="1" dirty="0">
              <a:solidFill>
                <a:prstClr val="black"/>
              </a:solidFill>
              <a:latin typeface="Times New Roman" panose="02020603050405020304" pitchFamily="18" charset="0"/>
              <a:ea typeface="Times New Roman" panose="02020603050405020304" pitchFamily="18" charset="0"/>
            </a:endParaRPr>
          </a:p>
        </p:txBody>
      </p:sp>
      <p:sp>
        <p:nvSpPr>
          <p:cNvPr id="11" name="Прямоугольник 10"/>
          <p:cNvSpPr/>
          <p:nvPr/>
        </p:nvSpPr>
        <p:spPr>
          <a:xfrm>
            <a:off x="1414381" y="3698704"/>
            <a:ext cx="4804520" cy="461665"/>
          </a:xfrm>
          <a:prstGeom prst="rect">
            <a:avLst/>
          </a:prstGeom>
        </p:spPr>
        <p:txBody>
          <a:bodyPr wrap="none">
            <a:spAutoFit/>
          </a:bodyPr>
          <a:lstStyle/>
          <a:p>
            <a:pPr defTabSz="457200"/>
            <a:r>
              <a:rPr lang="uk-UA" sz="24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спогади дітей прифронтових сіл </a:t>
            </a:r>
            <a:endParaRPr lang="ru-RU" sz="1200" dirty="0">
              <a:solidFill>
                <a:prstClr val="white"/>
              </a:solidFill>
              <a:latin typeface="Times New Roman" panose="02020603050405020304" pitchFamily="18" charset="0"/>
              <a:ea typeface="Times New Roman" panose="02020603050405020304" pitchFamily="18" charset="0"/>
            </a:endParaRPr>
          </a:p>
        </p:txBody>
      </p:sp>
      <p:sp>
        <p:nvSpPr>
          <p:cNvPr id="12" name="Прямоугольник 11"/>
          <p:cNvSpPr/>
          <p:nvPr/>
        </p:nvSpPr>
        <p:spPr>
          <a:xfrm>
            <a:off x="984702" y="4506171"/>
            <a:ext cx="5944603" cy="1323439"/>
          </a:xfrm>
          <a:prstGeom prst="rect">
            <a:avLst/>
          </a:prstGeom>
        </p:spPr>
        <p:txBody>
          <a:bodyPr wrap="square">
            <a:spAutoFit/>
          </a:bodyPr>
          <a:lstStyle/>
          <a:p>
            <a:pPr defTabSz="457200"/>
            <a:r>
              <a:rPr lang="uk-UA" sz="20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об’єктивності, системності, історизму,  хронологічний метод,  порівняльно-історичний,  які дозволяють бачити  події у реальному розвитку та взаємозв’язку.</a:t>
            </a:r>
            <a:endParaRPr lang="ru-RU" sz="2000" b="1" i="1" dirty="0">
              <a:solidFill>
                <a:prstClr val="black"/>
              </a:solidFill>
              <a:latin typeface="Times New Roman" panose="02020603050405020304" pitchFamily="18" charset="0"/>
              <a:ea typeface="Times New Roman" panose="02020603050405020304" pitchFamily="18" charset="0"/>
            </a:endParaRPr>
          </a:p>
        </p:txBody>
      </p:sp>
      <p:sp>
        <p:nvSpPr>
          <p:cNvPr id="13" name="Прямоугольник 12"/>
          <p:cNvSpPr/>
          <p:nvPr/>
        </p:nvSpPr>
        <p:spPr>
          <a:xfrm>
            <a:off x="6797879" y="1195327"/>
            <a:ext cx="4560815" cy="4708981"/>
          </a:xfrm>
          <a:prstGeom prst="rect">
            <a:avLst/>
          </a:prstGeom>
        </p:spPr>
        <p:txBody>
          <a:bodyPr wrap="square">
            <a:spAutoFit/>
          </a:bodyPr>
          <a:lstStyle/>
          <a:p>
            <a:pPr algn="ctr" defTabSz="457200"/>
            <a:r>
              <a:rPr lang="uk-UA" sz="11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r>
              <a:rPr lang="uk-UA" sz="20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Є багато людей, які вважають себе освіченими, займають вищі політичні засади,  але вони досі не знають  історії, культури, традицій свого народу і, напевно, не усвідомлюють наслідків своїх „історичних” помилок. В іудаїзмі такі люди підпадають під визначення „украдені діти”, колись їхніх  дідів викрав у народу  нахабний злодій – чужа влада. Взагалі-то прийшов час визволити з „полону” цих „дітей”. </a:t>
            </a:r>
            <a:endParaRPr lang="ru-RU" sz="2000" b="1" i="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457200"/>
            <a:r>
              <a:rPr lang="uk-UA" sz="2000" b="1" i="1" dirty="0">
                <a:solidFill>
                  <a:prstClr val="black"/>
                </a:solidFill>
                <a:latin typeface="Times New Roman" panose="02020603050405020304" pitchFamily="18" charset="0"/>
                <a:ea typeface="Times New Roman" panose="02020603050405020304" pitchFamily="18" charset="0"/>
              </a:rPr>
              <a:t>    Тільки хто  їх  буде визволяти? Чи вони назавжди зостануться у „полоні” своїх помилок.? </a:t>
            </a:r>
            <a:endParaRPr lang="ru-RU" sz="2000" b="1" i="1" dirty="0">
              <a:solidFill>
                <a:prstClr val="black"/>
              </a:solidFill>
            </a:endParaRPr>
          </a:p>
        </p:txBody>
      </p:sp>
      <p:sp>
        <p:nvSpPr>
          <p:cNvPr id="14" name="WordArt 3"/>
          <p:cNvSpPr>
            <a:spLocks noChangeArrowheads="1" noChangeShapeType="1" noTextEdit="1"/>
          </p:cNvSpPr>
          <p:nvPr/>
        </p:nvSpPr>
        <p:spPr bwMode="auto">
          <a:xfrm>
            <a:off x="7806346" y="856735"/>
            <a:ext cx="2815131" cy="230656"/>
          </a:xfrm>
          <a:prstGeom prst="rect">
            <a:avLst/>
          </a:prstGeom>
        </p:spPr>
        <p:txBody>
          <a:bodyPr wrap="none" fromWordArt="1">
            <a:prstTxWarp prst="textPlain">
              <a:avLst>
                <a:gd name="adj" fmla="val 50000"/>
              </a:avLst>
            </a:prstTxWarp>
          </a:bodyPr>
          <a:lstStyle/>
          <a:p>
            <a:pPr algn="ctr"/>
            <a:r>
              <a:rPr lang="uk-UA" sz="3600" kern="10" dirty="0">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rPr>
              <a:t>Практична значущість</a:t>
            </a:r>
            <a:endParaRPr lang="ru-RU" sz="3600" kern="10" dirty="0">
              <a:ln w="19050">
                <a:solidFill>
                  <a:srgbClr val="000000"/>
                </a:solidFill>
                <a:round/>
                <a:headEnd/>
                <a:tailEnd/>
              </a:ln>
              <a:solidFill>
                <a:srgbClr val="FF0000"/>
              </a:solidFill>
              <a:effectLst>
                <a:outerShdw dist="35921" dir="2700000" algn="ctr" rotWithShape="0">
                  <a:srgbClr val="C0C0C0">
                    <a:alpha val="80000"/>
                  </a:srgbClr>
                </a:outerShdw>
              </a:effectLst>
              <a:latin typeface="Impact" panose="020B0806030902050204" pitchFamily="34" charset="0"/>
            </a:endParaRPr>
          </a:p>
        </p:txBody>
      </p:sp>
    </p:spTree>
    <p:extLst>
      <p:ext uri="{BB962C8B-B14F-4D97-AF65-F5344CB8AC3E}">
        <p14:creationId xmlns:p14="http://schemas.microsoft.com/office/powerpoint/2010/main" val="2798013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97" y="0"/>
            <a:ext cx="12584383" cy="702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947351" y="1080166"/>
            <a:ext cx="4894411" cy="4801314"/>
          </a:xfrm>
          <a:prstGeom prst="rect">
            <a:avLst/>
          </a:prstGeom>
        </p:spPr>
        <p:txBody>
          <a:bodyPr wrap="square">
            <a:spAutoFit/>
          </a:bodyPr>
          <a:lstStyle/>
          <a:p>
            <a:pPr algn="ctr" defTabSz="457200"/>
            <a:r>
              <a:rPr lang="uk-UA" b="1" i="1" dirty="0">
                <a:solidFill>
                  <a:prstClr val="white"/>
                </a:solidFill>
                <a:latin typeface="Times New Roman" panose="02020603050405020304" pitchFamily="18" charset="0"/>
                <a:ea typeface="Times New Roman" panose="02020603050405020304" pitchFamily="18" charset="0"/>
              </a:rPr>
              <a:t>  </a:t>
            </a:r>
            <a:r>
              <a:rPr lang="uk-UA" b="1" i="1" dirty="0">
                <a:solidFill>
                  <a:prstClr val="black"/>
                </a:solidFill>
                <a:latin typeface="Times New Roman" panose="02020603050405020304" pitchFamily="18" charset="0"/>
                <a:ea typeface="Times New Roman" panose="02020603050405020304" pitchFamily="18" charset="0"/>
              </a:rPr>
              <a:t>Слово «війна» для багатьох дітей поняття було не зрозуміле. Ми читали, розповідали про війни, нам розповідали учасники бойових дій, але до кінця не могли збагнути смислу війни. Події 2014-2015 років перевернули свідомість багатьох українців.</a:t>
            </a:r>
            <a:endParaRPr lang="ru-RU" b="1" i="1" dirty="0">
              <a:solidFill>
                <a:prstClr val="black"/>
              </a:solidFill>
              <a:latin typeface="Times New Roman" panose="02020603050405020304" pitchFamily="18" charset="0"/>
              <a:ea typeface="Times New Roman" panose="02020603050405020304" pitchFamily="18" charset="0"/>
            </a:endParaRPr>
          </a:p>
          <a:p>
            <a:pPr algn="ctr" defTabSz="457200"/>
            <a:r>
              <a:rPr lang="uk-UA" b="1" i="1" dirty="0">
                <a:solidFill>
                  <a:prstClr val="black"/>
                </a:solidFill>
                <a:latin typeface="Times New Roman" panose="02020603050405020304" pitchFamily="18" charset="0"/>
                <a:ea typeface="Times New Roman" panose="02020603050405020304" pitchFamily="18" charset="0"/>
              </a:rPr>
              <a:t>      Після  13 січня 2015 р., коли був розстріляний автобус с пасажирами, про Волноваху узнав весь світ. Від місця злочину до нашого села всього сім кілометрів. Ця трагедія зачепила за живе усіх - і дорослих, і дітей. Саме тоді виникла ідея написати  про дітей «</a:t>
            </a:r>
            <a:r>
              <a:rPr lang="uk-UA" b="1" i="1" dirty="0" err="1">
                <a:solidFill>
                  <a:prstClr val="black"/>
                </a:solidFill>
                <a:latin typeface="Times New Roman" panose="02020603050405020304" pitchFamily="18" charset="0"/>
                <a:ea typeface="Times New Roman" panose="02020603050405020304" pitchFamily="18" charset="0"/>
              </a:rPr>
              <a:t>тогдашніх</a:t>
            </a:r>
            <a:r>
              <a:rPr lang="uk-UA" b="1" i="1" dirty="0">
                <a:solidFill>
                  <a:prstClr val="black"/>
                </a:solidFill>
                <a:latin typeface="Times New Roman" panose="02020603050405020304" pitchFamily="18" charset="0"/>
                <a:ea typeface="Times New Roman" panose="02020603050405020304" pitchFamily="18" charset="0"/>
              </a:rPr>
              <a:t>» (1941-1945рр.) і сучасних, які кожного дня, живучі в прифронтовій зоні, чули і чують вибухи снарядів, свист ракет, </a:t>
            </a:r>
            <a:r>
              <a:rPr lang="uk-UA" b="1" i="1" dirty="0" err="1">
                <a:solidFill>
                  <a:prstClr val="black"/>
                </a:solidFill>
                <a:latin typeface="Times New Roman" panose="02020603050405020304" pitchFamily="18" charset="0"/>
                <a:ea typeface="Times New Roman" panose="02020603050405020304" pitchFamily="18" charset="0"/>
              </a:rPr>
              <a:t>дрибижання</a:t>
            </a:r>
            <a:r>
              <a:rPr lang="uk-UA" b="1" i="1" dirty="0">
                <a:solidFill>
                  <a:prstClr val="black"/>
                </a:solidFill>
                <a:latin typeface="Times New Roman" panose="02020603050405020304" pitchFamily="18" charset="0"/>
                <a:ea typeface="Times New Roman" panose="02020603050405020304" pitchFamily="18" charset="0"/>
              </a:rPr>
              <a:t> вікон.                                                            </a:t>
            </a:r>
            <a:endParaRPr lang="ru-RU" b="1" i="1" dirty="0">
              <a:solidFill>
                <a:prstClr val="black"/>
              </a:solidFill>
              <a:latin typeface="Times New Roman" panose="02020603050405020304" pitchFamily="18" charset="0"/>
              <a:ea typeface="Times New Roman" panose="02020603050405020304" pitchFamily="18" charset="0"/>
            </a:endParaRPr>
          </a:p>
          <a:p>
            <a:pPr algn="ctr" defTabSz="457200"/>
            <a:r>
              <a:rPr lang="uk-UA" b="1" i="1" dirty="0">
                <a:solidFill>
                  <a:prstClr val="black"/>
                </a:solidFill>
                <a:latin typeface="Times New Roman" panose="02020603050405020304" pitchFamily="18" charset="0"/>
                <a:ea typeface="Times New Roman" panose="02020603050405020304" pitchFamily="18" charset="0"/>
              </a:rPr>
              <a:t>                               </a:t>
            </a:r>
            <a:endParaRPr lang="ru-RU" b="1" i="1" dirty="0">
              <a:solidFill>
                <a:prstClr val="black"/>
              </a:solidFill>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2630172" y="48316"/>
            <a:ext cx="6871818" cy="461665"/>
          </a:xfrm>
          <a:prstGeom prst="rect">
            <a:avLst/>
          </a:prstGeom>
        </p:spPr>
        <p:txBody>
          <a:bodyPr wrap="none">
            <a:spAutoFit/>
          </a:bodyPr>
          <a:lstStyle/>
          <a:p>
            <a:pPr algn="ctr" defTabSz="457200"/>
            <a:r>
              <a:rPr lang="uk-UA" sz="2400" b="1" dirty="0">
                <a:ln w="10160" cap="flat" cmpd="sng" algn="ctr">
                  <a:solidFill>
                    <a:srgbClr val="000000"/>
                  </a:solidFill>
                  <a:prstDash val="solid"/>
                  <a:round/>
                </a:ln>
                <a:solidFill>
                  <a:srgbClr val="FF0000"/>
                </a:solidFill>
                <a:effectLst>
                  <a:outerShdw blurRad="38100" dist="22860" dir="5400000" algn="tl">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t>Нефанфарна війна: життя дітей прифронтових сіл</a:t>
            </a:r>
            <a:endParaRPr lang="ru-RU" sz="2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Map" descr="Карта Волновахского района Донекой области. Автомобильная карта - Волновахский район, Донецкая область, B0 - "/>
          <p:cNvPicPr/>
          <p:nvPr/>
        </p:nvPicPr>
        <p:blipFill rotWithShape="1">
          <a:blip r:embed="rId3">
            <a:extLst>
              <a:ext uri="{28A0092B-C50C-407E-A947-70E740481C1C}">
                <a14:useLocalDpi xmlns:a14="http://schemas.microsoft.com/office/drawing/2010/main" val="0"/>
              </a:ext>
            </a:extLst>
          </a:blip>
          <a:srcRect/>
          <a:stretch/>
        </p:blipFill>
        <p:spPr bwMode="auto">
          <a:xfrm>
            <a:off x="6179894" y="856735"/>
            <a:ext cx="5398596" cy="5045675"/>
          </a:xfrm>
          <a:prstGeom prst="rect">
            <a:avLst/>
          </a:prstGeom>
          <a:ln w="88900" cap="sq" cmpd="thickThin">
            <a:solidFill>
              <a:srgbClr val="0070C0"/>
            </a:solidFill>
            <a:prstDash val="solid"/>
            <a:miter lim="800000"/>
          </a:ln>
          <a:effectLst>
            <a:innerShdw blurRad="76200">
              <a:srgbClr val="000000"/>
            </a:innerShdw>
          </a:effectLst>
          <a:extLst>
            <a:ext uri="{53640926-AAD7-44D8-BBD7-CCE9431645EC}">
              <a14:shadowObscured xmlns:a14="http://schemas.microsoft.com/office/drawing/2010/main"/>
            </a:ext>
          </a:extLst>
        </p:spPr>
      </p:pic>
      <p:sp>
        <p:nvSpPr>
          <p:cNvPr id="10" name="TextBox 9"/>
          <p:cNvSpPr txBox="1"/>
          <p:nvPr/>
        </p:nvSpPr>
        <p:spPr>
          <a:xfrm rot="1296813">
            <a:off x="9785423" y="528297"/>
            <a:ext cx="641955" cy="739090"/>
          </a:xfrm>
          <a:prstGeom prst="upArrow">
            <a:avLst/>
          </a:prstGeom>
          <a:solidFill>
            <a:srgbClr val="7030A0"/>
          </a:solidFill>
        </p:spPr>
        <p:txBody>
          <a:bodyPr vert="vert270" wrap="none" rtlCol="0">
            <a:spAutoFit/>
          </a:bodyPr>
          <a:lstStyle/>
          <a:p>
            <a:pPr defTabSz="457200"/>
            <a:r>
              <a:rPr lang="uk-UA" sz="900" dirty="0">
                <a:solidFill>
                  <a:prstClr val="white"/>
                </a:solidFill>
              </a:rPr>
              <a:t>Донецьк</a:t>
            </a:r>
            <a:endParaRPr lang="ru-RU" sz="900" dirty="0">
              <a:solidFill>
                <a:prstClr val="white"/>
              </a:solidFill>
            </a:endParaRPr>
          </a:p>
        </p:txBody>
      </p:sp>
      <p:sp>
        <p:nvSpPr>
          <p:cNvPr id="11" name="Равнобедренный треугольник 10"/>
          <p:cNvSpPr/>
          <p:nvPr/>
        </p:nvSpPr>
        <p:spPr>
          <a:xfrm>
            <a:off x="9501990" y="1902939"/>
            <a:ext cx="238896" cy="263611"/>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ru-RU">
              <a:solidFill>
                <a:prstClr val="white"/>
              </a:solidFill>
            </a:endParaRPr>
          </a:p>
        </p:txBody>
      </p:sp>
      <p:sp>
        <p:nvSpPr>
          <p:cNvPr id="12" name="TextBox 11"/>
          <p:cNvSpPr txBox="1"/>
          <p:nvPr/>
        </p:nvSpPr>
        <p:spPr>
          <a:xfrm>
            <a:off x="6241123" y="1641329"/>
            <a:ext cx="3430747" cy="261610"/>
          </a:xfrm>
          <a:prstGeom prst="rect">
            <a:avLst/>
          </a:prstGeom>
          <a:solidFill>
            <a:srgbClr val="7030A0"/>
          </a:solidFill>
        </p:spPr>
        <p:txBody>
          <a:bodyPr wrap="none" rtlCol="0">
            <a:spAutoFit/>
          </a:bodyPr>
          <a:lstStyle/>
          <a:p>
            <a:pPr defTabSz="457200"/>
            <a:r>
              <a:rPr lang="ru-RU" sz="1100" dirty="0" err="1">
                <a:solidFill>
                  <a:prstClr val="white"/>
                </a:solidFill>
              </a:rPr>
              <a:t>Місце</a:t>
            </a:r>
            <a:r>
              <a:rPr lang="ru-RU" sz="1100" dirty="0">
                <a:solidFill>
                  <a:prstClr val="white"/>
                </a:solidFill>
              </a:rPr>
              <a:t> </a:t>
            </a:r>
            <a:r>
              <a:rPr lang="ru-RU" sz="1100" dirty="0" err="1">
                <a:solidFill>
                  <a:prstClr val="white"/>
                </a:solidFill>
              </a:rPr>
              <a:t>розстрілу</a:t>
            </a:r>
            <a:r>
              <a:rPr lang="ru-RU" sz="1100" dirty="0">
                <a:solidFill>
                  <a:prstClr val="white"/>
                </a:solidFill>
              </a:rPr>
              <a:t> автобуса 13 </a:t>
            </a:r>
            <a:r>
              <a:rPr lang="ru-RU" sz="1100" dirty="0" err="1">
                <a:solidFill>
                  <a:prstClr val="white"/>
                </a:solidFill>
              </a:rPr>
              <a:t>січня</a:t>
            </a:r>
            <a:r>
              <a:rPr lang="ru-RU" sz="1100" dirty="0">
                <a:solidFill>
                  <a:prstClr val="white"/>
                </a:solidFill>
              </a:rPr>
              <a:t> 2015 року.</a:t>
            </a:r>
          </a:p>
        </p:txBody>
      </p:sp>
      <p:sp>
        <p:nvSpPr>
          <p:cNvPr id="13" name="Овал 12"/>
          <p:cNvSpPr/>
          <p:nvPr/>
        </p:nvSpPr>
        <p:spPr>
          <a:xfrm>
            <a:off x="9915893" y="2529017"/>
            <a:ext cx="669730" cy="727570"/>
          </a:xfrm>
          <a:prstGeom prst="ellipse">
            <a:avLst/>
          </a:prstGeom>
          <a:no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endParaRPr lang="ru-RU">
              <a:solidFill>
                <a:prstClr val="black"/>
              </a:solidFill>
            </a:endParaRPr>
          </a:p>
        </p:txBody>
      </p:sp>
      <p:sp>
        <p:nvSpPr>
          <p:cNvPr id="14" name="Овал 13"/>
          <p:cNvSpPr/>
          <p:nvPr/>
        </p:nvSpPr>
        <p:spPr>
          <a:xfrm>
            <a:off x="9841751" y="2236181"/>
            <a:ext cx="312887" cy="310809"/>
          </a:xfrm>
          <a:prstGeom prst="ellipse">
            <a:avLst/>
          </a:prstGeom>
          <a:no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endParaRPr lang="ru-RU">
              <a:solidFill>
                <a:prstClr val="black"/>
              </a:solidFill>
            </a:endParaRPr>
          </a:p>
        </p:txBody>
      </p:sp>
      <p:sp>
        <p:nvSpPr>
          <p:cNvPr id="16" name="Овал 15"/>
          <p:cNvSpPr/>
          <p:nvPr/>
        </p:nvSpPr>
        <p:spPr>
          <a:xfrm>
            <a:off x="11290168" y="2546990"/>
            <a:ext cx="362464" cy="374822"/>
          </a:xfrm>
          <a:prstGeom prst="ellipse">
            <a:avLst/>
          </a:prstGeom>
          <a:no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endParaRPr lang="ru-RU">
              <a:solidFill>
                <a:prstClr val="black"/>
              </a:solidFill>
            </a:endParaRPr>
          </a:p>
        </p:txBody>
      </p:sp>
      <p:cxnSp>
        <p:nvCxnSpPr>
          <p:cNvPr id="17" name="Прямая со стрелкой 16"/>
          <p:cNvCxnSpPr/>
          <p:nvPr/>
        </p:nvCxnSpPr>
        <p:spPr>
          <a:xfrm>
            <a:off x="9621438" y="2195775"/>
            <a:ext cx="744372" cy="787104"/>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3062079">
            <a:off x="9229667" y="2657212"/>
            <a:ext cx="801823" cy="215444"/>
          </a:xfrm>
          <a:prstGeom prst="rect">
            <a:avLst/>
          </a:prstGeom>
          <a:solidFill>
            <a:srgbClr val="7030A0"/>
          </a:solidFill>
        </p:spPr>
        <p:txBody>
          <a:bodyPr wrap="none" rtlCol="0">
            <a:spAutoFit/>
          </a:bodyPr>
          <a:lstStyle/>
          <a:p>
            <a:pPr defTabSz="457200"/>
            <a:r>
              <a:rPr lang="uk-UA" sz="800" dirty="0">
                <a:solidFill>
                  <a:prstClr val="white"/>
                </a:solidFill>
              </a:rPr>
              <a:t>7 кілометрів</a:t>
            </a:r>
            <a:endParaRPr lang="ru-RU" sz="800" dirty="0">
              <a:solidFill>
                <a:prstClr val="white"/>
              </a:solidFill>
            </a:endParaRPr>
          </a:p>
        </p:txBody>
      </p:sp>
      <p:sp>
        <p:nvSpPr>
          <p:cNvPr id="19" name="TextBox 18"/>
          <p:cNvSpPr txBox="1"/>
          <p:nvPr/>
        </p:nvSpPr>
        <p:spPr>
          <a:xfrm rot="10159063">
            <a:off x="8842731" y="4598357"/>
            <a:ext cx="641955" cy="975458"/>
          </a:xfrm>
          <a:prstGeom prst="upArrow">
            <a:avLst/>
          </a:prstGeom>
          <a:solidFill>
            <a:srgbClr val="7030A0"/>
          </a:solidFill>
        </p:spPr>
        <p:txBody>
          <a:bodyPr vert="vert270" wrap="square" rtlCol="0">
            <a:spAutoFit/>
          </a:bodyPr>
          <a:lstStyle/>
          <a:p>
            <a:pPr defTabSz="457200"/>
            <a:r>
              <a:rPr lang="uk-UA" sz="900" dirty="0">
                <a:solidFill>
                  <a:prstClr val="white"/>
                </a:solidFill>
              </a:rPr>
              <a:t>Маріуполь</a:t>
            </a:r>
            <a:endParaRPr lang="ru-RU" sz="900" dirty="0">
              <a:solidFill>
                <a:prstClr val="white"/>
              </a:solidFill>
            </a:endParaRPr>
          </a:p>
        </p:txBody>
      </p:sp>
      <p:sp>
        <p:nvSpPr>
          <p:cNvPr id="20" name="Овал 19"/>
          <p:cNvSpPr/>
          <p:nvPr/>
        </p:nvSpPr>
        <p:spPr>
          <a:xfrm>
            <a:off x="11471400" y="2876168"/>
            <a:ext cx="362464" cy="374822"/>
          </a:xfrm>
          <a:prstGeom prst="ellipse">
            <a:avLst/>
          </a:prstGeom>
          <a:no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endParaRPr lang="ru-RU">
              <a:solidFill>
                <a:prstClr val="black"/>
              </a:solidFill>
            </a:endParaRPr>
          </a:p>
        </p:txBody>
      </p:sp>
      <p:sp>
        <p:nvSpPr>
          <p:cNvPr id="5" name="TextBox 4"/>
          <p:cNvSpPr txBox="1"/>
          <p:nvPr/>
        </p:nvSpPr>
        <p:spPr>
          <a:xfrm>
            <a:off x="10838897" y="2972781"/>
            <a:ext cx="689612" cy="215444"/>
          </a:xfrm>
          <a:prstGeom prst="rect">
            <a:avLst/>
          </a:prstGeom>
          <a:noFill/>
        </p:spPr>
        <p:txBody>
          <a:bodyPr wrap="none" rtlCol="0">
            <a:spAutoFit/>
          </a:bodyPr>
          <a:lstStyle/>
          <a:p>
            <a:pPr defTabSz="457200"/>
            <a:r>
              <a:rPr lang="uk-UA" sz="800" b="1" dirty="0">
                <a:solidFill>
                  <a:prstClr val="black"/>
                </a:solidFill>
              </a:rPr>
              <a:t>Василівка</a:t>
            </a:r>
            <a:endParaRPr lang="ru-RU" sz="800" b="1" dirty="0">
              <a:solidFill>
                <a:prstClr val="black"/>
              </a:solidFill>
            </a:endParaRPr>
          </a:p>
        </p:txBody>
      </p:sp>
    </p:spTree>
    <p:extLst>
      <p:ext uri="{BB962C8B-B14F-4D97-AF65-F5344CB8AC3E}">
        <p14:creationId xmlns:p14="http://schemas.microsoft.com/office/powerpoint/2010/main" val="177557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334" y="0"/>
            <a:ext cx="12584383" cy="702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09514">
            <a:off x="586484" y="1889618"/>
            <a:ext cx="2929897" cy="39065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43079">
            <a:off x="2064463" y="3544775"/>
            <a:ext cx="3424296" cy="25682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Прямоугольник 5"/>
          <p:cNvSpPr/>
          <p:nvPr/>
        </p:nvSpPr>
        <p:spPr>
          <a:xfrm>
            <a:off x="780783" y="902562"/>
            <a:ext cx="4878310" cy="923330"/>
          </a:xfrm>
          <a:prstGeom prst="rect">
            <a:avLst/>
          </a:prstGeom>
        </p:spPr>
        <p:txBody>
          <a:bodyPr wrap="square">
            <a:spAutoFit/>
          </a:bodyPr>
          <a:lstStyle/>
          <a:p>
            <a:pPr algn="just" defTabSz="457200"/>
            <a:r>
              <a:rPr lang="uk-UA" b="1" i="1" dirty="0">
                <a:solidFill>
                  <a:prstClr val="black"/>
                </a:solidFill>
                <a:latin typeface="Times New Roman" panose="02020603050405020304" pitchFamily="18" charset="0"/>
                <a:ea typeface="Times New Roman" panose="02020603050405020304" pitchFamily="18" charset="0"/>
              </a:rPr>
              <a:t>Я не фаховий історик, не військовий експерт, не учасник боїв – просто свідок, котрий не хоче бути німим.</a:t>
            </a:r>
            <a:endParaRPr lang="ru-RU" b="1" i="1" dirty="0">
              <a:solidFill>
                <a:prstClr val="black"/>
              </a:solidFill>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452611" y="697282"/>
            <a:ext cx="4743483" cy="5632311"/>
          </a:xfrm>
          <a:prstGeom prst="rect">
            <a:avLst/>
          </a:prstGeom>
        </p:spPr>
        <p:txBody>
          <a:bodyPr wrap="square">
            <a:spAutoFit/>
          </a:bodyPr>
          <a:lstStyle/>
          <a:p>
            <a:pPr algn="just" defTabSz="457200"/>
            <a:r>
              <a:rPr lang="uk-UA" b="1" i="1" dirty="0">
                <a:solidFill>
                  <a:prstClr val="black"/>
                </a:solidFill>
                <a:latin typeface="Times New Roman" panose="02020603050405020304" pitchFamily="18" charset="0"/>
                <a:ea typeface="Times New Roman" panose="02020603050405020304" pitchFamily="18" charset="0"/>
              </a:rPr>
              <a:t>     В актовому залі школи зібрали учнів 5-11 класів (102 учня з чотирьох сіл: с. </a:t>
            </a:r>
            <a:r>
              <a:rPr lang="uk-UA" b="1" i="1" dirty="0" err="1">
                <a:solidFill>
                  <a:prstClr val="black"/>
                </a:solidFill>
                <a:latin typeface="Times New Roman" panose="02020603050405020304" pitchFamily="18" charset="0"/>
                <a:ea typeface="Times New Roman" panose="02020603050405020304" pitchFamily="18" charset="0"/>
              </a:rPr>
              <a:t>Рибинське</a:t>
            </a:r>
            <a:r>
              <a:rPr lang="uk-UA" b="1" i="1" dirty="0">
                <a:solidFill>
                  <a:prstClr val="black"/>
                </a:solidFill>
                <a:latin typeface="Times New Roman" panose="02020603050405020304" pitchFamily="18" charset="0"/>
                <a:ea typeface="Times New Roman" panose="02020603050405020304" pitchFamily="18" charset="0"/>
              </a:rPr>
              <a:t>, с. Василівка, </a:t>
            </a:r>
            <a:r>
              <a:rPr lang="uk-UA" b="1" i="1" dirty="0" err="1">
                <a:solidFill>
                  <a:prstClr val="black"/>
                </a:solidFill>
                <a:latin typeface="Times New Roman" panose="02020603050405020304" pitchFamily="18" charset="0"/>
                <a:ea typeface="Times New Roman" panose="02020603050405020304" pitchFamily="18" charset="0"/>
              </a:rPr>
              <a:t>с.Трудовське</a:t>
            </a:r>
            <a:r>
              <a:rPr lang="uk-UA" b="1" i="1" dirty="0">
                <a:solidFill>
                  <a:prstClr val="black"/>
                </a:solidFill>
                <a:latin typeface="Times New Roman" panose="02020603050405020304" pitchFamily="18" charset="0"/>
                <a:ea typeface="Times New Roman" panose="02020603050405020304" pitchFamily="18" charset="0"/>
              </a:rPr>
              <a:t>, </a:t>
            </a:r>
            <a:r>
              <a:rPr lang="uk-UA" b="1" i="1" dirty="0" err="1">
                <a:solidFill>
                  <a:prstClr val="black"/>
                </a:solidFill>
                <a:latin typeface="Times New Roman" panose="02020603050405020304" pitchFamily="18" charset="0"/>
                <a:ea typeface="Times New Roman" panose="02020603050405020304" pitchFamily="18" charset="0"/>
              </a:rPr>
              <a:t>с.Ближнє</a:t>
            </a:r>
            <a:r>
              <a:rPr lang="uk-UA" b="1" i="1" dirty="0">
                <a:solidFill>
                  <a:prstClr val="black"/>
                </a:solidFill>
                <a:latin typeface="Times New Roman" panose="02020603050405020304" pitchFamily="18" charset="0"/>
                <a:ea typeface="Times New Roman" panose="02020603050405020304" pitchFamily="18" charset="0"/>
              </a:rPr>
              <a:t>) та за пропанували написати все, що бачили та чули за час АТО.  У сільській раді з</a:t>
            </a:r>
            <a:r>
              <a:rPr lang="ru-RU" b="1" i="1" dirty="0">
                <a:solidFill>
                  <a:prstClr val="black"/>
                </a:solidFill>
                <a:latin typeface="Times New Roman" panose="02020603050405020304" pitchFamily="18" charset="0"/>
                <a:ea typeface="Times New Roman" panose="02020603050405020304" pitchFamily="18" charset="0"/>
              </a:rPr>
              <a:t>’</a:t>
            </a:r>
            <a:r>
              <a:rPr lang="uk-UA" b="1" i="1" dirty="0">
                <a:solidFill>
                  <a:prstClr val="black"/>
                </a:solidFill>
                <a:latin typeface="Times New Roman" panose="02020603050405020304" pitchFamily="18" charset="0"/>
                <a:ea typeface="Times New Roman" panose="02020603050405020304" pitchFamily="18" charset="0"/>
              </a:rPr>
              <a:t>ясували імена мешканців, яким під час війни (1941-1945) було 7-15 років. Деякі відмовилися спілкуватися, тому що спогади для них дуже болючі, вони просто плакали.  Нажаль у тих, хто дав свідчення,  немає дитячих фотографій часів війни ( кажуть, що тоді було не до фотографій).   Спробували взяти дитячі фотографії тих часів з Інтернету та порівняти їх з сучасними фотографіями учнів нашої школи. Вражаюче! </a:t>
            </a:r>
            <a:r>
              <a:rPr lang="uk-UA" b="1" i="1" dirty="0">
                <a:solidFill>
                  <a:srgbClr val="FF0000"/>
                </a:solidFill>
                <a:latin typeface="Times New Roman" panose="02020603050405020304" pitchFamily="18" charset="0"/>
                <a:ea typeface="Times New Roman" panose="02020603050405020304" pitchFamily="18" charset="0"/>
              </a:rPr>
              <a:t>Ми такі схожі…</a:t>
            </a:r>
            <a:r>
              <a:rPr lang="uk-UA" b="1" i="1" dirty="0">
                <a:solidFill>
                  <a:prstClr val="black"/>
                </a:solidFill>
                <a:latin typeface="Times New Roman" panose="02020603050405020304" pitchFamily="18" charset="0"/>
                <a:ea typeface="Times New Roman" panose="02020603050405020304" pitchFamily="18" charset="0"/>
              </a:rPr>
              <a:t>                 </a:t>
            </a:r>
          </a:p>
          <a:p>
            <a:pPr algn="just" defTabSz="457200"/>
            <a:r>
              <a:rPr lang="uk-UA" b="1" i="1" dirty="0">
                <a:solidFill>
                  <a:prstClr val="black"/>
                </a:solidFill>
                <a:latin typeface="Times New Roman" panose="02020603050405020304" pitchFamily="18" charset="0"/>
                <a:ea typeface="Times New Roman" panose="02020603050405020304" pitchFamily="18" charset="0"/>
              </a:rPr>
              <a:t>   Діти війни, а особливо дні життя у прифронтових селах, так схожі і через                        </a:t>
            </a:r>
          </a:p>
          <a:p>
            <a:pPr algn="just" defTabSz="457200"/>
            <a:r>
              <a:rPr lang="uk-UA" b="1" i="1" dirty="0">
                <a:solidFill>
                  <a:prstClr val="black"/>
                </a:solidFill>
                <a:latin typeface="Times New Roman" panose="02020603050405020304" pitchFamily="18" charset="0"/>
                <a:ea typeface="Times New Roman" panose="02020603050405020304" pitchFamily="18" charset="0"/>
              </a:rPr>
              <a:t>                                70 років!!!</a:t>
            </a:r>
            <a:endParaRPr lang="ru-RU" b="1" i="1" dirty="0">
              <a:solidFill>
                <a:prstClr val="black"/>
              </a:solidFill>
              <a:latin typeface="Times New Roman" panose="02020603050405020304" pitchFamily="18" charset="0"/>
              <a:ea typeface="Times New Roman" panose="02020603050405020304" pitchFamily="18" charset="0"/>
            </a:endParaRPr>
          </a:p>
          <a:p>
            <a:pPr algn="just" defTabSz="457200"/>
            <a:r>
              <a:rPr lang="uk-UA" b="1" i="1" dirty="0">
                <a:solidFill>
                  <a:prstClr val="black"/>
                </a:solidFill>
                <a:latin typeface="Times New Roman" panose="02020603050405020304" pitchFamily="18" charset="0"/>
                <a:ea typeface="Times New Roman" panose="02020603050405020304" pitchFamily="18" charset="0"/>
              </a:rPr>
              <a:t> </a:t>
            </a:r>
            <a:endParaRPr lang="ru-RU" b="1" i="1" dirty="0">
              <a:solidFill>
                <a:prstClr val="black"/>
              </a:solidFill>
              <a:latin typeface="Times New Roman" panose="02020603050405020304" pitchFamily="18" charset="0"/>
              <a:ea typeface="Times New Roman" panose="02020603050405020304" pitchFamily="18" charset="0"/>
            </a:endParaRPr>
          </a:p>
        </p:txBody>
      </p:sp>
      <p:sp>
        <p:nvSpPr>
          <p:cNvPr id="4" name="Прямоугольник 3"/>
          <p:cNvSpPr/>
          <p:nvPr/>
        </p:nvSpPr>
        <p:spPr>
          <a:xfrm>
            <a:off x="3450807" y="1672694"/>
            <a:ext cx="2349597" cy="1754326"/>
          </a:xfrm>
          <a:prstGeom prst="rect">
            <a:avLst/>
          </a:prstGeom>
        </p:spPr>
        <p:txBody>
          <a:bodyPr wrap="square">
            <a:spAutoFit/>
          </a:bodyPr>
          <a:lstStyle/>
          <a:p>
            <a:pPr algn="ctr" defTabSz="457200"/>
            <a:r>
              <a:rPr lang="uk-UA" b="1" dirty="0">
                <a:solidFill>
                  <a:prstClr val="black"/>
                </a:solidFill>
                <a:latin typeface="Times New Roman" panose="02020603050405020304" pitchFamily="18" charset="0"/>
                <a:ea typeface="Times New Roman" panose="02020603050405020304" pitchFamily="18" charset="0"/>
              </a:rPr>
              <a:t>  </a:t>
            </a:r>
            <a:r>
              <a:rPr lang="uk-UA" b="1" dirty="0">
                <a:solidFill>
                  <a:srgbClr val="0F5AF1"/>
                </a:solidFill>
                <a:latin typeface="Times New Roman" panose="02020603050405020304" pitchFamily="18" charset="0"/>
                <a:ea typeface="Times New Roman" panose="02020603050405020304" pitchFamily="18" charset="0"/>
              </a:rPr>
              <a:t>Цілих сім десятиліть українська земля не знала біди під назвою “бойові дії” на її території. </a:t>
            </a:r>
            <a:endParaRPr lang="ru-RU" b="1" dirty="0">
              <a:solidFill>
                <a:srgbClr val="0F5AF1"/>
              </a:solidFill>
            </a:endParaRPr>
          </a:p>
        </p:txBody>
      </p:sp>
    </p:spTree>
    <p:extLst>
      <p:ext uri="{BB962C8B-B14F-4D97-AF65-F5344CB8AC3E}">
        <p14:creationId xmlns:p14="http://schemas.microsoft.com/office/powerpoint/2010/main" val="27411301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335" y="0"/>
            <a:ext cx="12584383" cy="702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50201" y="935903"/>
            <a:ext cx="3939030" cy="3047621"/>
          </a:xfrm>
          <a:prstGeom prst="rect">
            <a:avLst/>
          </a:prstGeom>
          <a:ln w="88900" cap="sq" cmpd="thickThin">
            <a:solidFill>
              <a:srgbClr val="FF0000"/>
            </a:solidFill>
            <a:prstDash val="solid"/>
            <a:miter lim="800000"/>
          </a:ln>
          <a:effectLst>
            <a:innerShdw blurRad="76200">
              <a:srgbClr val="000000"/>
            </a:innerShdw>
          </a:effectLst>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38778" y="3371763"/>
            <a:ext cx="2833016" cy="1865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Прямоугольник 4"/>
          <p:cNvSpPr/>
          <p:nvPr/>
        </p:nvSpPr>
        <p:spPr>
          <a:xfrm>
            <a:off x="6587371" y="808241"/>
            <a:ext cx="4723179" cy="5418343"/>
          </a:xfrm>
          <a:prstGeom prst="rect">
            <a:avLst/>
          </a:prstGeom>
        </p:spPr>
        <p:txBody>
          <a:bodyPr wrap="square">
            <a:spAutoFit/>
          </a:bodyPr>
          <a:lstStyle/>
          <a:p>
            <a:pPr defTabSz="457200">
              <a:lnSpc>
                <a:spcPct val="115000"/>
              </a:lnSpc>
              <a:spcAft>
                <a:spcPts val="1000"/>
              </a:spcAft>
            </a:pPr>
            <a:r>
              <a:rPr lang="uk-UA"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Добрий вечір, Валентина Іванівна. Розкажіть будь ласка, що Ви </a:t>
            </a:r>
            <a:r>
              <a:rPr lang="uk-UA" sz="14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пам</a:t>
            </a:r>
            <a:r>
              <a:rPr lang="ru-RU"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uk-UA" sz="14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ятаєте</a:t>
            </a:r>
            <a:r>
              <a:rPr lang="uk-UA"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про війну? Що було найстрашнішим?</a:t>
            </a:r>
            <a:endParaRPr lang="ru-RU"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457200">
              <a:lnSpc>
                <a:spcPct val="115000"/>
              </a:lnSpc>
              <a:spcAft>
                <a:spcPts val="1000"/>
              </a:spcAft>
            </a:pPr>
            <a:r>
              <a:rPr lang="uk-UA" sz="16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Пам’ятаю мені було тоді п’ять років.  Над нашим домом пролітав літак, який скинув нам «подарунок», був дуже потужний вибух. На місці зриву утворилась величезна яма. Мама нас туди опускала на всякий випадок, якщо у дім попаде бомба, ми осталися б живі.</a:t>
            </a:r>
            <a:r>
              <a:rPr lang="ru-RU" sz="16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uk-UA" sz="16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Пам’ятаю ще, коли їхали наші танки через село, я гуляла у шапці-ушанці без лівого вуха. Танкіст зупинився і попросив дати йому шапку. Я відмовилася, думала забере. Він вихватив шапку і я почала дуже ревіти, а він насипав повну шапку яблук і дав мамі багато консервів</a:t>
            </a:r>
            <a:r>
              <a:rPr lang="uk-UA" sz="16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p>
          <a:p>
            <a:pPr defTabSz="457200">
              <a:lnSpc>
                <a:spcPct val="107000"/>
              </a:lnSpc>
              <a:spcAft>
                <a:spcPts val="800"/>
              </a:spcAft>
            </a:pPr>
            <a:r>
              <a:rPr lang="uk-UA" sz="1400" b="1">
                <a:solidFill>
                  <a:prstClr val="black"/>
                </a:solidFill>
                <a:latin typeface="Calibri" panose="020F0502020204030204" pitchFamily="34" charset="0"/>
                <a:ea typeface="Calibri" panose="020F0502020204030204" pitchFamily="34" charset="0"/>
                <a:cs typeface="Times New Roman" panose="02020603050405020304" pitchFamily="18" charset="0"/>
              </a:rPr>
              <a:t>       Дякую </a:t>
            </a:r>
            <a:r>
              <a:rPr lang="uk-UA"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вам за те, що приділили мені увагу, розповіли про тяжкі дитячі роки. Вдячний Вам за спогади.                                  С Днем Перемоги!</a:t>
            </a:r>
            <a:endParaRPr lang="ru-RU"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457200">
              <a:lnSpc>
                <a:spcPct val="115000"/>
              </a:lnSpc>
              <a:spcAft>
                <a:spcPts val="1000"/>
              </a:spcAft>
            </a:pPr>
            <a:endParaRPr lang="ru-RU"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691979" y="5320534"/>
            <a:ext cx="5086649" cy="646331"/>
          </a:xfrm>
          <a:prstGeom prst="rect">
            <a:avLst/>
          </a:prstGeom>
          <a:noFill/>
        </p:spPr>
        <p:txBody>
          <a:bodyPr wrap="none" rtlCol="0">
            <a:spAutoFit/>
          </a:bodyPr>
          <a:lstStyle/>
          <a:p>
            <a:pPr defTabSz="457200"/>
            <a:r>
              <a:rPr lang="uk-UA" b="1" i="1" dirty="0" err="1">
                <a:solidFill>
                  <a:prstClr val="black"/>
                </a:solidFill>
              </a:rPr>
              <a:t>Варуша</a:t>
            </a:r>
            <a:r>
              <a:rPr lang="uk-UA" b="1" i="1" dirty="0">
                <a:solidFill>
                  <a:prstClr val="black"/>
                </a:solidFill>
              </a:rPr>
              <a:t> (</a:t>
            </a:r>
            <a:r>
              <a:rPr lang="uk-UA" b="1" i="1" dirty="0" err="1">
                <a:solidFill>
                  <a:prstClr val="black"/>
                </a:solidFill>
              </a:rPr>
              <a:t>Моталигіна</a:t>
            </a:r>
            <a:r>
              <a:rPr lang="uk-UA" b="1" i="1" dirty="0">
                <a:solidFill>
                  <a:prstClr val="black"/>
                </a:solidFill>
              </a:rPr>
              <a:t>) Валентина Іванівна </a:t>
            </a:r>
          </a:p>
          <a:p>
            <a:pPr defTabSz="457200"/>
            <a:r>
              <a:rPr lang="uk-UA" b="1" i="1" dirty="0">
                <a:solidFill>
                  <a:prstClr val="black"/>
                </a:solidFill>
              </a:rPr>
              <a:t>                            (1939 </a:t>
            </a:r>
            <a:r>
              <a:rPr lang="uk-UA" b="1" i="1" dirty="0" err="1">
                <a:solidFill>
                  <a:prstClr val="black"/>
                </a:solidFill>
              </a:rPr>
              <a:t>р.н</a:t>
            </a:r>
            <a:r>
              <a:rPr lang="uk-UA" b="1" i="1" dirty="0">
                <a:solidFill>
                  <a:prstClr val="black"/>
                </a:solidFill>
              </a:rPr>
              <a:t>.)</a:t>
            </a:r>
            <a:endParaRPr lang="ru-RU" b="1" i="1" dirty="0">
              <a:solidFill>
                <a:prstClr val="black"/>
              </a:solidFill>
            </a:endParaRPr>
          </a:p>
        </p:txBody>
      </p:sp>
    </p:spTree>
    <p:extLst>
      <p:ext uri="{BB962C8B-B14F-4D97-AF65-F5344CB8AC3E}">
        <p14:creationId xmlns:p14="http://schemas.microsoft.com/office/powerpoint/2010/main" val="250953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99" y="0"/>
            <a:ext cx="12356757" cy="702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p:cNvPicPr/>
          <p:nvPr/>
        </p:nvPicPr>
        <p:blipFill rotWithShape="1">
          <a:blip r:embed="rId3">
            <a:extLst>
              <a:ext uri="{28A0092B-C50C-407E-A947-70E740481C1C}">
                <a14:useLocalDpi xmlns:a14="http://schemas.microsoft.com/office/drawing/2010/main" val="0"/>
              </a:ext>
            </a:extLst>
          </a:blip>
          <a:srcRect/>
          <a:stretch/>
        </p:blipFill>
        <p:spPr bwMode="auto">
          <a:xfrm rot="21325955">
            <a:off x="7030928" y="1078499"/>
            <a:ext cx="1538138" cy="1974352"/>
          </a:xfrm>
          <a:prstGeom prst="rect">
            <a:avLst/>
          </a:prstGeom>
          <a:ln w="88900" cap="sq" cmpd="thickThin">
            <a:solidFill>
              <a:srgbClr val="000000"/>
            </a:solidFill>
            <a:prstDash val="solid"/>
            <a:miter lim="800000"/>
          </a:ln>
          <a:effectLst>
            <a:innerShdw blurRad="76200">
              <a:srgbClr val="000000"/>
            </a:innerShdw>
          </a:effectLst>
        </p:spPr>
      </p:pic>
      <p:pic>
        <p:nvPicPr>
          <p:cNvPr id="8" name="irc_mi" descr="http://trinixy.ru/pics4/20110921/children_soldiers_0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23781">
            <a:off x="8829986" y="1213122"/>
            <a:ext cx="1411040" cy="1897743"/>
          </a:xfrm>
          <a:prstGeom prst="rect">
            <a:avLst/>
          </a:prstGeom>
          <a:ln w="88900" cap="sq" cmpd="thickThin">
            <a:solidFill>
              <a:srgbClr val="000000"/>
            </a:solidFill>
            <a:prstDash val="solid"/>
            <a:miter lim="800000"/>
          </a:ln>
          <a:effectLst>
            <a:innerShdw blurRad="76200">
              <a:srgbClr val="000000"/>
            </a:innerShdw>
          </a:effectLst>
        </p:spPr>
      </p:pic>
      <p:sp>
        <p:nvSpPr>
          <p:cNvPr id="10" name="TextBox 9"/>
          <p:cNvSpPr txBox="1"/>
          <p:nvPr/>
        </p:nvSpPr>
        <p:spPr>
          <a:xfrm>
            <a:off x="8718665" y="825794"/>
            <a:ext cx="2900153" cy="307777"/>
          </a:xfrm>
          <a:prstGeom prst="rect">
            <a:avLst/>
          </a:prstGeom>
          <a:noFill/>
        </p:spPr>
        <p:txBody>
          <a:bodyPr wrap="none" rtlCol="0">
            <a:spAutoFit/>
          </a:bodyPr>
          <a:lstStyle/>
          <a:p>
            <a:pPr defTabSz="457200"/>
            <a:r>
              <a:rPr lang="uk-UA" sz="1400" b="1" i="1" dirty="0">
                <a:solidFill>
                  <a:prstClr val="black"/>
                </a:solidFill>
              </a:rPr>
              <a:t>Фото часів війни 1941-1945рр.</a:t>
            </a:r>
            <a:endParaRPr lang="ru-RU" sz="1400" b="1" i="1" dirty="0">
              <a:solidFill>
                <a:prstClr val="black"/>
              </a:solidFill>
            </a:endParaRPr>
          </a:p>
        </p:txBody>
      </p:sp>
      <p:sp>
        <p:nvSpPr>
          <p:cNvPr id="14" name="Прямоугольник 13"/>
          <p:cNvSpPr/>
          <p:nvPr/>
        </p:nvSpPr>
        <p:spPr>
          <a:xfrm>
            <a:off x="6753776" y="2867158"/>
            <a:ext cx="4456088" cy="2831544"/>
          </a:xfrm>
          <a:prstGeom prst="rect">
            <a:avLst/>
          </a:prstGeom>
        </p:spPr>
        <p:txBody>
          <a:bodyPr wrap="square">
            <a:spAutoFit/>
          </a:bodyPr>
          <a:lstStyle/>
          <a:p>
            <a:pPr defTabSz="457200"/>
            <a:r>
              <a:rPr lang="uk-UA" sz="1600" b="1" i="1" dirty="0">
                <a:solidFill>
                  <a:prstClr val="black"/>
                </a:solidFill>
                <a:latin typeface="Times New Roman" panose="02020603050405020304" pitchFamily="18" charset="0"/>
                <a:ea typeface="Times New Roman" panose="02020603050405020304" pitchFamily="18" charset="0"/>
              </a:rPr>
              <a:t>    </a:t>
            </a:r>
          </a:p>
          <a:p>
            <a:pPr defTabSz="457200"/>
            <a:r>
              <a:rPr lang="uk-UA" sz="1600" b="1" i="1" dirty="0">
                <a:solidFill>
                  <a:prstClr val="black"/>
                </a:solidFill>
                <a:latin typeface="Times New Roman" panose="02020603050405020304" pitchFamily="18" charset="0"/>
                <a:ea typeface="Times New Roman" panose="02020603050405020304" pitchFamily="18" charset="0"/>
              </a:rPr>
              <a:t>            </a:t>
            </a:r>
            <a:r>
              <a:rPr lang="uk-UA" b="1" i="1" dirty="0" err="1">
                <a:solidFill>
                  <a:prstClr val="black"/>
                </a:solidFill>
                <a:latin typeface="Times New Roman" panose="02020603050405020304" pitchFamily="18" charset="0"/>
                <a:ea typeface="Times New Roman" panose="02020603050405020304" pitchFamily="18" charset="0"/>
              </a:rPr>
              <a:t>Уразгільдєєв</a:t>
            </a:r>
            <a:r>
              <a:rPr lang="uk-UA" b="1" i="1" dirty="0">
                <a:solidFill>
                  <a:prstClr val="black"/>
                </a:solidFill>
                <a:latin typeface="Times New Roman" panose="02020603050405020304" pitchFamily="18" charset="0"/>
                <a:ea typeface="Times New Roman" panose="02020603050405020304" pitchFamily="18" charset="0"/>
              </a:rPr>
              <a:t> </a:t>
            </a:r>
            <a:r>
              <a:rPr lang="uk-UA" b="1" i="1" dirty="0" err="1">
                <a:solidFill>
                  <a:prstClr val="black"/>
                </a:solidFill>
                <a:latin typeface="Times New Roman" panose="02020603050405020304" pitchFamily="18" charset="0"/>
                <a:ea typeface="Times New Roman" panose="02020603050405020304" pitchFamily="18" charset="0"/>
              </a:rPr>
              <a:t>Евген</a:t>
            </a:r>
            <a:r>
              <a:rPr lang="uk-UA" b="1" i="1" dirty="0">
                <a:solidFill>
                  <a:prstClr val="black"/>
                </a:solidFill>
                <a:latin typeface="Times New Roman" panose="02020603050405020304" pitchFamily="18" charset="0"/>
                <a:ea typeface="Times New Roman" panose="02020603050405020304" pitchFamily="18" charset="0"/>
              </a:rPr>
              <a:t> (9 клас) </a:t>
            </a:r>
          </a:p>
          <a:p>
            <a:pPr defTabSz="457200"/>
            <a:endParaRPr lang="uk-UA" b="1" i="1" dirty="0">
              <a:solidFill>
                <a:prstClr val="black"/>
              </a:solidFill>
              <a:latin typeface="Times New Roman" panose="02020603050405020304" pitchFamily="18" charset="0"/>
              <a:ea typeface="Times New Roman" panose="02020603050405020304" pitchFamily="18" charset="0"/>
            </a:endParaRPr>
          </a:p>
          <a:p>
            <a:pPr algn="just" defTabSz="457200"/>
            <a:r>
              <a:rPr lang="uk-UA" b="1" i="1" dirty="0">
                <a:solidFill>
                  <a:prstClr val="black"/>
                </a:solidFill>
                <a:latin typeface="Times New Roman" panose="02020603050405020304" pitchFamily="18" charset="0"/>
                <a:ea typeface="Times New Roman" panose="02020603050405020304" pitchFamily="18" charset="0"/>
              </a:rPr>
              <a:t>  На початку лютого біля села почали падати снаряди. В домі тряслися вікна, хиталася люстра. В березні ходили в балку і вперше побачили протипіхотну міну. Коли стріляють, спати неможливо. Обстріли, зазвичай, починаються десь у третій ранку.</a:t>
            </a:r>
            <a:endParaRPr lang="ru-RU" b="1" i="1" dirty="0">
              <a:solidFill>
                <a:prstClr val="black"/>
              </a:solidFill>
            </a:endParaRPr>
          </a:p>
        </p:txBody>
      </p:sp>
      <p:sp>
        <p:nvSpPr>
          <p:cNvPr id="15" name="TextBox 14"/>
          <p:cNvSpPr txBox="1"/>
          <p:nvPr/>
        </p:nvSpPr>
        <p:spPr>
          <a:xfrm>
            <a:off x="3797671" y="-71417"/>
            <a:ext cx="4536819" cy="769441"/>
          </a:xfrm>
          <a:prstGeom prst="rect">
            <a:avLst/>
          </a:prstGeom>
          <a:noFill/>
        </p:spPr>
        <p:txBody>
          <a:bodyPr wrap="none" rtlCol="0">
            <a:spAutoFit/>
          </a:bodyPr>
          <a:lstStyle/>
          <a:p>
            <a:pPr defTabSz="457200"/>
            <a:r>
              <a:rPr lang="uk-UA" sz="4400" b="1" dirty="0">
                <a:solidFill>
                  <a:prstClr val="white"/>
                </a:solidFill>
              </a:rPr>
              <a:t>МИ ТАКІ СХОЖІ</a:t>
            </a:r>
            <a:endParaRPr lang="ru-RU" sz="4400" b="1" dirty="0">
              <a:solidFill>
                <a:prstClr val="white"/>
              </a:solidFill>
            </a:endParaRP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843" y="849673"/>
            <a:ext cx="1695965" cy="2261286"/>
          </a:xfrm>
          <a:prstGeom prst="rect">
            <a:avLst/>
          </a:prstGeom>
          <a:ln w="88900" cap="sq" cmpd="thickThin">
            <a:solidFill>
              <a:srgbClr val="FF0000"/>
            </a:solidFill>
            <a:prstDash val="solid"/>
            <a:miter lim="800000"/>
          </a:ln>
          <a:effectLst>
            <a:innerShdw blurRad="76200">
              <a:srgbClr val="000000"/>
            </a:innerShdw>
          </a:effectLst>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4965" y="1020391"/>
            <a:ext cx="1746292" cy="1822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Прямоугольник 17"/>
          <p:cNvSpPr/>
          <p:nvPr/>
        </p:nvSpPr>
        <p:spPr>
          <a:xfrm>
            <a:off x="882451" y="3481849"/>
            <a:ext cx="5404022" cy="2308324"/>
          </a:xfrm>
          <a:prstGeom prst="rect">
            <a:avLst/>
          </a:prstGeom>
        </p:spPr>
        <p:txBody>
          <a:bodyPr wrap="square">
            <a:spAutoFit/>
          </a:bodyPr>
          <a:lstStyle/>
          <a:p>
            <a:pPr defTabSz="457200"/>
            <a:r>
              <a:rPr lang="uk-UA" sz="1600" b="1" i="1" dirty="0">
                <a:solidFill>
                  <a:prstClr val="black"/>
                </a:solidFill>
                <a:latin typeface="Times New Roman" panose="02020603050405020304" pitchFamily="18" charset="0"/>
                <a:ea typeface="Times New Roman" panose="02020603050405020304" pitchFamily="18" charset="0"/>
              </a:rPr>
              <a:t>   Не дуже хочеться згадувати ті дні. Нам, напевно, пощастило, бо ми жили в селі, яке обійшли бойові дії. Але це не значить, що на нашу долю випало мало труднощів. Нескінченне відчуття тривоги, страху,                     невпевненості. Чули десь близько рвуться снаряди. Ми так звикли до цього грохоту, що після звільнення не могли заснути така була тиша. Багато працювали з ранку до вечора, допомагали матерям. </a:t>
            </a:r>
            <a:r>
              <a:rPr lang="uk-UA" sz="1600" b="1" i="1" dirty="0" err="1">
                <a:solidFill>
                  <a:prstClr val="black"/>
                </a:solidFill>
                <a:latin typeface="Times New Roman" panose="02020603050405020304" pitchFamily="18" charset="0"/>
                <a:ea typeface="Times New Roman" panose="02020603050405020304" pitchFamily="18" charset="0"/>
              </a:rPr>
              <a:t>Пам</a:t>
            </a:r>
            <a:r>
              <a:rPr lang="ru-RU" sz="1600" b="1" i="1" dirty="0">
                <a:solidFill>
                  <a:prstClr val="black"/>
                </a:solidFill>
                <a:latin typeface="Times New Roman" panose="02020603050405020304" pitchFamily="18" charset="0"/>
                <a:ea typeface="Times New Roman" panose="02020603050405020304" pitchFamily="18" charset="0"/>
              </a:rPr>
              <a:t>’</a:t>
            </a:r>
            <a:r>
              <a:rPr lang="uk-UA" sz="1600" b="1" i="1" dirty="0" err="1">
                <a:solidFill>
                  <a:prstClr val="black"/>
                </a:solidFill>
                <a:latin typeface="Times New Roman" panose="02020603050405020304" pitchFamily="18" charset="0"/>
                <a:ea typeface="Times New Roman" panose="02020603050405020304" pitchFamily="18" charset="0"/>
              </a:rPr>
              <a:t>ятаю</a:t>
            </a:r>
            <a:r>
              <a:rPr lang="uk-UA" sz="1600" b="1" i="1" dirty="0">
                <a:solidFill>
                  <a:prstClr val="black"/>
                </a:solidFill>
                <a:latin typeface="Times New Roman" panose="02020603050405020304" pitchFamily="18" charset="0"/>
                <a:ea typeface="Times New Roman" panose="02020603050405020304" pitchFamily="18" charset="0"/>
              </a:rPr>
              <a:t>, що завжди хотілося їсти, продуктів було обмаль.</a:t>
            </a:r>
            <a:endParaRPr lang="ru-RU" sz="1600" b="1" i="1" dirty="0">
              <a:solidFill>
                <a:prstClr val="black"/>
              </a:solidFill>
            </a:endParaRPr>
          </a:p>
        </p:txBody>
      </p:sp>
      <p:graphicFrame>
        <p:nvGraphicFramePr>
          <p:cNvPr id="19" name="Таблица 18"/>
          <p:cNvGraphicFramePr>
            <a:graphicFrameLocks noGrp="1"/>
          </p:cNvGraphicFramePr>
          <p:nvPr>
            <p:extLst/>
          </p:nvPr>
        </p:nvGraphicFramePr>
        <p:xfrm>
          <a:off x="783597" y="3190416"/>
          <a:ext cx="5246500" cy="243840"/>
        </p:xfrm>
        <a:graphic>
          <a:graphicData uri="http://schemas.openxmlformats.org/drawingml/2006/table">
            <a:tbl>
              <a:tblPr/>
              <a:tblGrid>
                <a:gridCol w="5246500"/>
              </a:tblGrid>
              <a:tr h="0">
                <a:tc>
                  <a:txBody>
                    <a:bodyPr/>
                    <a:lstStyle/>
                    <a:p>
                      <a:pPr algn="l">
                        <a:spcAft>
                          <a:spcPts val="0"/>
                        </a:spcAft>
                      </a:pPr>
                      <a:r>
                        <a:rPr lang="uk-UA" sz="1600" b="1" i="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Требушкова</a:t>
                      </a:r>
                      <a:r>
                        <a:rPr lang="uk-UA" sz="1600" b="1" i="1" baseline="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uk-UA" sz="1600" b="1"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Дрозд) </a:t>
                      </a:r>
                      <a:r>
                        <a:rPr lang="uk-UA" sz="1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Олександра </a:t>
                      </a:r>
                      <a:r>
                        <a:rPr lang="uk-UA" sz="1600" b="1"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Степанівна (1937 </a:t>
                      </a:r>
                      <a:r>
                        <a:rPr lang="uk-UA" sz="1600" b="1" i="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р.н</a:t>
                      </a:r>
                      <a:r>
                        <a:rPr lang="uk-UA" sz="1600" b="1"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tr>
            </a:tbl>
          </a:graphicData>
        </a:graphic>
      </p:graphicFrame>
    </p:spTree>
    <p:extLst>
      <p:ext uri="{BB962C8B-B14F-4D97-AF65-F5344CB8AC3E}">
        <p14:creationId xmlns:p14="http://schemas.microsoft.com/office/powerpoint/2010/main" val="16281748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97" y="0"/>
            <a:ext cx="12356757" cy="702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descr="&amp;Ncy;&amp;acy;&amp;zhcy;&amp;mcy;&amp;icy;&amp;tcy;&amp;iecy; &amp;ncy;&amp;acy; &amp;icy;&amp;zcy;&amp;ocy;&amp;bcy;&amp;rcy;&amp;acy;&amp;zhcy;&amp;iecy;&amp;ncy;&amp;icy;&amp;iecy; &amp;dcy;&amp;lcy;&amp;yacy; &amp;ucy;&amp;vcy;&amp;iecy;&amp;lcy;&amp;icy;&amp;chcy;&amp;iecy;&amp;ncy;&amp;icy;&amp;yacy;. &#10;&#10;&amp;Ncy;&amp;acy;&amp;zcy;&amp;vcy;&amp;acy;&amp;ncy;&amp;icy;&amp;iecy;: &amp;dcy;&amp;iecy;&amp;tcy;&amp;icy; 4.jpg &#10;&amp;Pcy;&amp;rcy;&amp;ocy;&amp;scy;&amp;mcy;&amp;ocy;&amp;tcy;&amp;rcy;&amp;ocy;&amp;vcy;: 7 &#10;&amp;Rcy;&amp;acy;&amp;zcy;&amp;mcy;&amp;iecy;&amp;rcy;: 82.6 &amp;Kcy;&amp;bcy; &#10;ID: 3474530"/>
          <p:cNvPicPr/>
          <p:nvPr/>
        </p:nvPicPr>
        <p:blipFill>
          <a:blip r:embed="rId3">
            <a:extLst>
              <a:ext uri="{28A0092B-C50C-407E-A947-70E740481C1C}">
                <a14:useLocalDpi xmlns:a14="http://schemas.microsoft.com/office/drawing/2010/main" val="0"/>
              </a:ext>
            </a:extLst>
          </a:blip>
          <a:srcRect/>
          <a:stretch>
            <a:fillRect/>
          </a:stretch>
        </p:blipFill>
        <p:spPr bwMode="auto">
          <a:xfrm rot="21314501">
            <a:off x="7002426" y="1008212"/>
            <a:ext cx="1672931" cy="2229284"/>
          </a:xfrm>
          <a:prstGeom prst="rect">
            <a:avLst/>
          </a:prstGeom>
          <a:ln w="88900" cap="sq" cmpd="thickThin">
            <a:solidFill>
              <a:srgbClr val="FF0000"/>
            </a:solidFill>
            <a:prstDash val="solid"/>
            <a:miter lim="800000"/>
          </a:ln>
          <a:effectLst>
            <a:innerShdw blurRad="76200">
              <a:srgbClr val="000000"/>
            </a:innerShdw>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324002">
            <a:off x="8942158" y="1100393"/>
            <a:ext cx="1912634" cy="2105717"/>
          </a:xfrm>
          <a:prstGeom prst="rect">
            <a:avLst/>
          </a:prstGeom>
          <a:ln w="88900" cap="sq" cmpd="thickThin">
            <a:solidFill>
              <a:srgbClr val="FF0000"/>
            </a:solidFill>
            <a:prstDash val="solid"/>
            <a:miter lim="800000"/>
          </a:ln>
          <a:effectLst>
            <a:innerShdw blurRad="76200">
              <a:srgbClr val="000000"/>
            </a:innerShdw>
          </a:effectLst>
        </p:spPr>
      </p:pic>
      <p:sp>
        <p:nvSpPr>
          <p:cNvPr id="5" name="TextBox 4"/>
          <p:cNvSpPr txBox="1"/>
          <p:nvPr/>
        </p:nvSpPr>
        <p:spPr>
          <a:xfrm>
            <a:off x="6284386" y="707290"/>
            <a:ext cx="2900153" cy="307777"/>
          </a:xfrm>
          <a:prstGeom prst="rect">
            <a:avLst/>
          </a:prstGeom>
          <a:noFill/>
        </p:spPr>
        <p:txBody>
          <a:bodyPr wrap="none" rtlCol="0">
            <a:spAutoFit/>
          </a:bodyPr>
          <a:lstStyle/>
          <a:p>
            <a:pPr defTabSz="457200"/>
            <a:r>
              <a:rPr lang="uk-UA" sz="1400" b="1" i="1" dirty="0">
                <a:solidFill>
                  <a:prstClr val="black"/>
                </a:solidFill>
              </a:rPr>
              <a:t>Фото часів війни 1941-1945рр.</a:t>
            </a:r>
            <a:endParaRPr lang="ru-RU" sz="1400" b="1" i="1" dirty="0">
              <a:solidFill>
                <a:prstClr val="black"/>
              </a:solidFill>
            </a:endParaRPr>
          </a:p>
        </p:txBody>
      </p:sp>
      <p:sp>
        <p:nvSpPr>
          <p:cNvPr id="6" name="Прямоугольник 5"/>
          <p:cNvSpPr/>
          <p:nvPr/>
        </p:nvSpPr>
        <p:spPr>
          <a:xfrm>
            <a:off x="6750044" y="3434916"/>
            <a:ext cx="4744995" cy="2308324"/>
          </a:xfrm>
          <a:prstGeom prst="rect">
            <a:avLst/>
          </a:prstGeom>
        </p:spPr>
        <p:txBody>
          <a:bodyPr wrap="square">
            <a:spAutoFit/>
          </a:bodyPr>
          <a:lstStyle/>
          <a:p>
            <a:pPr defTabSz="457200"/>
            <a:r>
              <a:rPr lang="uk-UA" b="1" i="1" dirty="0">
                <a:solidFill>
                  <a:prstClr val="black"/>
                </a:solidFill>
                <a:latin typeface="Times New Roman" panose="02020603050405020304" pitchFamily="18" charset="0"/>
                <a:ea typeface="Times New Roman" panose="02020603050405020304" pitchFamily="18" charset="0"/>
              </a:rPr>
              <a:t>        </a:t>
            </a:r>
            <a:r>
              <a:rPr lang="uk-UA" b="1" i="1" dirty="0" err="1">
                <a:solidFill>
                  <a:prstClr val="black"/>
                </a:solidFill>
                <a:latin typeface="Times New Roman" panose="02020603050405020304" pitchFamily="18" charset="0"/>
                <a:ea typeface="Times New Roman" panose="02020603050405020304" pitchFamily="18" charset="0"/>
              </a:rPr>
              <a:t>Шептура</a:t>
            </a:r>
            <a:r>
              <a:rPr lang="uk-UA" b="1" i="1" dirty="0">
                <a:solidFill>
                  <a:prstClr val="black"/>
                </a:solidFill>
                <a:latin typeface="Times New Roman" panose="02020603050405020304" pitchFamily="18" charset="0"/>
                <a:ea typeface="Times New Roman" panose="02020603050405020304" pitchFamily="18" charset="0"/>
              </a:rPr>
              <a:t> Владислав (8 клас)</a:t>
            </a:r>
          </a:p>
          <a:p>
            <a:pPr defTabSz="457200"/>
            <a:endParaRPr lang="uk-UA" b="1" i="1" dirty="0">
              <a:solidFill>
                <a:prstClr val="black"/>
              </a:solidFill>
              <a:latin typeface="Times New Roman" panose="02020603050405020304" pitchFamily="18" charset="0"/>
              <a:ea typeface="Times New Roman" panose="02020603050405020304" pitchFamily="18" charset="0"/>
            </a:endParaRPr>
          </a:p>
          <a:p>
            <a:pPr defTabSz="457200"/>
            <a:r>
              <a:rPr lang="uk-UA" b="1" i="1" dirty="0">
                <a:solidFill>
                  <a:prstClr val="black"/>
                </a:solidFill>
                <a:latin typeface="Times New Roman" panose="02020603050405020304" pitchFamily="18" charset="0"/>
                <a:ea typeface="Times New Roman" panose="02020603050405020304" pitchFamily="18" charset="0"/>
              </a:rPr>
              <a:t>До грохоту ми вже звикли, але останні дні перед </a:t>
            </a:r>
            <a:r>
              <a:rPr lang="uk-UA" b="1" i="1" dirty="0" err="1">
                <a:solidFill>
                  <a:prstClr val="black"/>
                </a:solidFill>
                <a:latin typeface="Times New Roman" panose="02020603050405020304" pitchFamily="18" charset="0"/>
                <a:ea typeface="Times New Roman" panose="02020603050405020304" pitchFamily="18" charset="0"/>
              </a:rPr>
              <a:t>перемирь</a:t>
            </a:r>
            <a:r>
              <a:rPr lang="ru-RU" b="1" i="1" dirty="0">
                <a:solidFill>
                  <a:prstClr val="black"/>
                </a:solidFill>
                <a:latin typeface="Times New Roman" panose="02020603050405020304" pitchFamily="18" charset="0"/>
                <a:ea typeface="Times New Roman" panose="02020603050405020304" pitchFamily="18" charset="0"/>
              </a:rPr>
              <a:t>’</a:t>
            </a:r>
            <a:r>
              <a:rPr lang="uk-UA" b="1" i="1" dirty="0">
                <a:solidFill>
                  <a:prstClr val="black"/>
                </a:solidFill>
                <a:latin typeface="Times New Roman" panose="02020603050405020304" pitchFamily="18" charset="0"/>
                <a:ea typeface="Times New Roman" panose="02020603050405020304" pitchFamily="18" charset="0"/>
              </a:rPr>
              <a:t>ям 13-14 лютого 2015 року, були дуже страшними. Через село летіло стільки снарядів, такий був вий, що люди ховались і не виходили взагалі на вулицю</a:t>
            </a:r>
            <a:r>
              <a:rPr lang="ru-RU" b="1" i="1" dirty="0">
                <a:solidFill>
                  <a:prstClr val="black"/>
                </a:solidFill>
                <a:latin typeface="Times New Roman" panose="02020603050405020304" pitchFamily="18" charset="0"/>
                <a:ea typeface="Times New Roman" panose="02020603050405020304" pitchFamily="18" charset="0"/>
              </a:rPr>
              <a:t>.</a:t>
            </a:r>
            <a:r>
              <a:rPr lang="uk-UA" b="1" i="1" dirty="0">
                <a:solidFill>
                  <a:prstClr val="black"/>
                </a:solidFill>
                <a:latin typeface="Times New Roman" panose="02020603050405020304" pitchFamily="18" charset="0"/>
                <a:ea typeface="Times New Roman" panose="02020603050405020304" pitchFamily="18" charset="0"/>
              </a:rPr>
              <a:t> І мене батьки не випускали.</a:t>
            </a:r>
            <a:endParaRPr lang="ru-RU" b="1" i="1" dirty="0">
              <a:solidFill>
                <a:prstClr val="black"/>
              </a:solidFill>
            </a:endParaRPr>
          </a:p>
        </p:txBody>
      </p:sp>
      <p:sp>
        <p:nvSpPr>
          <p:cNvPr id="7" name="TextBox 6"/>
          <p:cNvSpPr txBox="1"/>
          <p:nvPr/>
        </p:nvSpPr>
        <p:spPr>
          <a:xfrm>
            <a:off x="3797671" y="-71417"/>
            <a:ext cx="4536819" cy="769441"/>
          </a:xfrm>
          <a:prstGeom prst="rect">
            <a:avLst/>
          </a:prstGeom>
          <a:noFill/>
        </p:spPr>
        <p:txBody>
          <a:bodyPr wrap="none" rtlCol="0">
            <a:spAutoFit/>
          </a:bodyPr>
          <a:lstStyle/>
          <a:p>
            <a:pPr defTabSz="457200"/>
            <a:r>
              <a:rPr lang="uk-UA" sz="4400" b="1" dirty="0">
                <a:solidFill>
                  <a:prstClr val="white"/>
                </a:solidFill>
              </a:rPr>
              <a:t>МИ ТАКІ СХОЖІ</a:t>
            </a:r>
            <a:endParaRPr lang="ru-RU" sz="4400" b="1" dirty="0">
              <a:solidFill>
                <a:prstClr val="white"/>
              </a:solidFill>
            </a:endParaRPr>
          </a:p>
        </p:txBody>
      </p:sp>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45020" y="861178"/>
            <a:ext cx="2445968" cy="1740758"/>
          </a:xfrm>
          <a:prstGeom prst="rect">
            <a:avLst/>
          </a:prstGeom>
          <a:ln w="88900" cap="sq" cmpd="thickThin">
            <a:solidFill>
              <a:srgbClr val="FF0000"/>
            </a:solidFill>
            <a:prstDash val="solid"/>
            <a:miter lim="800000"/>
          </a:ln>
          <a:effectLst>
            <a:innerShdw blurRad="76200">
              <a:srgbClr val="000000"/>
            </a:innerShdw>
          </a:effectLst>
        </p:spPr>
      </p:pic>
      <p:graphicFrame>
        <p:nvGraphicFramePr>
          <p:cNvPr id="10" name="Таблица 9"/>
          <p:cNvGraphicFramePr>
            <a:graphicFrameLocks noGrp="1"/>
          </p:cNvGraphicFramePr>
          <p:nvPr>
            <p:extLst/>
          </p:nvPr>
        </p:nvGraphicFramePr>
        <p:xfrm>
          <a:off x="3502402" y="973547"/>
          <a:ext cx="2198182" cy="1828800"/>
        </p:xfrm>
        <a:graphic>
          <a:graphicData uri="http://schemas.openxmlformats.org/drawingml/2006/table">
            <a:tbl>
              <a:tblPr/>
              <a:tblGrid>
                <a:gridCol w="2198182"/>
              </a:tblGrid>
              <a:tr h="0">
                <a:tc>
                  <a:txBody>
                    <a:bodyPr/>
                    <a:lstStyle/>
                    <a:p>
                      <a:pPr algn="ctr">
                        <a:spcAft>
                          <a:spcPts val="0"/>
                        </a:spcAft>
                      </a:pPr>
                      <a:r>
                        <a:rPr lang="uk-UA" sz="1600" b="1" i="1" dirty="0" err="1" smtClean="0">
                          <a:solidFill>
                            <a:schemeClr val="bg1"/>
                          </a:solidFill>
                          <a:effectLst/>
                          <a:latin typeface="Times New Roman" panose="02020603050405020304" pitchFamily="18" charset="0"/>
                          <a:ea typeface="Times New Roman" panose="02020603050405020304" pitchFamily="18" charset="0"/>
                        </a:rPr>
                        <a:t>Літовченко</a:t>
                      </a:r>
                      <a:endParaRPr lang="uk-UA" sz="1600" b="1" i="1" dirty="0" smtClean="0">
                        <a:solidFill>
                          <a:schemeClr val="bg1"/>
                        </a:solidFill>
                        <a:effectLst/>
                        <a:latin typeface="Times New Roman" panose="02020603050405020304" pitchFamily="18" charset="0"/>
                        <a:ea typeface="Times New Roman" panose="02020603050405020304" pitchFamily="18" charset="0"/>
                      </a:endParaRPr>
                    </a:p>
                    <a:p>
                      <a:pPr algn="ctr">
                        <a:spcAft>
                          <a:spcPts val="0"/>
                        </a:spcAft>
                      </a:pPr>
                      <a:r>
                        <a:rPr lang="uk-UA" sz="1600" b="1" i="1" dirty="0" smtClean="0">
                          <a:solidFill>
                            <a:schemeClr val="bg1"/>
                          </a:solidFill>
                          <a:effectLst/>
                          <a:latin typeface="Times New Roman" panose="02020603050405020304" pitchFamily="18" charset="0"/>
                          <a:ea typeface="Times New Roman" panose="02020603050405020304" pitchFamily="18" charset="0"/>
                        </a:rPr>
                        <a:t>(</a:t>
                      </a:r>
                      <a:r>
                        <a:rPr lang="uk-UA" sz="1600" b="1" i="1" dirty="0" err="1" smtClean="0">
                          <a:solidFill>
                            <a:schemeClr val="bg1"/>
                          </a:solidFill>
                          <a:effectLst/>
                          <a:latin typeface="Times New Roman" panose="02020603050405020304" pitchFamily="18" charset="0"/>
                          <a:ea typeface="Times New Roman" panose="02020603050405020304" pitchFamily="18" charset="0"/>
                        </a:rPr>
                        <a:t>Родчева</a:t>
                      </a:r>
                      <a:r>
                        <a:rPr lang="uk-UA" sz="1600" b="1" i="1" dirty="0" smtClean="0">
                          <a:solidFill>
                            <a:schemeClr val="bg1"/>
                          </a:solidFill>
                          <a:effectLst/>
                          <a:latin typeface="Times New Roman" panose="02020603050405020304" pitchFamily="18" charset="0"/>
                          <a:ea typeface="Times New Roman" panose="02020603050405020304" pitchFamily="18" charset="0"/>
                        </a:rPr>
                        <a:t>) </a:t>
                      </a:r>
                    </a:p>
                    <a:p>
                      <a:pPr algn="ctr">
                        <a:spcAft>
                          <a:spcPts val="0"/>
                        </a:spcAft>
                      </a:pPr>
                      <a:r>
                        <a:rPr lang="uk-UA" sz="1600" b="1" i="1" dirty="0" smtClean="0">
                          <a:solidFill>
                            <a:schemeClr val="bg1"/>
                          </a:solidFill>
                          <a:effectLst/>
                          <a:latin typeface="Times New Roman" panose="02020603050405020304" pitchFamily="18" charset="0"/>
                          <a:ea typeface="Times New Roman" panose="02020603050405020304" pitchFamily="18" charset="0"/>
                        </a:rPr>
                        <a:t>Ганна Павлівна</a:t>
                      </a:r>
                    </a:p>
                    <a:p>
                      <a:pPr algn="ctr">
                        <a:spcAft>
                          <a:spcPts val="0"/>
                        </a:spcAft>
                      </a:pPr>
                      <a:r>
                        <a:rPr lang="uk-UA" sz="1600" b="1" i="1" dirty="0" smtClean="0">
                          <a:solidFill>
                            <a:schemeClr val="bg1"/>
                          </a:solidFill>
                          <a:effectLst/>
                          <a:latin typeface="Times New Roman" panose="02020603050405020304" pitchFamily="18" charset="0"/>
                          <a:ea typeface="Times New Roman" panose="02020603050405020304" pitchFamily="18" charset="0"/>
                        </a:rPr>
                        <a:t> </a:t>
                      </a:r>
                      <a:r>
                        <a:rPr lang="uk-UA" sz="1600" b="1" i="1" dirty="0">
                          <a:solidFill>
                            <a:schemeClr val="bg1"/>
                          </a:solidFill>
                          <a:effectLst/>
                          <a:latin typeface="Times New Roman" panose="02020603050405020304" pitchFamily="18" charset="0"/>
                          <a:ea typeface="Times New Roman" panose="02020603050405020304" pitchFamily="18" charset="0"/>
                        </a:rPr>
                        <a:t>(1928 </a:t>
                      </a:r>
                      <a:r>
                        <a:rPr lang="uk-UA" sz="1600" b="1" i="1" dirty="0" err="1">
                          <a:solidFill>
                            <a:schemeClr val="bg1"/>
                          </a:solidFill>
                          <a:effectLst/>
                          <a:latin typeface="Times New Roman" panose="02020603050405020304" pitchFamily="18" charset="0"/>
                          <a:ea typeface="Times New Roman" panose="02020603050405020304" pitchFamily="18" charset="0"/>
                        </a:rPr>
                        <a:t>р.н</a:t>
                      </a:r>
                      <a:r>
                        <a:rPr lang="uk-UA" sz="1600" b="1" i="1" dirty="0" smtClean="0">
                          <a:solidFill>
                            <a:schemeClr val="bg1"/>
                          </a:solidFill>
                          <a:effectLst/>
                          <a:latin typeface="Times New Roman" panose="02020603050405020304" pitchFamily="18" charset="0"/>
                          <a:ea typeface="Times New Roman" panose="02020603050405020304" pitchFamily="18" charset="0"/>
                        </a:rPr>
                        <a:t>.)</a:t>
                      </a:r>
                    </a:p>
                    <a:p>
                      <a:pPr algn="l">
                        <a:spcAft>
                          <a:spcPts val="0"/>
                        </a:spcAft>
                      </a:pPr>
                      <a:endParaRPr lang="uk-UA" sz="1400" b="1" i="1" dirty="0" smtClean="0">
                        <a:solidFill>
                          <a:schemeClr val="bg1"/>
                        </a:solidFill>
                        <a:effectLst/>
                        <a:latin typeface="Times New Roman" panose="02020603050405020304" pitchFamily="18" charset="0"/>
                        <a:ea typeface="Times New Roman" panose="02020603050405020304" pitchFamily="18" charset="0"/>
                      </a:endParaRPr>
                    </a:p>
                    <a:p>
                      <a:pPr algn="l">
                        <a:spcAft>
                          <a:spcPts val="0"/>
                        </a:spcAft>
                      </a:pPr>
                      <a:r>
                        <a:rPr lang="uk-UA" sz="1400" b="1" i="1" dirty="0" smtClean="0">
                          <a:solidFill>
                            <a:schemeClr val="bg1"/>
                          </a:solidFill>
                          <a:effectLst/>
                          <a:latin typeface="Times New Roman" panose="02020603050405020304" pitchFamily="18" charset="0"/>
                          <a:ea typeface="Times New Roman" panose="02020603050405020304" pitchFamily="18" charset="0"/>
                        </a:rPr>
                        <a:t>Жінка  хворіє і відмовилася фотографуватися.</a:t>
                      </a:r>
                      <a:endParaRPr lang="ru-RU" sz="1400" b="1" i="1" dirty="0">
                        <a:solidFill>
                          <a:schemeClr val="bg1"/>
                        </a:solidFill>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tr>
            </a:tbl>
          </a:graphicData>
        </a:graphic>
      </p:graphicFrame>
      <p:sp>
        <p:nvSpPr>
          <p:cNvPr id="11" name="Прямоугольник 10"/>
          <p:cNvSpPr/>
          <p:nvPr/>
        </p:nvSpPr>
        <p:spPr>
          <a:xfrm>
            <a:off x="1045020" y="3315819"/>
            <a:ext cx="4869748" cy="2554545"/>
          </a:xfrm>
          <a:prstGeom prst="rect">
            <a:avLst/>
          </a:prstGeom>
        </p:spPr>
        <p:txBody>
          <a:bodyPr wrap="square">
            <a:spAutoFit/>
          </a:bodyPr>
          <a:lstStyle/>
          <a:p>
            <a:pPr algn="just" defTabSz="457200"/>
            <a:r>
              <a:rPr lang="uk-UA" sz="1600" b="1" i="1" dirty="0">
                <a:solidFill>
                  <a:prstClr val="black"/>
                </a:solidFill>
                <a:latin typeface="Times New Roman" panose="02020603050405020304" pitchFamily="18" charset="0"/>
                <a:ea typeface="Times New Roman" panose="02020603050405020304" pitchFamily="18" charset="0"/>
              </a:rPr>
              <a:t>  Я була сиротою (мама померла, коли мені було 2 роки, а батько-7). Коли почалася війна мені було 13 років. Я і мої однокласники збирали теплі речі та їжу для солдат. У 1943-44 рр. в нашому краї було дуже багато полонених німців, вони валили ліс. У 44-45 рр. працювала у госпіталі, допомагала доглядати  за пораненими солдатами. Не висипалися, було тяжко. Моя остання близька людина –брат, був офіцером на Волховському фронті під Ленінградом, де і загинув.</a:t>
            </a:r>
            <a:endParaRPr lang="ru-RU" sz="1600" b="1" i="1" dirty="0">
              <a:solidFill>
                <a:prstClr val="black"/>
              </a:solidFill>
            </a:endParaRPr>
          </a:p>
        </p:txBody>
      </p:sp>
    </p:spTree>
    <p:extLst>
      <p:ext uri="{BB962C8B-B14F-4D97-AF65-F5344CB8AC3E}">
        <p14:creationId xmlns:p14="http://schemas.microsoft.com/office/powerpoint/2010/main" val="17203114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274" y="-170225"/>
            <a:ext cx="13238206" cy="777686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3" name="Рисунок 12"/>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285138" flipH="1">
            <a:off x="9004319" y="1284006"/>
            <a:ext cx="1806035" cy="1933093"/>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2" descr="http://pbs.twimg.com/media/CAFNlvMWEAACsyD.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rot="21341330">
            <a:off x="7197470" y="1201665"/>
            <a:ext cx="1733969" cy="202461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804871" y="3508779"/>
            <a:ext cx="4562212" cy="2308324"/>
          </a:xfrm>
          <a:prstGeom prst="rect">
            <a:avLst/>
          </a:prstGeom>
        </p:spPr>
        <p:txBody>
          <a:bodyPr wrap="square">
            <a:spAutoFit/>
          </a:bodyPr>
          <a:lstStyle/>
          <a:p>
            <a:pPr defTabSz="457200"/>
            <a:r>
              <a:rPr lang="uk-UA" b="1" i="1" dirty="0">
                <a:solidFill>
                  <a:prstClr val="black"/>
                </a:solidFill>
                <a:latin typeface="Times New Roman" panose="02020603050405020304" pitchFamily="18" charset="0"/>
                <a:ea typeface="Times New Roman" panose="02020603050405020304" pitchFamily="18" charset="0"/>
              </a:rPr>
              <a:t>               Шеремет Юлія (9 клас)  </a:t>
            </a:r>
          </a:p>
          <a:p>
            <a:pPr defTabSz="457200"/>
            <a:endParaRPr lang="uk-UA" b="1" i="1" dirty="0">
              <a:solidFill>
                <a:prstClr val="black"/>
              </a:solidFill>
              <a:latin typeface="Times New Roman" panose="02020603050405020304" pitchFamily="18" charset="0"/>
              <a:ea typeface="Times New Roman" panose="02020603050405020304" pitchFamily="18" charset="0"/>
            </a:endParaRPr>
          </a:p>
          <a:p>
            <a:pPr algn="just" defTabSz="457200"/>
            <a:r>
              <a:rPr lang="uk-UA" b="1" i="1" dirty="0">
                <a:solidFill>
                  <a:prstClr val="black"/>
                </a:solidFill>
                <a:latin typeface="Times New Roman" panose="02020603050405020304" pitchFamily="18" charset="0"/>
                <a:ea typeface="Times New Roman" panose="02020603050405020304" pitchFamily="18" charset="0"/>
              </a:rPr>
              <a:t>   Я ніколи не думала, що війна буде знову. Кожного дня чую  вистрели і знаю із якої зброї стріляють. Я вперше в житті бачила як стріляє «град», хоча раніше знала, що град та смерч – це природні явища.</a:t>
            </a:r>
            <a:endParaRPr lang="ru-RU" b="1" i="1" dirty="0">
              <a:solidFill>
                <a:prstClr val="black"/>
              </a:solidFill>
            </a:endParaRPr>
          </a:p>
        </p:txBody>
      </p:sp>
      <p:sp>
        <p:nvSpPr>
          <p:cNvPr id="15" name="TextBox 14"/>
          <p:cNvSpPr txBox="1"/>
          <p:nvPr/>
        </p:nvSpPr>
        <p:spPr>
          <a:xfrm>
            <a:off x="3797671" y="-71417"/>
            <a:ext cx="4536819" cy="769441"/>
          </a:xfrm>
          <a:prstGeom prst="rect">
            <a:avLst/>
          </a:prstGeom>
          <a:noFill/>
        </p:spPr>
        <p:txBody>
          <a:bodyPr wrap="none" rtlCol="0">
            <a:spAutoFit/>
          </a:bodyPr>
          <a:lstStyle/>
          <a:p>
            <a:pPr defTabSz="457200"/>
            <a:r>
              <a:rPr lang="uk-UA" sz="4400" b="1" dirty="0">
                <a:solidFill>
                  <a:prstClr val="white"/>
                </a:solidFill>
              </a:rPr>
              <a:t>МИ ТАКІ СХОЖІ</a:t>
            </a:r>
            <a:endParaRPr lang="ru-RU" sz="4400" b="1" dirty="0">
              <a:solidFill>
                <a:prstClr val="white"/>
              </a:solidFill>
            </a:endParaRPr>
          </a:p>
        </p:txBody>
      </p:sp>
      <p:pic>
        <p:nvPicPr>
          <p:cNvPr id="3" name="Рисунок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3357" y="838899"/>
            <a:ext cx="1974342" cy="1940515"/>
          </a:xfrm>
          <a:prstGeom prst="rect">
            <a:avLst/>
          </a:prstGeom>
          <a:ln w="88900" cap="sq" cmpd="thickThin">
            <a:solidFill>
              <a:srgbClr val="FF0000"/>
            </a:solidFill>
            <a:prstDash val="solid"/>
            <a:miter lim="800000"/>
          </a:ln>
          <a:effectLst>
            <a:innerShdw blurRad="76200">
              <a:srgbClr val="000000"/>
            </a:innerShdw>
          </a:effectLst>
        </p:spPr>
      </p:pic>
      <p:sp>
        <p:nvSpPr>
          <p:cNvPr id="4" name="Прямоугольник 3"/>
          <p:cNvSpPr/>
          <p:nvPr/>
        </p:nvSpPr>
        <p:spPr>
          <a:xfrm>
            <a:off x="501445" y="3349007"/>
            <a:ext cx="5194680" cy="2585323"/>
          </a:xfrm>
          <a:prstGeom prst="rect">
            <a:avLst/>
          </a:prstGeom>
        </p:spPr>
        <p:txBody>
          <a:bodyPr wrap="square">
            <a:spAutoFit/>
          </a:bodyPr>
          <a:lstStyle/>
          <a:p>
            <a:pPr algn="just" defTabSz="457200"/>
            <a:r>
              <a:rPr lang="uk-UA" b="1" i="1" dirty="0">
                <a:solidFill>
                  <a:prstClr val="black"/>
                </a:solidFill>
                <a:latin typeface="Times New Roman" panose="02020603050405020304" pitchFamily="18" charset="0"/>
                <a:ea typeface="Times New Roman" panose="02020603050405020304" pitchFamily="18" charset="0"/>
              </a:rPr>
              <a:t>          Жигай Пелагея Олексіївна (1927 р. н.)</a:t>
            </a:r>
          </a:p>
          <a:p>
            <a:pPr algn="just" defTabSz="457200"/>
            <a:endParaRPr lang="ru-RU" b="1" i="1" dirty="0">
              <a:solidFill>
                <a:prstClr val="black"/>
              </a:solidFill>
              <a:latin typeface="Times New Roman" panose="02020603050405020304" pitchFamily="18" charset="0"/>
              <a:ea typeface="Times New Roman" panose="02020603050405020304" pitchFamily="18" charset="0"/>
            </a:endParaRPr>
          </a:p>
          <a:p>
            <a:pPr algn="just" defTabSz="457200"/>
            <a:r>
              <a:rPr lang="uk-UA" b="1" i="1" dirty="0">
                <a:solidFill>
                  <a:prstClr val="black"/>
                </a:solidFill>
                <a:latin typeface="Times New Roman" panose="02020603050405020304" pitchFamily="18" charset="0"/>
                <a:ea typeface="Times New Roman" panose="02020603050405020304" pitchFamily="18" charset="0"/>
              </a:rPr>
              <a:t>   Дитинство   було важким: перенесли голод 1933р., а потім війна. На моїх очах загинуло багато людей. Під час війни ми всією сім</a:t>
            </a:r>
            <a:r>
              <a:rPr lang="ru-RU" b="1" i="1" dirty="0">
                <a:solidFill>
                  <a:prstClr val="black"/>
                </a:solidFill>
                <a:latin typeface="Times New Roman" panose="02020603050405020304" pitchFamily="18" charset="0"/>
                <a:ea typeface="Times New Roman" panose="02020603050405020304" pitchFamily="18" charset="0"/>
              </a:rPr>
              <a:t>’</a:t>
            </a:r>
            <a:r>
              <a:rPr lang="uk-UA" b="1" i="1" dirty="0" err="1">
                <a:solidFill>
                  <a:prstClr val="black"/>
                </a:solidFill>
                <a:latin typeface="Times New Roman" panose="02020603050405020304" pitchFamily="18" charset="0"/>
                <a:ea typeface="Times New Roman" panose="02020603050405020304" pitchFamily="18" charset="0"/>
              </a:rPr>
              <a:t>єю</a:t>
            </a:r>
            <a:r>
              <a:rPr lang="uk-UA" b="1" i="1" dirty="0">
                <a:solidFill>
                  <a:prstClr val="black"/>
                </a:solidFill>
                <a:latin typeface="Times New Roman" panose="02020603050405020304" pitchFamily="18" charset="0"/>
                <a:ea typeface="Times New Roman" panose="02020603050405020304" pitchFamily="18" charset="0"/>
              </a:rPr>
              <a:t> переховувались в різних селах. Жили у землянках. Страшно було коли стріляли та бомбили з літаків. Така була паніка, люди бігли, хто куди. Відривало руки й ноги…(плаче)</a:t>
            </a:r>
            <a:endParaRPr lang="ru-RU" b="1" i="1" dirty="0">
              <a:solidFill>
                <a:prstClr val="black"/>
              </a:solidFill>
              <a:latin typeface="Times New Roman" panose="02020603050405020304" pitchFamily="18" charset="0"/>
              <a:ea typeface="Times New Roman" panose="02020603050405020304" pitchFamily="18" charset="0"/>
            </a:endParaRPr>
          </a:p>
        </p:txBody>
      </p:sp>
      <p:sp>
        <p:nvSpPr>
          <p:cNvPr id="6" name="TextBox 5"/>
          <p:cNvSpPr txBox="1"/>
          <p:nvPr/>
        </p:nvSpPr>
        <p:spPr>
          <a:xfrm>
            <a:off x="3003259" y="2511572"/>
            <a:ext cx="2905107" cy="461665"/>
          </a:xfrm>
          <a:prstGeom prst="rect">
            <a:avLst/>
          </a:prstGeom>
          <a:noFill/>
        </p:spPr>
        <p:txBody>
          <a:bodyPr wrap="square" rtlCol="0">
            <a:spAutoFit/>
          </a:bodyPr>
          <a:lstStyle/>
          <a:p>
            <a:pPr defTabSz="457200"/>
            <a:r>
              <a:rPr lang="uk-UA" sz="1200" b="1" i="1" dirty="0">
                <a:solidFill>
                  <a:prstClr val="black"/>
                </a:solidFill>
              </a:rPr>
              <a:t>Це все, що залишилось від документа після війни.</a:t>
            </a:r>
            <a:endParaRPr lang="ru-RU" sz="1200" b="1" i="1" dirty="0">
              <a:solidFill>
                <a:prstClr val="black"/>
              </a:solidFill>
            </a:endParaRPr>
          </a:p>
        </p:txBody>
      </p:sp>
      <p:pic>
        <p:nvPicPr>
          <p:cNvPr id="8" name="Рисунок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174286" y="796832"/>
            <a:ext cx="1610687" cy="1714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6153667" y="838437"/>
            <a:ext cx="2900153" cy="307777"/>
          </a:xfrm>
          <a:prstGeom prst="rect">
            <a:avLst/>
          </a:prstGeom>
          <a:noFill/>
        </p:spPr>
        <p:txBody>
          <a:bodyPr wrap="none" rtlCol="0">
            <a:spAutoFit/>
          </a:bodyPr>
          <a:lstStyle/>
          <a:p>
            <a:pPr defTabSz="457200"/>
            <a:r>
              <a:rPr lang="uk-UA" sz="1400" b="1" i="1" dirty="0">
                <a:solidFill>
                  <a:prstClr val="black"/>
                </a:solidFill>
              </a:rPr>
              <a:t>Фото часів війни 1941-1945рр.</a:t>
            </a:r>
            <a:endParaRPr lang="ru-RU" sz="1400" b="1" i="1" dirty="0">
              <a:solidFill>
                <a:prstClr val="black"/>
              </a:solidFill>
            </a:endParaRPr>
          </a:p>
        </p:txBody>
      </p:sp>
    </p:spTree>
    <p:extLst>
      <p:ext uri="{BB962C8B-B14F-4D97-AF65-F5344CB8AC3E}">
        <p14:creationId xmlns:p14="http://schemas.microsoft.com/office/powerpoint/2010/main" val="9239316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359" y="-161836"/>
            <a:ext cx="13238206" cy="777686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82676" y="944192"/>
            <a:ext cx="1688831" cy="2116668"/>
          </a:xfrm>
          <a:prstGeom prst="rect">
            <a:avLst/>
          </a:prstGeom>
          <a:ln w="88900" cap="sq" cmpd="thickThin">
            <a:solidFill>
              <a:srgbClr val="FF0000"/>
            </a:solidFill>
            <a:prstDash val="solid"/>
            <a:miter lim="800000"/>
          </a:ln>
          <a:effectLst>
            <a:innerShdw blurRad="76200">
              <a:srgbClr val="000000"/>
            </a:innerShdw>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7483" y="968237"/>
            <a:ext cx="2528911" cy="1896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rc_mi" descr="http://topwar.ru/uploads/images/2013/557/aczk82.jpg"/>
          <p:cNvPicPr/>
          <p:nvPr/>
        </p:nvPicPr>
        <p:blipFill rotWithShape="1">
          <a:blip r:embed="rId5">
            <a:extLst>
              <a:ext uri="{28A0092B-C50C-407E-A947-70E740481C1C}">
                <a14:useLocalDpi xmlns:a14="http://schemas.microsoft.com/office/drawing/2010/main" val="0"/>
              </a:ext>
            </a:extLst>
          </a:blip>
          <a:srcRect/>
          <a:stretch/>
        </p:blipFill>
        <p:spPr bwMode="auto">
          <a:xfrm rot="21397909">
            <a:off x="7093135" y="945719"/>
            <a:ext cx="1951789" cy="2059584"/>
          </a:xfrm>
          <a:prstGeom prst="rect">
            <a:avLst/>
          </a:prstGeom>
          <a:ln w="88900" cap="sq" cmpd="thickThin">
            <a:solidFill>
              <a:srgbClr val="FF0000"/>
            </a:solidFill>
            <a:prstDash val="solid"/>
            <a:miter lim="800000"/>
          </a:ln>
          <a:effectLst>
            <a:innerShdw blurRad="76200">
              <a:srgbClr val="000000"/>
            </a:innerShdw>
          </a:effectLst>
        </p:spPr>
      </p:pic>
      <p:pic>
        <p:nvPicPr>
          <p:cNvPr id="9" name="Рисунок 8"/>
          <p:cNvPicPr/>
          <p:nvPr/>
        </p:nvPicPr>
        <p:blipFill rotWithShape="1">
          <a:blip r:embed="rId6" cstate="print">
            <a:extLst>
              <a:ext uri="{28A0092B-C50C-407E-A947-70E740481C1C}">
                <a14:useLocalDpi xmlns:a14="http://schemas.microsoft.com/office/drawing/2010/main" val="0"/>
              </a:ext>
            </a:extLst>
          </a:blip>
          <a:srcRect/>
          <a:stretch/>
        </p:blipFill>
        <p:spPr bwMode="auto">
          <a:xfrm rot="5620177">
            <a:off x="8867513" y="1236611"/>
            <a:ext cx="2080379" cy="1477803"/>
          </a:xfrm>
          <a:prstGeom prst="rect">
            <a:avLst/>
          </a:prstGeom>
          <a:ln w="88900" cap="sq" cmpd="thickThin">
            <a:solidFill>
              <a:srgbClr val="FF0000"/>
            </a:solidFill>
            <a:prstDash val="solid"/>
            <a:miter lim="800000"/>
          </a:ln>
          <a:effectLst>
            <a:innerShdw blurRad="76200">
              <a:srgbClr val="000000"/>
            </a:innerShdw>
          </a:effectLst>
        </p:spPr>
      </p:pic>
      <p:sp>
        <p:nvSpPr>
          <p:cNvPr id="10" name="Прямоугольник 9"/>
          <p:cNvSpPr/>
          <p:nvPr/>
        </p:nvSpPr>
        <p:spPr>
          <a:xfrm>
            <a:off x="6824993" y="3329418"/>
            <a:ext cx="4762152" cy="2585323"/>
          </a:xfrm>
          <a:prstGeom prst="rect">
            <a:avLst/>
          </a:prstGeom>
        </p:spPr>
        <p:txBody>
          <a:bodyPr wrap="square">
            <a:spAutoFit/>
          </a:bodyPr>
          <a:lstStyle/>
          <a:p>
            <a:pPr algn="just" defTabSz="457200"/>
            <a:r>
              <a:rPr lang="uk-UA" b="1" i="1" dirty="0">
                <a:solidFill>
                  <a:prstClr val="black"/>
                </a:solidFill>
                <a:latin typeface="Times New Roman" panose="02020603050405020304" pitchFamily="18" charset="0"/>
                <a:ea typeface="Times New Roman" panose="02020603050405020304" pitchFamily="18" charset="0"/>
              </a:rPr>
              <a:t>                </a:t>
            </a:r>
            <a:r>
              <a:rPr lang="uk-UA" b="1" i="1" dirty="0" err="1">
                <a:solidFill>
                  <a:prstClr val="black"/>
                </a:solidFill>
                <a:latin typeface="Times New Roman" panose="02020603050405020304" pitchFamily="18" charset="0"/>
                <a:ea typeface="Times New Roman" panose="02020603050405020304" pitchFamily="18" charset="0"/>
              </a:rPr>
              <a:t>Ларченко</a:t>
            </a:r>
            <a:r>
              <a:rPr lang="uk-UA" b="1" i="1" dirty="0">
                <a:solidFill>
                  <a:prstClr val="black"/>
                </a:solidFill>
                <a:latin typeface="Times New Roman" panose="02020603050405020304" pitchFamily="18" charset="0"/>
                <a:ea typeface="Times New Roman" panose="02020603050405020304" pitchFamily="18" charset="0"/>
              </a:rPr>
              <a:t> Владислав (11 клас)</a:t>
            </a:r>
          </a:p>
          <a:p>
            <a:pPr algn="just" defTabSz="457200"/>
            <a:endParaRPr lang="uk-UA" b="1" i="1" dirty="0">
              <a:solidFill>
                <a:prstClr val="black"/>
              </a:solidFill>
              <a:latin typeface="Times New Roman" panose="02020603050405020304" pitchFamily="18" charset="0"/>
              <a:ea typeface="Times New Roman" panose="02020603050405020304" pitchFamily="18" charset="0"/>
            </a:endParaRPr>
          </a:p>
          <a:p>
            <a:pPr algn="just" defTabSz="457200"/>
            <a:r>
              <a:rPr lang="uk-UA" b="1" i="1" dirty="0">
                <a:solidFill>
                  <a:prstClr val="black"/>
                </a:solidFill>
                <a:latin typeface="Times New Roman" panose="02020603050405020304" pitchFamily="18" charset="0"/>
                <a:ea typeface="Times New Roman" panose="02020603050405020304" pitchFamily="18" charset="0"/>
              </a:rPr>
              <a:t>    Коли рвуться снаряди, вікна школи </a:t>
            </a:r>
            <a:r>
              <a:rPr lang="uk-UA" b="1" i="1" dirty="0" err="1">
                <a:solidFill>
                  <a:prstClr val="black"/>
                </a:solidFill>
                <a:latin typeface="Times New Roman" panose="02020603050405020304" pitchFamily="18" charset="0"/>
                <a:ea typeface="Times New Roman" panose="02020603050405020304" pitchFamily="18" charset="0"/>
              </a:rPr>
              <a:t>дрожать</a:t>
            </a:r>
            <a:r>
              <a:rPr lang="uk-UA" b="1" i="1" dirty="0">
                <a:solidFill>
                  <a:prstClr val="black"/>
                </a:solidFill>
                <a:latin typeface="Times New Roman" panose="02020603050405020304" pitchFamily="18" charset="0"/>
                <a:ea typeface="Times New Roman" panose="02020603050405020304" pitchFamily="18" charset="0"/>
              </a:rPr>
              <a:t>. Нас пересадили у два ряди парт, щоб не були поранені осколками від скла. Вікна, як у кіно про війну, заклеїли </a:t>
            </a:r>
            <a:r>
              <a:rPr lang="uk-UA" b="1" i="1" dirty="0" err="1">
                <a:solidFill>
                  <a:prstClr val="black"/>
                </a:solidFill>
                <a:latin typeface="Times New Roman" panose="02020603050405020304" pitchFamily="18" charset="0"/>
                <a:ea typeface="Times New Roman" panose="02020603050405020304" pitchFamily="18" charset="0"/>
              </a:rPr>
              <a:t>скотчем</a:t>
            </a:r>
            <a:r>
              <a:rPr lang="uk-UA" b="1" i="1" dirty="0">
                <a:solidFill>
                  <a:prstClr val="black"/>
                </a:solidFill>
                <a:latin typeface="Times New Roman" panose="02020603050405020304" pitchFamily="18" charset="0"/>
                <a:ea typeface="Times New Roman" panose="02020603050405020304" pitchFamily="18" charset="0"/>
              </a:rPr>
              <a:t>. Вчать, що треба покласти у рюкзак, якщо будемо жити в підвалах, як падати при обстрілах.  І це дуже жахливо!!!</a:t>
            </a:r>
            <a:endParaRPr lang="ru-RU" b="1" i="1" dirty="0">
              <a:solidFill>
                <a:prstClr val="black"/>
              </a:solidFill>
            </a:endParaRPr>
          </a:p>
        </p:txBody>
      </p:sp>
      <p:graphicFrame>
        <p:nvGraphicFramePr>
          <p:cNvPr id="11" name="Таблица 10"/>
          <p:cNvGraphicFramePr>
            <a:graphicFrameLocks noGrp="1"/>
          </p:cNvGraphicFramePr>
          <p:nvPr>
            <p:extLst/>
          </p:nvPr>
        </p:nvGraphicFramePr>
        <p:xfrm>
          <a:off x="584371" y="3519391"/>
          <a:ext cx="5227496" cy="2468880"/>
        </p:xfrm>
        <a:graphic>
          <a:graphicData uri="http://schemas.openxmlformats.org/drawingml/2006/table">
            <a:tbl>
              <a:tblPr/>
              <a:tblGrid>
                <a:gridCol w="5227496"/>
              </a:tblGrid>
              <a:tr h="0">
                <a:tc>
                  <a:txBody>
                    <a:bodyPr/>
                    <a:lstStyle/>
                    <a:p>
                      <a:pPr algn="l">
                        <a:spcAft>
                          <a:spcPts val="0"/>
                        </a:spcAft>
                      </a:pPr>
                      <a:r>
                        <a:rPr lang="uk-UA" sz="1800" b="1" i="1" dirty="0" smtClean="0">
                          <a:solidFill>
                            <a:schemeClr val="bg1"/>
                          </a:solidFill>
                          <a:effectLst/>
                          <a:latin typeface="Times New Roman" panose="02020603050405020304" pitchFamily="18" charset="0"/>
                          <a:ea typeface="+mn-ea"/>
                        </a:rPr>
                        <a:t>   Сорокіна </a:t>
                      </a:r>
                      <a:r>
                        <a:rPr lang="uk-UA" sz="1800" b="1" i="1" dirty="0">
                          <a:solidFill>
                            <a:schemeClr val="bg1"/>
                          </a:solidFill>
                          <a:effectLst/>
                          <a:latin typeface="Times New Roman" panose="02020603050405020304" pitchFamily="18" charset="0"/>
                          <a:ea typeface="+mn-ea"/>
                        </a:rPr>
                        <a:t>(</a:t>
                      </a:r>
                      <a:r>
                        <a:rPr lang="uk-UA" sz="1800" b="1" i="1" dirty="0" err="1">
                          <a:solidFill>
                            <a:schemeClr val="bg1"/>
                          </a:solidFill>
                          <a:effectLst/>
                          <a:latin typeface="Times New Roman" panose="02020603050405020304" pitchFamily="18" charset="0"/>
                          <a:ea typeface="+mn-ea"/>
                        </a:rPr>
                        <a:t>Козіна</a:t>
                      </a:r>
                      <a:r>
                        <a:rPr lang="uk-UA" sz="1800" b="1" i="1" dirty="0">
                          <a:solidFill>
                            <a:schemeClr val="bg1"/>
                          </a:solidFill>
                          <a:effectLst/>
                          <a:latin typeface="Times New Roman" panose="02020603050405020304" pitchFamily="18" charset="0"/>
                          <a:ea typeface="+mn-ea"/>
                        </a:rPr>
                        <a:t>) Ніна Михайлівна (1934 </a:t>
                      </a:r>
                      <a:r>
                        <a:rPr lang="uk-UA" sz="1800" b="1" i="1" dirty="0" err="1">
                          <a:solidFill>
                            <a:schemeClr val="bg1"/>
                          </a:solidFill>
                          <a:effectLst/>
                          <a:latin typeface="Times New Roman" panose="02020603050405020304" pitchFamily="18" charset="0"/>
                          <a:ea typeface="+mn-ea"/>
                        </a:rPr>
                        <a:t>р.н</a:t>
                      </a:r>
                      <a:r>
                        <a:rPr lang="uk-UA" sz="1800" b="1" i="1" dirty="0" smtClean="0">
                          <a:solidFill>
                            <a:schemeClr val="bg1"/>
                          </a:solidFill>
                          <a:effectLst/>
                          <a:latin typeface="Times New Roman" panose="02020603050405020304" pitchFamily="18" charset="0"/>
                          <a:ea typeface="+mn-ea"/>
                        </a:rPr>
                        <a:t>.)</a:t>
                      </a:r>
                    </a:p>
                    <a:p>
                      <a:pPr algn="l">
                        <a:spcAft>
                          <a:spcPts val="0"/>
                        </a:spcAft>
                      </a:pPr>
                      <a:endParaRPr lang="ru-RU" sz="1800" b="1" i="1" dirty="0">
                        <a:solidFill>
                          <a:schemeClr val="bg1"/>
                        </a:solidFill>
                        <a:effectLst/>
                        <a:latin typeface="Times New Roman" panose="02020603050405020304" pitchFamily="18" charset="0"/>
                        <a:ea typeface="Times New Roman" panose="02020603050405020304" pitchFamily="18" charset="0"/>
                      </a:endParaRPr>
                    </a:p>
                    <a:p>
                      <a:pPr algn="just">
                        <a:spcAft>
                          <a:spcPts val="0"/>
                        </a:spcAft>
                      </a:pPr>
                      <a:r>
                        <a:rPr lang="uk-UA" sz="1800" b="1" i="1" dirty="0" smtClean="0">
                          <a:solidFill>
                            <a:schemeClr val="bg1"/>
                          </a:solidFill>
                          <a:effectLst/>
                          <a:latin typeface="Times New Roman" panose="02020603050405020304" pitchFamily="18" charset="0"/>
                          <a:ea typeface="+mn-ea"/>
                        </a:rPr>
                        <a:t>   У </a:t>
                      </a:r>
                      <a:r>
                        <a:rPr lang="uk-UA" sz="1800" b="1" i="1" dirty="0">
                          <a:solidFill>
                            <a:schemeClr val="bg1"/>
                          </a:solidFill>
                          <a:effectLst/>
                          <a:latin typeface="Times New Roman" panose="02020603050405020304" pitchFamily="18" charset="0"/>
                          <a:ea typeface="+mn-ea"/>
                        </a:rPr>
                        <a:t>1943 році лінія фронту проходила через наше село. Мешканці не загинули, тому що весь час переховувались у погребах. Потім нас </a:t>
                      </a:r>
                      <a:r>
                        <a:rPr lang="uk-UA" sz="1800" b="1" i="1" dirty="0" smtClean="0">
                          <a:solidFill>
                            <a:schemeClr val="bg1"/>
                          </a:solidFill>
                          <a:effectLst/>
                          <a:latin typeface="Times New Roman" panose="02020603050405020304" pitchFamily="18" charset="0"/>
                          <a:ea typeface="+mn-ea"/>
                        </a:rPr>
                        <a:t>евакували </a:t>
                      </a:r>
                      <a:r>
                        <a:rPr lang="uk-UA" sz="1800" b="1" i="1" dirty="0">
                          <a:solidFill>
                            <a:schemeClr val="bg1"/>
                          </a:solidFill>
                          <a:effectLst/>
                          <a:latin typeface="Times New Roman" panose="02020603050405020304" pitchFamily="18" charset="0"/>
                          <a:ea typeface="+mn-ea"/>
                        </a:rPr>
                        <a:t>в тил, а після того як ми повернулися , в селі не залишилося не єдиної хати – все згоріло. Жили в землянках по три родини в кожній. Дуже, дуже було важко.</a:t>
                      </a:r>
                      <a:endParaRPr lang="ru-RU" sz="1800" b="1" i="1" dirty="0">
                        <a:solidFill>
                          <a:schemeClr val="bg1"/>
                        </a:solidFill>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tr>
            </a:tbl>
          </a:graphicData>
        </a:graphic>
      </p:graphicFrame>
      <p:sp>
        <p:nvSpPr>
          <p:cNvPr id="12" name="TextBox 11"/>
          <p:cNvSpPr txBox="1"/>
          <p:nvPr/>
        </p:nvSpPr>
        <p:spPr>
          <a:xfrm>
            <a:off x="3797671" y="-71417"/>
            <a:ext cx="4536819" cy="769441"/>
          </a:xfrm>
          <a:prstGeom prst="rect">
            <a:avLst/>
          </a:prstGeom>
          <a:noFill/>
        </p:spPr>
        <p:txBody>
          <a:bodyPr wrap="none" rtlCol="0">
            <a:spAutoFit/>
          </a:bodyPr>
          <a:lstStyle/>
          <a:p>
            <a:pPr defTabSz="457200"/>
            <a:r>
              <a:rPr lang="uk-UA" sz="4400" b="1" dirty="0">
                <a:solidFill>
                  <a:prstClr val="white"/>
                </a:solidFill>
              </a:rPr>
              <a:t>МИ ТАКІ СХОЖІ</a:t>
            </a:r>
            <a:endParaRPr lang="ru-RU" sz="4400" b="1" dirty="0">
              <a:solidFill>
                <a:prstClr val="white"/>
              </a:solidFill>
            </a:endParaRPr>
          </a:p>
        </p:txBody>
      </p:sp>
      <p:sp>
        <p:nvSpPr>
          <p:cNvPr id="13" name="TextBox 12"/>
          <p:cNvSpPr txBox="1"/>
          <p:nvPr/>
        </p:nvSpPr>
        <p:spPr>
          <a:xfrm>
            <a:off x="6305916" y="678414"/>
            <a:ext cx="2900153" cy="307777"/>
          </a:xfrm>
          <a:prstGeom prst="rect">
            <a:avLst/>
          </a:prstGeom>
          <a:noFill/>
        </p:spPr>
        <p:txBody>
          <a:bodyPr wrap="none" rtlCol="0">
            <a:spAutoFit/>
          </a:bodyPr>
          <a:lstStyle/>
          <a:p>
            <a:pPr defTabSz="457200"/>
            <a:r>
              <a:rPr lang="uk-UA" sz="1400" b="1" i="1" dirty="0">
                <a:solidFill>
                  <a:prstClr val="black"/>
                </a:solidFill>
              </a:rPr>
              <a:t>Фото часів війни 1941-1945рр.</a:t>
            </a:r>
            <a:endParaRPr lang="ru-RU" sz="1400" b="1" i="1" dirty="0">
              <a:solidFill>
                <a:prstClr val="black"/>
              </a:solidFill>
            </a:endParaRPr>
          </a:p>
        </p:txBody>
      </p:sp>
    </p:spTree>
    <p:extLst>
      <p:ext uri="{BB962C8B-B14F-4D97-AF65-F5344CB8AC3E}">
        <p14:creationId xmlns:p14="http://schemas.microsoft.com/office/powerpoint/2010/main" val="723142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етка">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Глянец">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1_Сетка">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Глянец">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3.xml><?xml version="1.0" encoding="utf-8"?>
<a:theme xmlns:a="http://schemas.openxmlformats.org/drawingml/2006/main" name="2_Сетка">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Глянец">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4.xml><?xml version="1.0" encoding="utf-8"?>
<a:theme xmlns:a="http://schemas.openxmlformats.org/drawingml/2006/main" name="3_Сетка">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Глянец">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5.xml><?xml version="1.0" encoding="utf-8"?>
<a:theme xmlns:a="http://schemas.openxmlformats.org/drawingml/2006/main" name="4_Сетка">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Глянец">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6.xml><?xml version="1.0" encoding="utf-8"?>
<a:theme xmlns:a="http://schemas.openxmlformats.org/drawingml/2006/main" name="5_Сетка">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Глянец">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otalTime>2</TotalTime>
  <Words>1975</Words>
  <Application>Microsoft Office PowerPoint</Application>
  <PresentationFormat>Широкоэкранный</PresentationFormat>
  <Paragraphs>114</Paragraphs>
  <Slides>14</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6</vt:i4>
      </vt:variant>
      <vt:variant>
        <vt:lpstr>Заголовки слайдов</vt:lpstr>
      </vt:variant>
      <vt:variant>
        <vt:i4>14</vt:i4>
      </vt:variant>
    </vt:vector>
  </HeadingPairs>
  <TitlesOfParts>
    <vt:vector size="25" baseType="lpstr">
      <vt:lpstr>Arial</vt:lpstr>
      <vt:lpstr>Calibri</vt:lpstr>
      <vt:lpstr>Century Gothic</vt:lpstr>
      <vt:lpstr>Impact</vt:lpstr>
      <vt:lpstr>Times New Roman</vt:lpstr>
      <vt:lpstr>Сетка</vt:lpstr>
      <vt:lpstr>1_Сетка</vt:lpstr>
      <vt:lpstr>2_Сетка</vt:lpstr>
      <vt:lpstr>3_Сетка</vt:lpstr>
      <vt:lpstr>4_Сетка</vt:lpstr>
      <vt:lpstr>5_Сетка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Сергей Баган</dc:creator>
  <cp:lastModifiedBy>Сергей Баган</cp:lastModifiedBy>
  <cp:revision>2</cp:revision>
  <dcterms:created xsi:type="dcterms:W3CDTF">2015-04-10T04:16:54Z</dcterms:created>
  <dcterms:modified xsi:type="dcterms:W3CDTF">2015-04-12T12:54:34Z</dcterms:modified>
</cp:coreProperties>
</file>