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0" r:id="rId5"/>
    <p:sldId id="259"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3E1980-EEBA-4C2C-BBE2-2F28B20C1B58}" type="datetimeFigureOut">
              <a:rPr lang="ru-RU" smtClean="0"/>
              <a:t>09.04.2015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E3C63-866A-4BE8-8924-4A6EBB3847A3}" type="slidenum">
              <a:rPr lang="ru-RU" smtClean="0"/>
              <a:t>‹#›</a:t>
            </a:fld>
            <a:endParaRPr lang="ru-RU"/>
          </a:p>
        </p:txBody>
      </p:sp>
    </p:spTree>
    <p:extLst>
      <p:ext uri="{BB962C8B-B14F-4D97-AF65-F5344CB8AC3E}">
        <p14:creationId xmlns:p14="http://schemas.microsoft.com/office/powerpoint/2010/main" val="36234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A2E3C63-866A-4BE8-8924-4A6EBB3847A3}" type="slidenum">
              <a:rPr lang="ru-RU" smtClean="0"/>
              <a:t>7</a:t>
            </a:fld>
            <a:endParaRPr lang="ru-RU"/>
          </a:p>
        </p:txBody>
      </p:sp>
    </p:spTree>
    <p:extLst>
      <p:ext uri="{BB962C8B-B14F-4D97-AF65-F5344CB8AC3E}">
        <p14:creationId xmlns:p14="http://schemas.microsoft.com/office/powerpoint/2010/main" val="3165029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6983174-78A0-44C7-B615-8712A74BC68A}" type="datetimeFigureOut">
              <a:rPr lang="ru-RU" smtClean="0"/>
              <a:t>09.04.2015</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15C8CD3-51DF-4326-8E17-4D3645780711}"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983174-78A0-44C7-B615-8712A74BC68A}"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5C8CD3-51DF-4326-8E17-4D3645780711}"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983174-78A0-44C7-B615-8712A74BC68A}"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5C8CD3-51DF-4326-8E17-4D3645780711}"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983174-78A0-44C7-B615-8712A74BC68A}"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5C8CD3-51DF-4326-8E17-4D3645780711}"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983174-78A0-44C7-B615-8712A74BC68A}" type="datetimeFigureOut">
              <a:rPr lang="ru-RU" smtClean="0"/>
              <a:t>09.04.2015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5C8CD3-51DF-4326-8E17-4D364578071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983174-78A0-44C7-B615-8712A74BC68A}" type="datetimeFigureOut">
              <a:rPr lang="ru-RU" smtClean="0"/>
              <a:t>09.04.2015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5C8CD3-51DF-4326-8E17-4D3645780711}"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6983174-78A0-44C7-B615-8712A74BC68A}" type="datetimeFigureOut">
              <a:rPr lang="ru-RU" smtClean="0"/>
              <a:t>09.04.2015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15C8CD3-51DF-4326-8E17-4D3645780711}"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6983174-78A0-44C7-B615-8712A74BC68A}" type="datetimeFigureOut">
              <a:rPr lang="ru-RU" smtClean="0"/>
              <a:t>09.04.2015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15C8CD3-51DF-4326-8E17-4D3645780711}"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83174-78A0-44C7-B615-8712A74BC68A}" type="datetimeFigureOut">
              <a:rPr lang="ru-RU" smtClean="0"/>
              <a:t>09.04.2015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15C8CD3-51DF-4326-8E17-4D364578071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983174-78A0-44C7-B615-8712A74BC68A}" type="datetimeFigureOut">
              <a:rPr lang="ru-RU" smtClean="0"/>
              <a:t>09.04.2015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5C8CD3-51DF-4326-8E17-4D364578071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983174-78A0-44C7-B615-8712A74BC68A}" type="datetimeFigureOut">
              <a:rPr lang="ru-RU" smtClean="0"/>
              <a:t>09.04.2015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5C8CD3-51DF-4326-8E17-4D364578071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6983174-78A0-44C7-B615-8712A74BC68A}" type="datetimeFigureOut">
              <a:rPr lang="ru-RU" smtClean="0"/>
              <a:t>09.04.2015</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15C8CD3-51DF-4326-8E17-4D364578071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1939" TargetMode="External"/><Relationship Id="rId2" Type="http://schemas.openxmlformats.org/officeDocument/2006/relationships/hyperlink" Target="https://ru.wikipedia.org/wiki/1_&#1089;&#1077;&#1085;&#1090;&#1103;&#1073;&#1088;&#1103;" TargetMode="External"/><Relationship Id="rId1" Type="http://schemas.openxmlformats.org/officeDocument/2006/relationships/slideLayout" Target="../slideLayouts/slideLayout2.xml"/><Relationship Id="rId5" Type="http://schemas.openxmlformats.org/officeDocument/2006/relationships/hyperlink" Target="https://ru.wikipedia.org/wiki/1945" TargetMode="External"/><Relationship Id="rId4" Type="http://schemas.openxmlformats.org/officeDocument/2006/relationships/hyperlink" Target="https://ru.wikipedia.org/wiki/2_&#1089;&#1077;&#1085;&#1090;&#1103;&#1073;&#1088;&#110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548680"/>
            <a:ext cx="7637131" cy="1731982"/>
          </a:xfrm>
        </p:spPr>
        <p:txBody>
          <a:bodyPr/>
          <a:lstStyle/>
          <a:p>
            <a:r>
              <a:rPr lang="ru-RU" dirty="0"/>
              <a:t>Семидесятилетие Второй мировой войны</a:t>
            </a:r>
          </a:p>
        </p:txBody>
      </p:sp>
      <p:sp>
        <p:nvSpPr>
          <p:cNvPr id="3" name="Подзаголовок 2"/>
          <p:cNvSpPr>
            <a:spLocks noGrp="1"/>
          </p:cNvSpPr>
          <p:nvPr>
            <p:ph type="subTitle" idx="1"/>
          </p:nvPr>
        </p:nvSpPr>
        <p:spPr>
          <a:xfrm>
            <a:off x="0" y="3429000"/>
            <a:ext cx="9144000" cy="1752600"/>
          </a:xfrm>
        </p:spPr>
        <p:txBody>
          <a:bodyPr>
            <a:noAutofit/>
          </a:bodyPr>
          <a:lstStyle/>
          <a:p>
            <a:r>
              <a:rPr lang="ru-RU" dirty="0"/>
              <a:t>Подготовила</a:t>
            </a:r>
            <a:r>
              <a:rPr lang="ru-RU" dirty="0" smtClean="0"/>
              <a:t>:</a:t>
            </a:r>
          </a:p>
          <a:p>
            <a:r>
              <a:rPr lang="ru-RU" dirty="0"/>
              <a:t>Рожина Анастасия Александровна, ученица 10-А класса, Харьковской общеобразовательной школы I-III ступеней № 167 Харьковского городского совета Харьковской области</a:t>
            </a:r>
            <a:r>
              <a:rPr lang="ru-RU" dirty="0" smtClean="0"/>
              <a:t>;</a:t>
            </a:r>
          </a:p>
          <a:p>
            <a:r>
              <a:rPr lang="ru-RU" dirty="0" smtClean="0"/>
              <a:t>Руководитель :</a:t>
            </a:r>
          </a:p>
          <a:p>
            <a:r>
              <a:rPr lang="ru-RU" dirty="0" smtClean="0"/>
              <a:t>Романова </a:t>
            </a:r>
            <a:r>
              <a:rPr lang="ru-RU" dirty="0"/>
              <a:t>Екатерина Сергеевна, учитель истории  Харьковской общеобразовательной школы I-III ступеней № 167 Харьковского городского совета Харьковской области;</a:t>
            </a:r>
          </a:p>
          <a:p>
            <a:endParaRPr lang="ru-RU" sz="700" dirty="0"/>
          </a:p>
        </p:txBody>
      </p:sp>
    </p:spTree>
    <p:extLst>
      <p:ext uri="{BB962C8B-B14F-4D97-AF65-F5344CB8AC3E}">
        <p14:creationId xmlns:p14="http://schemas.microsoft.com/office/powerpoint/2010/main" val="16053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692696"/>
            <a:ext cx="7745505" cy="3877815"/>
          </a:xfrm>
        </p:spPr>
        <p:style>
          <a:lnRef idx="1">
            <a:schemeClr val="accent6"/>
          </a:lnRef>
          <a:fillRef idx="3">
            <a:schemeClr val="accent6"/>
          </a:fillRef>
          <a:effectRef idx="2">
            <a:schemeClr val="accent6"/>
          </a:effectRef>
          <a:fontRef idx="minor">
            <a:schemeClr val="lt1"/>
          </a:fontRef>
        </p:style>
        <p:txBody>
          <a:bodyPr>
            <a:normAutofit fontScale="92500" lnSpcReduction="10000"/>
          </a:bodyPr>
          <a:lstStyle/>
          <a:p>
            <a:r>
              <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Поэтому я считаю, что мы должны не только сохранить память, но и донести историческую правду об ужасах войны и боль тех времен. И до сих пор эта тема останется актуальной на долгие годы </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Цель данной </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работы </a:t>
            </a:r>
            <a:r>
              <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донести до современного поколения весомый вклад участников Великой Отечественной Войны в жизни современного народа. И не дать забыть подрастающему поколению о </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героях </a:t>
            </a:r>
            <a:r>
              <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 их бессмертный подвиг ради </a:t>
            </a:r>
            <a:r>
              <a:rPr lang="ru-RU"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Родины.</a:t>
            </a:r>
            <a:endParaRPr lang="ru-RU"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170" name="Picture 2" descr="G:\ыфчыч.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21088"/>
            <a:ext cx="4066927" cy="25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55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p:cTn id="22" dur="500" fill="hold"/>
                                        <p:tgtEl>
                                          <p:spTgt spid="7170"/>
                                        </p:tgtEl>
                                        <p:attrNameLst>
                                          <p:attrName>ppt_w</p:attrName>
                                        </p:attrNameLst>
                                      </p:cBhvr>
                                      <p:tavLst>
                                        <p:tav tm="0">
                                          <p:val>
                                            <p:fltVal val="0"/>
                                          </p:val>
                                        </p:tav>
                                        <p:tav tm="100000">
                                          <p:val>
                                            <p:strVal val="#ppt_w"/>
                                          </p:val>
                                        </p:tav>
                                      </p:tavLst>
                                    </p:anim>
                                    <p:anim calcmode="lin" valueType="num">
                                      <p:cBhvr>
                                        <p:cTn id="23" dur="500" fill="hold"/>
                                        <p:tgtEl>
                                          <p:spTgt spid="7170"/>
                                        </p:tgtEl>
                                        <p:attrNameLst>
                                          <p:attrName>ppt_h</p:attrName>
                                        </p:attrNameLst>
                                      </p:cBhvr>
                                      <p:tavLst>
                                        <p:tav tm="0">
                                          <p:val>
                                            <p:fltVal val="0"/>
                                          </p:val>
                                        </p:tav>
                                        <p:tav tm="100000">
                                          <p:val>
                                            <p:strVal val="#ppt_h"/>
                                          </p:val>
                                        </p:tav>
                                      </p:tavLst>
                                    </p:anim>
                                    <p:animEffect transition="in" filter="fade">
                                      <p:cBhvr>
                                        <p:cTn id="2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30709" y="2967335"/>
            <a:ext cx="6882590" cy="923330"/>
          </a:xfrm>
          <a:prstGeom prst="rect">
            <a:avLst/>
          </a:prstGeom>
          <a:noFill/>
        </p:spPr>
        <p:txBody>
          <a:bodyPr wrap="non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Спасибо за внимание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42545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988840"/>
            <a:ext cx="7745505" cy="3877815"/>
          </a:xfrm>
        </p:spPr>
        <p:txBody>
          <a:bodyPr/>
          <a:lstStyle/>
          <a:p>
            <a:r>
              <a:rPr lang="ru-RU" dirty="0"/>
              <a:t>Актуальность темы исследования  состоит в том, что Вторая  мировая  война стала  самой  страшной  катастрофой в истории человечества.  Её результаты задали  направление   развития  общества  на многие  десятилетия. </a:t>
            </a:r>
          </a:p>
        </p:txBody>
      </p:sp>
      <p:sp>
        <p:nvSpPr>
          <p:cNvPr id="3" name="Заголовок 2"/>
          <p:cNvSpPr>
            <a:spLocks noGrp="1"/>
          </p:cNvSpPr>
          <p:nvPr>
            <p:ph type="title"/>
          </p:nvPr>
        </p:nvSpPr>
        <p:spPr/>
        <p:txBody>
          <a:bodyPr/>
          <a:lstStyle/>
          <a:p>
            <a:r>
              <a:rPr lang="ru-RU" dirty="0" smtClean="0"/>
              <a:t>Актуальность</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645024"/>
            <a:ext cx="4104456" cy="298080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544475"/>
            <a:ext cx="2671802" cy="318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7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2000"/>
                                        <p:tgtEl>
                                          <p:spTgt spid="2">
                                            <p:txEl>
                                              <p:pRg st="0" end="0"/>
                                            </p:txEl>
                                          </p:spTgt>
                                        </p:tgtEl>
                                      </p:cBhvr>
                                    </p:animEffect>
                                    <p:anim calcmode="lin" valueType="num">
                                      <p:cBhvr>
                                        <p:cTn id="16"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fill="hold"/>
                                        <p:tgtEl>
                                          <p:spTgt spid="1026"/>
                                        </p:tgtEl>
                                        <p:attrNameLst>
                                          <p:attrName>ppt_w</p:attrName>
                                        </p:attrNameLst>
                                      </p:cBhvr>
                                      <p:tavLst>
                                        <p:tav tm="0">
                                          <p:val>
                                            <p:fltVal val="0"/>
                                          </p:val>
                                        </p:tav>
                                        <p:tav tm="100000">
                                          <p:val>
                                            <p:strVal val="#ppt_w"/>
                                          </p:val>
                                        </p:tav>
                                      </p:tavLst>
                                    </p:anim>
                                    <p:anim calcmode="lin" valueType="num">
                                      <p:cBhvr>
                                        <p:cTn id="30" dur="500" fill="hold"/>
                                        <p:tgtEl>
                                          <p:spTgt spid="1026"/>
                                        </p:tgtEl>
                                        <p:attrNameLst>
                                          <p:attrName>ppt_h</p:attrName>
                                        </p:attrNameLst>
                                      </p:cBhvr>
                                      <p:tavLst>
                                        <p:tav tm="0">
                                          <p:val>
                                            <p:fltVal val="0"/>
                                          </p:val>
                                        </p:tav>
                                        <p:tav tm="100000">
                                          <p:val>
                                            <p:strVal val="#ppt_h"/>
                                          </p:val>
                                        </p:tav>
                                      </p:tavLst>
                                    </p:anim>
                                    <p:animEffect transition="in" filter="fade">
                                      <p:cBhvr>
                                        <p:cTn id="3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10026" y="2060848"/>
            <a:ext cx="7745505" cy="3877815"/>
          </a:xfrm>
        </p:spPr>
        <p:txBody>
          <a:bodyPr/>
          <a:lstStyle/>
          <a:p>
            <a:r>
              <a:rPr lang="ru-RU" dirty="0"/>
              <a:t>Цель данной работы рассказать и показать, что итоги Второй мировой войны привели народы мира к осознанию той опасности, которую несут войны, особенно мировые, к пониманию, что они должны быть исключены из жизни общества. </a:t>
            </a:r>
          </a:p>
        </p:txBody>
      </p:sp>
      <p:sp>
        <p:nvSpPr>
          <p:cNvPr id="3" name="Заголовок 2"/>
          <p:cNvSpPr>
            <a:spLocks noGrp="1"/>
          </p:cNvSpPr>
          <p:nvPr>
            <p:ph type="title"/>
          </p:nvPr>
        </p:nvSpPr>
        <p:spPr/>
        <p:txBody>
          <a:bodyPr/>
          <a:lstStyle/>
          <a:p>
            <a:r>
              <a:rPr lang="ru-RU" dirty="0" smtClean="0"/>
              <a:t>Цель</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899" y="4078570"/>
            <a:ext cx="3373597" cy="2525378"/>
          </a:xfrm>
          <a:prstGeom prst="rect">
            <a:avLst/>
          </a:prstGeom>
        </p:spPr>
      </p:pic>
    </p:spTree>
    <p:extLst>
      <p:ext uri="{BB962C8B-B14F-4D97-AF65-F5344CB8AC3E}">
        <p14:creationId xmlns:p14="http://schemas.microsoft.com/office/powerpoint/2010/main" val="120575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circle(in)">
                                      <p:cBhvr>
                                        <p:cTn id="3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6223082"/>
              </p:ext>
            </p:extLst>
          </p:nvPr>
        </p:nvGraphicFramePr>
        <p:xfrm>
          <a:off x="971600" y="1700808"/>
          <a:ext cx="6700639" cy="1082928"/>
        </p:xfrm>
        <a:graphic>
          <a:graphicData uri="http://schemas.openxmlformats.org/drawingml/2006/table">
            <a:tbl>
              <a:tblPr firstRow="1" firstCol="1" bandRow="1">
                <a:tableStyleId>{5C22544A-7EE6-4342-B048-85BDC9FD1C3A}</a:tableStyleId>
              </a:tblPr>
              <a:tblGrid>
                <a:gridCol w="1008112"/>
                <a:gridCol w="5692527"/>
              </a:tblGrid>
              <a:tr h="1082928">
                <a:tc>
                  <a:txBody>
                    <a:bodyPr/>
                    <a:lstStyle/>
                    <a:p>
                      <a:pPr algn="ctr">
                        <a:spcAft>
                          <a:spcPts val="0"/>
                        </a:spcAft>
                      </a:pPr>
                      <a:r>
                        <a:rPr lang="ru-RU" sz="3200" kern="150" dirty="0">
                          <a:effectLst/>
                        </a:rPr>
                        <a:t>Дата</a:t>
                      </a:r>
                      <a:endParaRPr lang="ru-RU" sz="3200" b="1" kern="150" dirty="0">
                        <a:effectLst/>
                        <a:latin typeface="Liberation Serif"/>
                        <a:ea typeface="DejaVu Sans"/>
                        <a:cs typeface="Lohit Hindi"/>
                      </a:endParaRPr>
                    </a:p>
                  </a:txBody>
                  <a:tcPr marL="17780" marR="17780" marT="17780" marB="17780" anchor="ctr"/>
                </a:tc>
                <a:tc>
                  <a:txBody>
                    <a:bodyPr/>
                    <a:lstStyle/>
                    <a:p>
                      <a:pPr>
                        <a:spcAft>
                          <a:spcPts val="1415"/>
                        </a:spcAft>
                      </a:pPr>
                      <a:r>
                        <a:rPr lang="ru-RU" sz="3200" u="none" strike="noStrike" kern="150" dirty="0">
                          <a:effectLst/>
                          <a:hlinkClick r:id="rId2"/>
                        </a:rPr>
                        <a:t>1 сентября</a:t>
                      </a:r>
                      <a:r>
                        <a:rPr lang="ru-RU" sz="3200" kern="150" dirty="0">
                          <a:effectLst/>
                        </a:rPr>
                        <a:t> </a:t>
                      </a:r>
                      <a:r>
                        <a:rPr lang="ru-RU" sz="3200" u="none" strike="noStrike" kern="150" dirty="0">
                          <a:effectLst/>
                          <a:hlinkClick r:id="rId3"/>
                        </a:rPr>
                        <a:t>1939</a:t>
                      </a:r>
                      <a:r>
                        <a:rPr lang="ru-RU" sz="3200" kern="150" dirty="0">
                          <a:effectLst/>
                        </a:rPr>
                        <a:t> —</a:t>
                      </a:r>
                      <a:br>
                        <a:rPr lang="ru-RU" sz="3200" kern="150" dirty="0">
                          <a:effectLst/>
                        </a:rPr>
                      </a:br>
                      <a:r>
                        <a:rPr lang="ru-RU" sz="3200" u="none" strike="noStrike" kern="150" dirty="0">
                          <a:effectLst/>
                          <a:hlinkClick r:id="rId4"/>
                        </a:rPr>
                        <a:t>2 сентября</a:t>
                      </a:r>
                      <a:r>
                        <a:rPr lang="ru-RU" sz="3200" kern="150" dirty="0">
                          <a:effectLst/>
                        </a:rPr>
                        <a:t> </a:t>
                      </a:r>
                      <a:r>
                        <a:rPr lang="ru-RU" sz="3200" u="none" strike="noStrike" kern="150" dirty="0">
                          <a:effectLst/>
                          <a:hlinkClick r:id="rId5"/>
                        </a:rPr>
                        <a:t>1945</a:t>
                      </a:r>
                      <a:endParaRPr lang="ru-RU" sz="3200" kern="150" dirty="0">
                        <a:effectLst/>
                        <a:latin typeface="Liberation Serif"/>
                        <a:ea typeface="DejaVu Sans"/>
                        <a:cs typeface="Lohit Hindi"/>
                      </a:endParaRPr>
                    </a:p>
                  </a:txBody>
                  <a:tcPr marL="17780" marR="17780" marT="17780" marB="17780" anchor="ctr"/>
                </a:tc>
              </a:tr>
            </a:tbl>
          </a:graphicData>
        </a:graphic>
      </p:graphicFrame>
      <p:sp>
        <p:nvSpPr>
          <p:cNvPr id="3" name="Заголовок 2"/>
          <p:cNvSpPr>
            <a:spLocks noGrp="1"/>
          </p:cNvSpPr>
          <p:nvPr>
            <p:ph type="title"/>
          </p:nvPr>
        </p:nvSpPr>
        <p:spPr/>
        <p:txBody>
          <a:bodyPr/>
          <a:lstStyle/>
          <a:p>
            <a:r>
              <a:rPr lang="ru-RU" dirty="0" smtClean="0"/>
              <a:t>Вторая мировая война</a:t>
            </a:r>
            <a:endParaRPr lang="ru-RU" dirty="0"/>
          </a:p>
        </p:txBody>
      </p:sp>
      <p:sp>
        <p:nvSpPr>
          <p:cNvPr id="5" name="Прямоугольник 4"/>
          <p:cNvSpPr/>
          <p:nvPr/>
        </p:nvSpPr>
        <p:spPr>
          <a:xfrm>
            <a:off x="429865" y="4221088"/>
            <a:ext cx="8005010"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ru-RU" sz="2000" b="1" dirty="0" smtClean="0"/>
              <a:t>Тяжёлые для Германии условия Тяжёлые для Германии условия Версальского мирного договора 1919 года; национал-социалистические идеи и политика А. Гитлера; политика других государств; последствия Версальско-Вашингтонской системы; мировой экономический кризис.</a:t>
            </a:r>
            <a:endParaRPr lang="ru-RU" sz="2000" b="1" dirty="0"/>
          </a:p>
        </p:txBody>
      </p:sp>
      <p:sp>
        <p:nvSpPr>
          <p:cNvPr id="6" name="Прямоугольник 5"/>
          <p:cNvSpPr/>
          <p:nvPr/>
        </p:nvSpPr>
        <p:spPr>
          <a:xfrm>
            <a:off x="3037766" y="2967335"/>
            <a:ext cx="3068469"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ru-RU"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Причины</a:t>
            </a:r>
            <a:endParaRPr lang="ru-RU"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19964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132856"/>
            <a:ext cx="7745505" cy="3877815"/>
          </a:xfrm>
        </p:spPr>
        <p:txBody>
          <a:bodyPr/>
          <a:lstStyle/>
          <a:p>
            <a:r>
              <a:rPr lang="ru-RU" dirty="0"/>
              <a:t>Победа антигитлеровской коалиции. Создание ООН. Запрет и осуждение идеологий фашизма и нацизма. СССР и США становятся сверхдержавами. Уменьшение роли Великобритании и Франции в общемировой политике. Раскол мира на два лагеря; начинается Холодная война. Деколонизация обширных колониальных империй.</a:t>
            </a:r>
          </a:p>
        </p:txBody>
      </p:sp>
      <p:sp>
        <p:nvSpPr>
          <p:cNvPr id="3" name="Заголовок 2"/>
          <p:cNvSpPr>
            <a:spLocks noGrp="1"/>
          </p:cNvSpPr>
          <p:nvPr>
            <p:ph type="title"/>
          </p:nvPr>
        </p:nvSpPr>
        <p:spPr/>
        <p:txBody>
          <a:bodyPr/>
          <a:lstStyle/>
          <a:p>
            <a:r>
              <a:rPr lang="ru-RU" dirty="0" smtClean="0"/>
              <a:t>Итоги войны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581128"/>
            <a:ext cx="3238500" cy="2047875"/>
          </a:xfrm>
          <a:prstGeom prst="rect">
            <a:avLst/>
          </a:prstGeom>
        </p:spPr>
      </p:pic>
    </p:spTree>
    <p:extLst>
      <p:ext uri="{BB962C8B-B14F-4D97-AF65-F5344CB8AC3E}">
        <p14:creationId xmlns:p14="http://schemas.microsoft.com/office/powerpoint/2010/main" val="23116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2000"/>
                                        <p:tgtEl>
                                          <p:spTgt spid="2">
                                            <p:txEl>
                                              <p:pRg st="0" end="0"/>
                                            </p:txEl>
                                          </p:spTgt>
                                        </p:tgtEl>
                                      </p:cBhvr>
                                    </p:animEffect>
                                    <p:anim calcmode="lin" valueType="num">
                                      <p:cBhvr>
                                        <p:cTn id="15"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516" y="534552"/>
            <a:ext cx="3384376" cy="215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07704" y="2708920"/>
            <a:ext cx="7326560" cy="3785652"/>
          </a:xfrm>
          <a:prstGeom prst="rect">
            <a:avLst/>
          </a:prstGeom>
        </p:spPr>
        <p:txBody>
          <a:bodyPr wrap="square">
            <a:spAutoFit/>
          </a:bodyPr>
          <a:lstStyle/>
          <a:p>
            <a:r>
              <a:rPr lang="ru-RU" sz="2400" dirty="0" smtClean="0"/>
              <a:t>Итоги Второй мировой войны ужаснули всех. Военные действия поставили на грань само существование цивилизации. В ходе Нюрнбергского и Токийского процессов, фашистская идеология была осуждена, были наказаны и многие военные преступники. Для того, чтобы в будущем предотвратить подобные возможность новой мировой войны, на Ялтинской конференции в 1945 г. было принято решение, о создании существующей и сегодня Организации Объединенных Наций (ООН).</a:t>
            </a:r>
            <a:endParaRPr lang="ru-RU" sz="2400" dirty="0"/>
          </a:p>
        </p:txBody>
      </p:sp>
    </p:spTree>
    <p:extLst>
      <p:ext uri="{BB962C8B-B14F-4D97-AF65-F5344CB8AC3E}">
        <p14:creationId xmlns:p14="http://schemas.microsoft.com/office/powerpoint/2010/main" val="9408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0"/>
            <a:ext cx="7920880" cy="3877815"/>
          </a:xfrm>
        </p:spPr>
        <p:style>
          <a:lnRef idx="2">
            <a:schemeClr val="accent1"/>
          </a:lnRef>
          <a:fillRef idx="1">
            <a:schemeClr val="lt1"/>
          </a:fillRef>
          <a:effectRef idx="0">
            <a:schemeClr val="accent1"/>
          </a:effectRef>
          <a:fontRef idx="minor">
            <a:schemeClr val="dk1"/>
          </a:fontRef>
        </p:style>
        <p:txBody>
          <a:bodyPr/>
          <a:lstStyle/>
          <a:p>
            <a:r>
              <a:rPr lang="ru-RU" b="1" dirty="0"/>
              <a:t>На сегодняшний день одной из проблем современной Украины, на которую стоит обратить особое внимание, это состояние исторической памяти населения ко Второй мировой войне .Важность изучения того, как память людей выражает себя сегодня в знаниях, суждениях и  представлениях. </a:t>
            </a:r>
          </a:p>
        </p:txBody>
      </p:sp>
      <p:pic>
        <p:nvPicPr>
          <p:cNvPr id="4098" name="Picture 2" descr="G:\veterans_victoryday_mins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96952"/>
            <a:ext cx="5351505" cy="3600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WW2 Veterans (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994" y="2492896"/>
            <a:ext cx="421196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heel(1)">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 calcmode="lin" valueType="num">
                                      <p:cBhvr>
                                        <p:cTn id="21" dur="1000" fill="hold"/>
                                        <p:tgtEl>
                                          <p:spTgt spid="4099"/>
                                        </p:tgtEl>
                                        <p:attrNameLst>
                                          <p:attrName>ppt_w</p:attrName>
                                        </p:attrNameLst>
                                      </p:cBhvr>
                                      <p:tavLst>
                                        <p:tav tm="0">
                                          <p:val>
                                            <p:fltVal val="0"/>
                                          </p:val>
                                        </p:tav>
                                        <p:tav tm="100000">
                                          <p:val>
                                            <p:strVal val="#ppt_w"/>
                                          </p:val>
                                        </p:tav>
                                      </p:tavLst>
                                    </p:anim>
                                    <p:anim calcmode="lin" valueType="num">
                                      <p:cBhvr>
                                        <p:cTn id="22" dur="1000" fill="hold"/>
                                        <p:tgtEl>
                                          <p:spTgt spid="4099"/>
                                        </p:tgtEl>
                                        <p:attrNameLst>
                                          <p:attrName>ppt_h</p:attrName>
                                        </p:attrNameLst>
                                      </p:cBhvr>
                                      <p:tavLst>
                                        <p:tav tm="0">
                                          <p:val>
                                            <p:fltVal val="0"/>
                                          </p:val>
                                        </p:tav>
                                        <p:tav tm="100000">
                                          <p:val>
                                            <p:strVal val="#ppt_h"/>
                                          </p:val>
                                        </p:tav>
                                      </p:tavLst>
                                    </p:anim>
                                    <p:anim calcmode="lin" valueType="num">
                                      <p:cBhvr>
                                        <p:cTn id="23" dur="1000" fill="hold"/>
                                        <p:tgtEl>
                                          <p:spTgt spid="4099"/>
                                        </p:tgtEl>
                                        <p:attrNameLst>
                                          <p:attrName>style.rotation</p:attrName>
                                        </p:attrNameLst>
                                      </p:cBhvr>
                                      <p:tavLst>
                                        <p:tav tm="0">
                                          <p:val>
                                            <p:fltVal val="90"/>
                                          </p:val>
                                        </p:tav>
                                        <p:tav tm="100000">
                                          <p:val>
                                            <p:fltVal val="0"/>
                                          </p:val>
                                        </p:tav>
                                      </p:tavLst>
                                    </p:anim>
                                    <p:animEffect transition="in" filter="fade">
                                      <p:cBhvr>
                                        <p:cTn id="24"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pic>
        <p:nvPicPr>
          <p:cNvPr id="5122" name="Picture 2" descr="G:\PWwD2qOiS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3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4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8" y="260648"/>
            <a:ext cx="7745505" cy="3877815"/>
          </a:xfrm>
        </p:spPr>
        <p:txBody>
          <a:bodyPr/>
          <a:lstStyle/>
          <a:p>
            <a:r>
              <a:rPr lang="ru-RU" dirty="0" smtClean="0"/>
              <a:t>Вторая мировая война имеет большое значение как для Украины , так и для всего мира.</a:t>
            </a:r>
          </a:p>
          <a:p>
            <a:r>
              <a:rPr lang="ru-RU" dirty="0" smtClean="0"/>
              <a:t>Нет семьи которую бы не затронула война.</a:t>
            </a:r>
            <a:endParaRPr lang="ru-RU" dirty="0"/>
          </a:p>
        </p:txBody>
      </p:sp>
      <p:pic>
        <p:nvPicPr>
          <p:cNvPr id="6146" name="Picture 2" descr="G:\vetera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988840"/>
            <a:ext cx="5688632" cy="393677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P10701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20213"/>
            <a:ext cx="3648405"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9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2000"/>
                                        <p:tgtEl>
                                          <p:spTgt spid="6147"/>
                                        </p:tgtEl>
                                      </p:cBhvr>
                                    </p:animEffect>
                                    <p:anim calcmode="lin" valueType="num">
                                      <p:cBhvr>
                                        <p:cTn id="18" dur="2000" fill="hold"/>
                                        <p:tgtEl>
                                          <p:spTgt spid="6147"/>
                                        </p:tgtEl>
                                        <p:attrNameLst>
                                          <p:attrName>ppt_w</p:attrName>
                                        </p:attrNameLst>
                                      </p:cBhvr>
                                      <p:tavLst>
                                        <p:tav tm="0" fmla="#ppt_w*sin(2.5*pi*$)">
                                          <p:val>
                                            <p:fltVal val="0"/>
                                          </p:val>
                                        </p:tav>
                                        <p:tav tm="100000">
                                          <p:val>
                                            <p:fltVal val="1"/>
                                          </p:val>
                                        </p:tav>
                                      </p:tavLst>
                                    </p:anim>
                                    <p:anim calcmode="lin" valueType="num">
                                      <p:cBhvr>
                                        <p:cTn id="19"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146"/>
                                        </p:tgtEl>
                                        <p:attrNameLst>
                                          <p:attrName>style.visibility</p:attrName>
                                        </p:attrNameLst>
                                      </p:cBhvr>
                                      <p:to>
                                        <p:strVal val="visible"/>
                                      </p:to>
                                    </p:set>
                                    <p:anim calcmode="lin" valueType="num">
                                      <p:cBhvr>
                                        <p:cTn id="24" dur="500" fill="hold"/>
                                        <p:tgtEl>
                                          <p:spTgt spid="6146"/>
                                        </p:tgtEl>
                                        <p:attrNameLst>
                                          <p:attrName>ppt_w</p:attrName>
                                        </p:attrNameLst>
                                      </p:cBhvr>
                                      <p:tavLst>
                                        <p:tav tm="0">
                                          <p:val>
                                            <p:fltVal val="0"/>
                                          </p:val>
                                        </p:tav>
                                        <p:tav tm="100000">
                                          <p:val>
                                            <p:strVal val="#ppt_w"/>
                                          </p:val>
                                        </p:tav>
                                      </p:tavLst>
                                    </p:anim>
                                    <p:anim calcmode="lin" valueType="num">
                                      <p:cBhvr>
                                        <p:cTn id="25" dur="500" fill="hold"/>
                                        <p:tgtEl>
                                          <p:spTgt spid="6146"/>
                                        </p:tgtEl>
                                        <p:attrNameLst>
                                          <p:attrName>ppt_h</p:attrName>
                                        </p:attrNameLst>
                                      </p:cBhvr>
                                      <p:tavLst>
                                        <p:tav tm="0">
                                          <p:val>
                                            <p:fltVal val="0"/>
                                          </p:val>
                                        </p:tav>
                                        <p:tav tm="100000">
                                          <p:val>
                                            <p:strVal val="#ppt_h"/>
                                          </p:val>
                                        </p:tav>
                                      </p:tavLst>
                                    </p:anim>
                                    <p:animEffect transition="in" filter="fade">
                                      <p:cBhvr>
                                        <p:cTn id="2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31</TotalTime>
  <Words>419</Words>
  <Application>Microsoft Office PowerPoint</Application>
  <PresentationFormat>Экран (4:3)</PresentationFormat>
  <Paragraphs>24</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Твердый переплет</vt:lpstr>
      <vt:lpstr>Семидесятилетие Второй мировой войны</vt:lpstr>
      <vt:lpstr>Актуальность</vt:lpstr>
      <vt:lpstr>Цель</vt:lpstr>
      <vt:lpstr>Вторая мировая война</vt:lpstr>
      <vt:lpstr>Итоги войны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Семидесятилетие Второй мировой войны</dc:title>
  <dc:creator>Администратор</dc:creator>
  <cp:lastModifiedBy>Администратор</cp:lastModifiedBy>
  <cp:revision>4</cp:revision>
  <dcterms:created xsi:type="dcterms:W3CDTF">2015-04-09T19:22:27Z</dcterms:created>
  <dcterms:modified xsi:type="dcterms:W3CDTF">2015-04-09T19:54:24Z</dcterms:modified>
</cp:coreProperties>
</file>