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4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4660"/>
  </p:normalViewPr>
  <p:slideViewPr>
    <p:cSldViewPr>
      <p:cViewPr>
        <p:scale>
          <a:sx n="80" d="100"/>
          <a:sy n="80" d="100"/>
        </p:scale>
        <p:origin x="-24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609D1-32A3-4128-B23A-F798C6654B6A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60DE4-5D01-49F5-A740-48DE9B29CB9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60DE4-5D01-49F5-A740-48DE9B29CB90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1F33AB-F475-44E8-A101-A342DB0FF2F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01947E-2979-483B-BAF5-B6C8F35EC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1%80%D1%83%D0%B3%D0%B0_%D1%81%D0%B2%D1%96%D1%82%D0%BE%D0%B2%D0%B0_%D0%B2%D1%96%D0%B9%D0%BD%D0%B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apatriots.org/patriotism-a.html" TargetMode="External"/><Relationship Id="rId4" Type="http://schemas.openxmlformats.org/officeDocument/2006/relationships/hyperlink" Target="http://worldwar2blog.ru/lor-jeted-v-enjov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omakivska.zoshs@yandex/u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“</a:t>
            </a:r>
            <a:r>
              <a:rPr lang="ru-RU" b="1" dirty="0" smtClean="0">
                <a:latin typeface="+mn-lt"/>
              </a:rPr>
              <a:t>70 </a:t>
            </a:r>
            <a:r>
              <a:rPr lang="ru-RU" b="1" dirty="0" err="1" smtClean="0">
                <a:latin typeface="+mn-lt"/>
              </a:rPr>
              <a:t>років</a:t>
            </a:r>
            <a:r>
              <a:rPr lang="uk-UA" dirty="0" smtClean="0">
                <a:latin typeface="+mn-lt"/>
              </a:rPr>
              <a:t> після 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закінчення</a:t>
            </a:r>
            <a:r>
              <a:rPr lang="ru-RU" b="1" dirty="0">
                <a:latin typeface="+mn-lt"/>
              </a:rPr>
              <a:t> ІІ </a:t>
            </a:r>
            <a:r>
              <a:rPr lang="ru-RU" b="1" dirty="0" err="1">
                <a:latin typeface="+mn-lt"/>
              </a:rPr>
              <a:t>світової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війни</a:t>
            </a:r>
            <a:r>
              <a:rPr lang="ru-RU" b="1" dirty="0">
                <a:latin typeface="+mn-lt"/>
              </a:rPr>
              <a:t>: уроки </a:t>
            </a:r>
            <a:r>
              <a:rPr lang="ru-RU" b="1" dirty="0" err="1" smtClean="0">
                <a:latin typeface="+mn-lt"/>
              </a:rPr>
              <a:t>історії</a:t>
            </a:r>
            <a:r>
              <a:rPr lang="en-US" b="1" dirty="0" smtClean="0">
                <a:latin typeface="+mn-lt"/>
              </a:rPr>
              <a:t>”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2928">
            <a:off x="297456" y="3758844"/>
            <a:ext cx="3615899" cy="240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mA3F2LwOo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9442">
            <a:off x="5667098" y="3673525"/>
            <a:ext cx="3351884" cy="2511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357190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«</a:t>
            </a:r>
            <a:r>
              <a:rPr lang="ru-RU" sz="3200" dirty="0" err="1" smtClean="0"/>
              <a:t>Війна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продовженням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політики</a:t>
            </a:r>
            <a:r>
              <a:rPr lang="ru-RU" sz="3200" dirty="0" smtClean="0"/>
              <a:t>, </a:t>
            </a:r>
            <a:r>
              <a:rPr lang="ru-RU" sz="3200" dirty="0" err="1" smtClean="0"/>
              <a:t>але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засобами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764704"/>
            <a:ext cx="5214974" cy="6595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Саме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активна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політика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держав привела до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визначила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характер.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Всі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держави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проводили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таку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політику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несли ту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іншу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ступінь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відповідальності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Зв'язок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довоєнної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політики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чітко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зафіксував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Клаузевіц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: «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продовженням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політики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але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тільки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іншими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засобами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     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Наявність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тоталітарних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режимів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їх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ідеологією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практикою та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мілітаризмом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імперські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амбіції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формування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агресивних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військових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блоків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можуть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призвести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великої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пожежі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як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сталося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в 1939-1945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рр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продовженням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лише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тієї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політики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яка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спрямована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підготовку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1512" y="1124744"/>
            <a:ext cx="4392488" cy="604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Зараз світу знову необхідно обрати правильну політику, яка допоможе врегулювати  світові проблеми. </a:t>
            </a:r>
          </a:p>
          <a:p>
            <a:r>
              <a:rPr lang="uk-UA" dirty="0" smtClean="0"/>
              <a:t>Правильно обрана політика – шлях до налагодження миру у світі. </a:t>
            </a:r>
          </a:p>
          <a:p>
            <a:r>
              <a:rPr lang="ru-RU" dirty="0" smtClean="0"/>
              <a:t> Все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"</a:t>
            </a:r>
            <a:r>
              <a:rPr lang="ru-RU" dirty="0" err="1" smtClean="0"/>
              <a:t>родова</a:t>
            </a:r>
            <a:r>
              <a:rPr lang="ru-RU" dirty="0" smtClean="0"/>
              <a:t>" </a:t>
            </a:r>
            <a:r>
              <a:rPr lang="ru-RU" dirty="0" err="1" smtClean="0"/>
              <a:t>політика</a:t>
            </a:r>
            <a:r>
              <a:rPr lang="ru-RU" dirty="0" smtClean="0"/>
              <a:t> -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миру.</a:t>
            </a:r>
          </a:p>
          <a:p>
            <a:r>
              <a:rPr lang="ru-RU" dirty="0" smtClean="0"/>
              <a:t>Мир у </a:t>
            </a:r>
            <a:r>
              <a:rPr lang="ru-RU" dirty="0" err="1" smtClean="0"/>
              <a:t>суспільній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"абсолютною" </a:t>
            </a:r>
            <a:r>
              <a:rPr lang="ru-RU" dirty="0" err="1" smtClean="0"/>
              <a:t>цінністю</a:t>
            </a:r>
            <a:r>
              <a:rPr lang="ru-RU" dirty="0" smtClean="0"/>
              <a:t>, </a:t>
            </a:r>
            <a:r>
              <a:rPr lang="ru-RU" dirty="0" err="1" smtClean="0"/>
              <a:t>віковічною</a:t>
            </a:r>
            <a:r>
              <a:rPr lang="ru-RU" dirty="0" smtClean="0"/>
              <a:t> </a:t>
            </a:r>
            <a:r>
              <a:rPr lang="ru-RU" dirty="0" err="1" smtClean="0"/>
              <a:t>мрією</a:t>
            </a:r>
            <a:r>
              <a:rPr lang="ru-RU" dirty="0" smtClean="0"/>
              <a:t>, </a:t>
            </a:r>
            <a:r>
              <a:rPr lang="ru-RU" dirty="0" err="1" smtClean="0"/>
              <a:t>жаданням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простого люду.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біблейських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люди </a:t>
            </a:r>
            <a:r>
              <a:rPr lang="ru-RU" dirty="0" err="1" smtClean="0"/>
              <a:t>вітали</a:t>
            </a:r>
            <a:r>
              <a:rPr lang="ru-RU" dirty="0" smtClean="0"/>
              <a:t> один одного "Мир </a:t>
            </a:r>
            <a:r>
              <a:rPr lang="ru-RU" dirty="0" err="1" smtClean="0"/>
              <a:t>тобі</a:t>
            </a:r>
            <a:r>
              <a:rPr lang="ru-RU" dirty="0" smtClean="0"/>
              <a:t>!</a:t>
            </a:r>
            <a:r>
              <a:rPr lang="en-US" dirty="0" smtClean="0"/>
              <a:t>”</a:t>
            </a:r>
          </a:p>
          <a:p>
            <a:r>
              <a:rPr lang="uk-UA" dirty="0" smtClean="0"/>
              <a:t>Однією з основних причин, які призвели до Другої світової війни, була </a:t>
            </a:r>
            <a:r>
              <a:rPr lang="en-US" dirty="0" smtClean="0"/>
              <a:t>“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потурання</a:t>
            </a:r>
            <a:r>
              <a:rPr lang="ru-RU" dirty="0" smtClean="0"/>
              <a:t> </a:t>
            </a:r>
            <a:r>
              <a:rPr lang="ru-RU" dirty="0" err="1" smtClean="0"/>
              <a:t>агресора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, яку проводили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 та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апетити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 народ свято в</a:t>
            </a:r>
            <a:r>
              <a:rPr lang="uk-UA" dirty="0" err="1" smtClean="0"/>
              <a:t>ірив</a:t>
            </a:r>
            <a:r>
              <a:rPr lang="uk-UA" dirty="0" smtClean="0"/>
              <a:t> у правильність політики та практичної діяльності керівництва країни, підтримував його.</a:t>
            </a:r>
            <a:endParaRPr lang="ru-RU" dirty="0" smtClean="0"/>
          </a:p>
          <a:p>
            <a:r>
              <a:rPr lang="uk-UA" sz="2000" dirty="0" smtClean="0"/>
              <a:t> 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820855" y="4036211"/>
            <a:ext cx="5644372" cy="79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"/>
            <a:ext cx="1403648" cy="4616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uk-UA" sz="2400" b="1" dirty="0" smtClean="0">
                <a:solidFill>
                  <a:schemeClr val="tx1"/>
                </a:solidFill>
              </a:rPr>
              <a:t>ІІ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571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Необхідність</a:t>
            </a:r>
            <a:r>
              <a:rPr lang="ru-RU" dirty="0" smtClean="0"/>
              <a:t> в </a:t>
            </a:r>
            <a:r>
              <a:rPr lang="ru-RU" dirty="0" err="1" smtClean="0"/>
              <a:t>допомозі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1645876"/>
            <a:ext cx="4972542" cy="5212124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Ще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одним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дуже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важливим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уроком,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потрібно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винести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людству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того, як  на долю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випало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стільки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горя –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необхідність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допомозі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Допомозі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тих, кому не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байдуже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майбутнє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тих,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хто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мріє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про перемогу,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хто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готовий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подати руку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допомоги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коли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цього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потребують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Таких людей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називають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-  волонтерами. </a:t>
            </a:r>
          </a:p>
          <a:p>
            <a:pPr lvl="2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Більш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впевнено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можна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говорити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виникнення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феномену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волонтерства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вже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середини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 ХІХ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століття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1859 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рік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вважається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роком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виникнення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волонтерського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руху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 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2">
              <a:buNone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         Війна – це стихійне лихо, яке несе за собою розруху та горе. В кожній такій ситуації страждає людство. Тому для людей дуже важлива допомога. Це не лише речі, їжа, матеріальна допомога, а й звичайна увага та розуміння. </a:t>
            </a:r>
          </a:p>
          <a:p>
            <a:pPr lvl="2">
              <a:buNone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      Ми повинні 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</a:rPr>
              <a:t>пам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</a:rPr>
              <a:t>ятати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, що для людей в тяжкій ситуації дуже важлива допомога. </a:t>
            </a:r>
          </a:p>
          <a:p>
            <a:pPr lvl="2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З початком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окупації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Криму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Росією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березні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2014 року та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антитерористичної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операції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сході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квітні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2014 року в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Україні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активізувався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волонтерський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рух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4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2">
              <a:buNone/>
            </a:pPr>
            <a:r>
              <a:rPr lang="uk-UA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_B1mEI4JU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62" y="4583930"/>
            <a:ext cx="3643338" cy="2274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428605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Волонтерство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 smtClean="0"/>
              <a:t>– </a:t>
            </a:r>
            <a:r>
              <a:rPr lang="ru-RU" sz="1300" i="1" dirty="0" err="1" smtClean="0"/>
              <a:t>це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добровільний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вибір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що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відображає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особисті</a:t>
            </a:r>
            <a:r>
              <a:rPr lang="ru-RU" sz="1300" i="1" dirty="0" smtClean="0"/>
              <a:t> погляди </a:t>
            </a:r>
            <a:r>
              <a:rPr lang="ru-RU" sz="1300" i="1" dirty="0" err="1" smtClean="0"/>
              <a:t>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позиції</a:t>
            </a:r>
            <a:r>
              <a:rPr lang="ru-RU" sz="1300" i="1" dirty="0" smtClean="0"/>
              <a:t>; </a:t>
            </a:r>
            <a:r>
              <a:rPr lang="ru-RU" sz="1300" i="1" dirty="0" err="1" smtClean="0"/>
              <a:t>це</a:t>
            </a:r>
            <a:r>
              <a:rPr lang="ru-RU" sz="1300" i="1" dirty="0" smtClean="0"/>
              <a:t> активна участь </a:t>
            </a:r>
            <a:r>
              <a:rPr lang="ru-RU" sz="1300" i="1" dirty="0" err="1" smtClean="0"/>
              <a:t>громадянина</a:t>
            </a:r>
            <a:r>
              <a:rPr lang="ru-RU" sz="1300" i="1" dirty="0" smtClean="0"/>
              <a:t> в </a:t>
            </a:r>
            <a:r>
              <a:rPr lang="ru-RU" sz="1300" i="1" dirty="0" err="1" smtClean="0"/>
              <a:t>житті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суспільства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що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виражається</a:t>
            </a:r>
            <a:r>
              <a:rPr lang="ru-RU" sz="1300" i="1" dirty="0" smtClean="0"/>
              <a:t>, як правило, у </a:t>
            </a:r>
            <a:r>
              <a:rPr lang="ru-RU" sz="1300" i="1" dirty="0" err="1" smtClean="0"/>
              <a:t>суспільній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діяльності</a:t>
            </a:r>
            <a:r>
              <a:rPr lang="ru-RU" sz="1300" i="1" dirty="0" smtClean="0"/>
              <a:t> в межах </a:t>
            </a:r>
            <a:r>
              <a:rPr lang="ru-RU" sz="1300" i="1" dirty="0" err="1" smtClean="0"/>
              <a:t>різного</a:t>
            </a:r>
            <a:r>
              <a:rPr lang="ru-RU" sz="1300" i="1" dirty="0" smtClean="0"/>
              <a:t> роду </a:t>
            </a:r>
            <a:r>
              <a:rPr lang="ru-RU" sz="1300" i="1" dirty="0" err="1" smtClean="0"/>
              <a:t>асоціацій</a:t>
            </a:r>
            <a:r>
              <a:rPr lang="ru-RU" sz="1300" i="1" dirty="0" smtClean="0"/>
              <a:t>. </a:t>
            </a:r>
            <a:r>
              <a:rPr lang="ru-RU" sz="1300" i="1" dirty="0" err="1" smtClean="0"/>
              <a:t>Волонтерство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сприяє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покращенню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якості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життя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особистому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процвітанню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й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поглибленню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солідарності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реалізації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основних</a:t>
            </a:r>
            <a:r>
              <a:rPr lang="ru-RU" sz="1300" i="1" dirty="0" smtClean="0"/>
              <a:t> потреб на шляху </a:t>
            </a:r>
            <a:r>
              <a:rPr lang="ru-RU" sz="1300" i="1" dirty="0" err="1" smtClean="0"/>
              <a:t>будівництва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більш</a:t>
            </a:r>
            <a:r>
              <a:rPr lang="ru-RU" sz="1300" i="1" dirty="0" smtClean="0"/>
              <a:t> справедливого </a:t>
            </a:r>
            <a:r>
              <a:rPr lang="ru-RU" sz="1300" i="1" dirty="0" err="1" smtClean="0"/>
              <a:t>і</a:t>
            </a:r>
            <a:r>
              <a:rPr lang="ru-RU" sz="1300" i="1" dirty="0" smtClean="0"/>
              <a:t> мирного </a:t>
            </a:r>
            <a:r>
              <a:rPr lang="ru-RU" sz="1300" i="1" dirty="0" err="1" smtClean="0"/>
              <a:t>суспільства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більш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збалансованому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економічному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соціальному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розвитку</a:t>
            </a:r>
            <a:r>
              <a:rPr lang="ru-RU" sz="1300" i="1" dirty="0" smtClean="0"/>
              <a:t>, </a:t>
            </a:r>
            <a:r>
              <a:rPr lang="ru-RU" sz="1300" i="1" dirty="0" err="1" smtClean="0"/>
              <a:t>створенню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нових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робочих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місць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і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нових</a:t>
            </a:r>
            <a:r>
              <a:rPr lang="ru-RU" sz="1300" i="1" dirty="0" smtClean="0"/>
              <a:t> </a:t>
            </a:r>
            <a:r>
              <a:rPr lang="ru-RU" sz="1300" i="1" dirty="0" err="1" smtClean="0"/>
              <a:t>професій</a:t>
            </a:r>
            <a:r>
              <a:rPr lang="ru-RU" sz="1300" i="1" dirty="0" smtClean="0"/>
              <a:t>.</a:t>
            </a:r>
            <a:endParaRPr lang="ru-RU" sz="1300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154766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uk-UA" sz="2400" b="1" dirty="0" smtClean="0">
                <a:solidFill>
                  <a:schemeClr val="tx1"/>
                </a:solidFill>
              </a:rPr>
              <a:t>ІІІ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5528" y="2060848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Добровільна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праця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– один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найяскравіших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феноменів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людської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цивілізації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еволюції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людського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духу. </a:t>
            </a:r>
          </a:p>
          <a:p>
            <a:pPr lvl="2">
              <a:buNone/>
            </a:pPr>
            <a:r>
              <a:rPr lang="uk-UA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Добровільна допомога – це крок до підтримки, яка безперечно необхідна в скрутній ситуації. Спільними силами  ми зможемо подолати УСЕ, навіть війну…. </a:t>
            </a:r>
            <a:endParaRPr lang="ru-RU" sz="16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2">
              <a:buNone/>
            </a:pPr>
            <a:r>
              <a:rPr lang="uk-UA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360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Надійна оборона !!!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616624" cy="34129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           Один з повчальних уроків війни полягає в тому, що питання зміцнення оборони країни, підвищення боєготовності Збройних Сил повинні бути в центрі уваги народу і керівництва держави. Звернення до часів Другої світової війни - хороша можливість нагадати про те, що для відбиття будь-якої можливої агресії і надійного забезпечення безпеки країни потрібні досить потужні та боєздатні армія і флот. Це може дозволити вистояти і перемогти сильного та підступного ворога.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331640" cy="4766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І</a:t>
            </a:r>
            <a:r>
              <a:rPr lang="en-US" sz="2400" b="1" dirty="0" smtClean="0">
                <a:solidFill>
                  <a:schemeClr val="tx1"/>
                </a:solidFill>
              </a:rPr>
              <a:t>X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373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48680"/>
            <a:ext cx="3275856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W6u2Jrv--7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218738"/>
            <a:ext cx="3960440" cy="263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554892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717032"/>
            <a:ext cx="3371867" cy="2225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582594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            </a:t>
            </a:r>
            <a:r>
              <a:rPr lang="ru-RU" sz="2400" dirty="0" smtClean="0"/>
              <a:t>Чим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нас -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</a:t>
            </a:r>
            <a:r>
              <a:rPr lang="ru-RU" sz="2400" dirty="0" err="1" smtClean="0"/>
              <a:t>аргументів</a:t>
            </a:r>
            <a:r>
              <a:rPr lang="ru-RU" sz="2400" dirty="0" smtClean="0"/>
              <a:t> у наших </a:t>
            </a:r>
            <a:r>
              <a:rPr lang="ru-RU" sz="2400" dirty="0" err="1" smtClean="0"/>
              <a:t>ворогів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9"/>
            <a:ext cx="550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сучасному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популяризації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іноземної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культури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все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частіше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забувають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про те, як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бути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патріотом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своєї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Дитина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повинна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повагою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ставитися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культури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звичаїв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країнах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в першу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чергу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захищати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інтереси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своєї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Батьківщини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Адже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незалежно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політичних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катаклізмів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економічних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неприємностей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доля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завжди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громадян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сказати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патріотизм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остаточно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зник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радарів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сучасної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забутий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нинішнім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поколінням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?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Звичайно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ж,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все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частіше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забувають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патріотичні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почуття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340768"/>
            <a:ext cx="350044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Війна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фашистською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Німеччиною</a:t>
            </a:r>
            <a:r>
              <a:rPr lang="ru-RU" b="1" dirty="0" smtClean="0"/>
              <a:t>, коли на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Батьківщини</a:t>
            </a:r>
            <a:r>
              <a:rPr lang="ru-RU" b="1" dirty="0" smtClean="0"/>
              <a:t> </a:t>
            </a:r>
            <a:r>
              <a:rPr lang="ru-RU" b="1" dirty="0" err="1" smtClean="0"/>
              <a:t>піднялися</a:t>
            </a:r>
            <a:r>
              <a:rPr lang="ru-RU" b="1" dirty="0" smtClean="0"/>
              <a:t> </a:t>
            </a:r>
            <a:r>
              <a:rPr lang="ru-RU" b="1" dirty="0" err="1" smtClean="0"/>
              <a:t>старі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малі</a:t>
            </a:r>
            <a:r>
              <a:rPr lang="ru-RU" b="1" dirty="0" smtClean="0"/>
              <a:t>, показала </a:t>
            </a:r>
            <a:r>
              <a:rPr lang="ru-RU" b="1" dirty="0" err="1" smtClean="0"/>
              <a:t>всьому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b="1" dirty="0" err="1" smtClean="0"/>
              <a:t>небачену</a:t>
            </a:r>
            <a:r>
              <a:rPr lang="ru-RU" b="1" dirty="0" smtClean="0"/>
              <a:t> </a:t>
            </a:r>
            <a:r>
              <a:rPr lang="ru-RU" b="1" dirty="0" err="1" smtClean="0"/>
              <a:t>стійкість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мужність</a:t>
            </a:r>
            <a:r>
              <a:rPr lang="ru-RU" b="1" dirty="0" smtClean="0"/>
              <a:t> </a:t>
            </a:r>
            <a:r>
              <a:rPr lang="ru-RU" b="1" dirty="0" err="1" smtClean="0"/>
              <a:t>нашого</a:t>
            </a:r>
            <a:r>
              <a:rPr lang="ru-RU" b="1" dirty="0" smtClean="0"/>
              <a:t> народу.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62" y="3789040"/>
            <a:ext cx="364333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Ми </a:t>
            </a:r>
            <a:r>
              <a:rPr lang="ru-RU" b="1" dirty="0" err="1" smtClean="0"/>
              <a:t>сьогодні</a:t>
            </a:r>
            <a:r>
              <a:rPr lang="ru-RU" b="1" dirty="0" smtClean="0"/>
              <a:t> </a:t>
            </a:r>
            <a:r>
              <a:rPr lang="ru-RU" b="1" dirty="0" err="1" smtClean="0"/>
              <a:t>знову</a:t>
            </a:r>
            <a:r>
              <a:rPr lang="ru-RU" b="1" dirty="0" smtClean="0"/>
              <a:t> </a:t>
            </a:r>
            <a:r>
              <a:rPr lang="ru-RU" b="1" dirty="0" err="1" smtClean="0"/>
              <a:t>змушені</a:t>
            </a:r>
            <a:r>
              <a:rPr lang="ru-RU" b="1" dirty="0" smtClean="0"/>
              <a:t> </a:t>
            </a:r>
            <a:r>
              <a:rPr lang="ru-RU" b="1" dirty="0" err="1" smtClean="0"/>
              <a:t>захищати</a:t>
            </a:r>
            <a:r>
              <a:rPr lang="ru-RU" b="1" dirty="0" smtClean="0"/>
              <a:t> свою землю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зброєю</a:t>
            </a:r>
            <a:r>
              <a:rPr lang="ru-RU" b="1" dirty="0" smtClean="0"/>
              <a:t> в руках. І, як 70 </a:t>
            </a:r>
            <a:r>
              <a:rPr lang="ru-RU" b="1" dirty="0" err="1" smtClean="0"/>
              <a:t>років</a:t>
            </a:r>
            <a:r>
              <a:rPr lang="ru-RU" b="1" dirty="0" smtClean="0"/>
              <a:t> тому, </a:t>
            </a:r>
            <a:r>
              <a:rPr lang="ru-RU" b="1" dirty="0" err="1" smtClean="0"/>
              <a:t>наші</a:t>
            </a:r>
            <a:r>
              <a:rPr lang="ru-RU" b="1" dirty="0" smtClean="0"/>
              <a:t> </a:t>
            </a:r>
            <a:r>
              <a:rPr lang="ru-RU" b="1" dirty="0" err="1" smtClean="0"/>
              <a:t>бійці</a:t>
            </a:r>
            <a:r>
              <a:rPr lang="ru-RU" b="1" dirty="0" smtClean="0"/>
              <a:t> </a:t>
            </a:r>
            <a:r>
              <a:rPr lang="ru-RU" b="1" dirty="0" err="1" smtClean="0"/>
              <a:t>проявляють</a:t>
            </a:r>
            <a:r>
              <a:rPr lang="ru-RU" b="1" dirty="0" smtClean="0"/>
              <a:t> доблесть, </a:t>
            </a:r>
            <a:r>
              <a:rPr lang="ru-RU" b="1" dirty="0" err="1" smtClean="0"/>
              <a:t>захищаючи</a:t>
            </a:r>
            <a:r>
              <a:rPr lang="ru-RU" b="1" dirty="0" smtClean="0"/>
              <a:t> </a:t>
            </a:r>
            <a:r>
              <a:rPr lang="ru-RU" b="1" dirty="0" err="1" smtClean="0"/>
              <a:t>святе</a:t>
            </a:r>
            <a:r>
              <a:rPr lang="ru-RU" b="1" dirty="0" smtClean="0"/>
              <a:t> - мир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спокій</a:t>
            </a:r>
            <a:r>
              <a:rPr lang="ru-RU" b="1" dirty="0" smtClean="0"/>
              <a:t> кожного </a:t>
            </a:r>
            <a:r>
              <a:rPr lang="ru-RU" b="1" dirty="0" err="1" smtClean="0"/>
              <a:t>українця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 smtClean="0"/>
              <a:t> право </a:t>
            </a:r>
            <a:r>
              <a:rPr lang="ru-RU" b="1" dirty="0" err="1" smtClean="0"/>
              <a:t>жити</a:t>
            </a:r>
            <a:r>
              <a:rPr lang="ru-RU" b="1" dirty="0" smtClean="0"/>
              <a:t> в </a:t>
            </a:r>
            <a:r>
              <a:rPr lang="ru-RU" b="1" dirty="0" err="1" smtClean="0"/>
              <a:t>єдиній</a:t>
            </a:r>
            <a:r>
              <a:rPr lang="ru-RU" b="1" dirty="0" smtClean="0"/>
              <a:t> та </a:t>
            </a:r>
            <a:r>
              <a:rPr lang="ru-RU" b="1" dirty="0" err="1" smtClean="0"/>
              <a:t>незалежній</a:t>
            </a:r>
            <a:r>
              <a:rPr lang="ru-RU" b="1" dirty="0" smtClean="0"/>
              <a:t> </a:t>
            </a:r>
            <a:r>
              <a:rPr lang="ru-RU" b="1" dirty="0" err="1" smtClean="0"/>
              <a:t>країні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jXYQLxAc5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9182"/>
            <a:ext cx="4929190" cy="27688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1331640" cy="4766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</a:t>
            </a:r>
            <a:r>
              <a:rPr lang="en-US" sz="2400" b="1" dirty="0" smtClean="0">
                <a:solidFill>
                  <a:schemeClr val="tx1"/>
                </a:solidFill>
              </a:rPr>
              <a:t> X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Висновок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953344"/>
            <a:ext cx="612068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         Ми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повинні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памятати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кожним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рішенням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стоїть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чиєсь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. Ми разом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світовою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спільнотою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повинні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докласти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всі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зусилля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такі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страшні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часи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більше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шіколи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повторилися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Тому зараз нам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потрібно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зробити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все,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щоб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знову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опинитися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такій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ситуації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. Нашими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пріоритетами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повинно стати мир,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злагода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та дружба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між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народами...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          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Можна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було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б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назвати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інші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уроки,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але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цього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достатньо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щоб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зробити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Загальний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ВИСНОВОК: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людство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може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більше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допустити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такого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колективного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самогубства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, як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світова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війна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. Тим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більше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що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трагічній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досвід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світових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війн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переконує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: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глобальні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проблеми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людства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, у тому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числі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Збереження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миру,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можна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вирішувати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лише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об'єднаними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зусиллями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навіть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за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наявності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серйозних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суперечностей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які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дотепер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існують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сучасному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світі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Microsoft Himalaya" pitchFamily="2" charset="0"/>
                <a:cs typeface="Microsoft Himalaya" pitchFamily="2" charset="0"/>
              </a:rPr>
              <a:t>. </a:t>
            </a:r>
          </a:p>
          <a:p>
            <a:pPr>
              <a:buNone/>
            </a:pPr>
            <a:endParaRPr lang="ru-RU" sz="2000" b="1" dirty="0"/>
          </a:p>
        </p:txBody>
      </p:sp>
      <p:pic>
        <p:nvPicPr>
          <p:cNvPr id="5" name="Рисунок 4" descr="kRLygvzrww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1372346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b1ae1e7f49757a2d557ebf62f57066a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437112"/>
            <a:ext cx="2993877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8640"/>
            <a:ext cx="2822627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Список використаної літератури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709160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</a:rPr>
              <a:t>Всесвітня історія. Новітній період. 11 клас. В.І. Кучер, О.М.Майборода </a:t>
            </a:r>
          </a:p>
          <a:p>
            <a:pPr marL="651510" indent="-514350">
              <a:buAutoNum type="arabicPeriod"/>
            </a:pP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</a:rPr>
              <a:t>Всесвітня історія. 11 клас. Щупак </a:t>
            </a:r>
          </a:p>
          <a:p>
            <a:pPr marL="651510" indent="-514350">
              <a:buFont typeface="Wingdings 2"/>
              <a:buAutoNum type="arabicPeriod"/>
            </a:pP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</a:rPr>
              <a:t>Всесвітня історія 11 клас Т.В. </a:t>
            </a:r>
            <a:r>
              <a:rPr lang="uk-UA" sz="2000" b="1" dirty="0" err="1" smtClean="0">
                <a:solidFill>
                  <a:schemeClr val="tx1">
                    <a:lumMod val="95000"/>
                  </a:schemeClr>
                </a:solidFill>
              </a:rPr>
              <a:t>Ладиченко</a:t>
            </a:r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651510" indent="-514350"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http://uk.wikipedia.org/wiki/%D0%94%D1%80%D1%83%D0%B3%D0%B0_%D1%81%D0%B2%D1%96%D1%82%D0%BE%D0%B2%D0%B0_%D0%B2%D1%96%D0%B9%D0%BD%D0%B0</a:t>
            </a:r>
            <a:endParaRPr lang="uk-UA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http://worldwar2blog.ru/lor-jeted-v-enjov.html</a:t>
            </a:r>
            <a:endParaRPr lang="uk-UA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>
              <a:buAutoNum type="arabicPeriod"/>
            </a:pP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http://uapatriots.org/patriotism-a.html</a:t>
            </a:r>
            <a:endParaRPr lang="uk-UA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>
              <a:buNone/>
            </a:pPr>
            <a:endParaRPr lang="uk-UA" sz="16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651510" indent="-514350"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949280"/>
            <a:ext cx="5688632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accent4">
                    <a:lumMod val="50000"/>
                  </a:schemeClr>
                </a:solidFill>
              </a:rPr>
              <a:t>     Дякую за увагу !!! 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0"/>
            <a:ext cx="4104456" cy="4725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     Учасник конкурсу: </a:t>
            </a:r>
          </a:p>
          <a:p>
            <a:pPr>
              <a:buNone/>
            </a:pPr>
            <a:r>
              <a:rPr lang="uk-UA" sz="3500" dirty="0" smtClean="0">
                <a:latin typeface="Monotype Corsiva" pitchFamily="66" charset="0"/>
              </a:rPr>
              <a:t>    учениця 10 класу </a:t>
            </a:r>
            <a:r>
              <a:rPr lang="uk-UA" sz="3500" dirty="0" err="1" smtClean="0">
                <a:latin typeface="Monotype Corsiva" pitchFamily="66" charset="0"/>
              </a:rPr>
              <a:t>Кокітко</a:t>
            </a:r>
            <a:r>
              <a:rPr lang="uk-UA" sz="3500" dirty="0" smtClean="0">
                <a:latin typeface="Monotype Corsiva" pitchFamily="66" charset="0"/>
              </a:rPr>
              <a:t> О.В.</a:t>
            </a:r>
          </a:p>
          <a:p>
            <a:r>
              <a:rPr lang="uk-UA" sz="3200" b="1" dirty="0" smtClean="0"/>
              <a:t>         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Керівник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uk-UA" sz="3500" dirty="0" smtClean="0">
                <a:latin typeface="Monotype Corsiva" pitchFamily="66" charset="0"/>
              </a:rPr>
              <a:t> учитель історії Стельмах Л.І. </a:t>
            </a:r>
          </a:p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Навчальний заклад: </a:t>
            </a:r>
          </a:p>
          <a:p>
            <a:pPr>
              <a:buNone/>
            </a:pPr>
            <a:r>
              <a:rPr lang="uk-UA" sz="3500" dirty="0" err="1" smtClean="0">
                <a:latin typeface="Monotype Corsiva" pitchFamily="66" charset="0"/>
              </a:rPr>
              <a:t>Томаківська</a:t>
            </a:r>
            <a:r>
              <a:rPr lang="uk-UA" sz="3500" dirty="0" smtClean="0">
                <a:latin typeface="Monotype Corsiva" pitchFamily="66" charset="0"/>
              </a:rPr>
              <a:t> ЗОШ І-ІІІ ст. №2 </a:t>
            </a:r>
          </a:p>
          <a:p>
            <a:pPr>
              <a:buNone/>
            </a:pPr>
            <a:r>
              <a:rPr lang="uk-UA" sz="3500" dirty="0" err="1" smtClean="0">
                <a:latin typeface="Monotype Corsiva" pitchFamily="66" charset="0"/>
              </a:rPr>
              <a:t>Томаківської</a:t>
            </a:r>
            <a:r>
              <a:rPr lang="uk-UA" sz="3500" dirty="0" smtClean="0">
                <a:latin typeface="Monotype Corsiva" pitchFamily="66" charset="0"/>
              </a:rPr>
              <a:t> районної ради </a:t>
            </a:r>
          </a:p>
          <a:p>
            <a:pPr>
              <a:buNone/>
            </a:pPr>
            <a:r>
              <a:rPr lang="uk-UA" sz="3500" dirty="0" smtClean="0">
                <a:latin typeface="Monotype Corsiva" pitchFamily="66" charset="0"/>
              </a:rPr>
              <a:t>Дніпропетровської області,</a:t>
            </a:r>
          </a:p>
          <a:p>
            <a:pPr>
              <a:buNone/>
            </a:pPr>
            <a:r>
              <a:rPr lang="uk-UA" sz="3500" dirty="0" smtClean="0">
                <a:latin typeface="Monotype Corsiva" pitchFamily="66" charset="0"/>
              </a:rPr>
              <a:t>  вул. Богдана Хмельницького ,66</a:t>
            </a:r>
            <a:r>
              <a:rPr lang="en-US" sz="3500" dirty="0" smtClean="0">
                <a:latin typeface="Monotype Corsiva" pitchFamily="66" charset="0"/>
              </a:rPr>
              <a:t>a</a:t>
            </a:r>
            <a:r>
              <a:rPr lang="uk-UA" sz="3500" dirty="0" smtClean="0">
                <a:latin typeface="Monotype Corsiva" pitchFamily="66" charset="0"/>
              </a:rPr>
              <a:t> </a:t>
            </a:r>
          </a:p>
          <a:p>
            <a:pPr marL="651510" indent="-514350"/>
            <a:r>
              <a:rPr lang="uk-UA" sz="3500" dirty="0" smtClean="0">
                <a:latin typeface="Monotype Corsiva" pitchFamily="66" charset="0"/>
              </a:rPr>
              <a:t> </a:t>
            </a: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Контактні телефони: </a:t>
            </a:r>
          </a:p>
          <a:p>
            <a:pPr marL="651510" indent="-514350">
              <a:buNone/>
            </a:pPr>
            <a:r>
              <a:rPr lang="uk-UA" sz="3200" dirty="0" smtClean="0">
                <a:latin typeface="Monotype Corsiva" pitchFamily="66" charset="0"/>
              </a:rPr>
              <a:t>Роб. – 0566822251</a:t>
            </a:r>
          </a:p>
          <a:p>
            <a:pPr marL="651510" indent="-514350"/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    Електронна адреса: </a:t>
            </a:r>
          </a:p>
          <a:p>
            <a:pPr marL="651510" indent="-514350">
              <a:buNone/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3200" dirty="0" smtClean="0">
                <a:latin typeface="Monotype Corsiva" pitchFamily="66" charset="0"/>
                <a:hlinkClick r:id="rId3"/>
              </a:rPr>
              <a:t>tomakivska.zoshs@yandex.ua</a:t>
            </a:r>
            <a:r>
              <a:rPr lang="en-US" sz="3200" dirty="0" smtClean="0">
                <a:latin typeface="Monotype Corsiva" pitchFamily="66" charset="0"/>
              </a:rPr>
              <a:t> </a:t>
            </a:r>
            <a:endParaRPr lang="uk-UA" sz="3200" dirty="0" smtClean="0">
              <a:latin typeface="Monotype Corsiva" pitchFamily="66" charset="0"/>
            </a:endParaRPr>
          </a:p>
          <a:p>
            <a:pPr marL="651510" indent="-514350">
              <a:buNone/>
            </a:pPr>
            <a:endParaRPr lang="uk-UA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1510" indent="-514350"/>
            <a:endParaRPr lang="uk-UA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uk-UA" sz="35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500" dirty="0">
              <a:latin typeface="Monotype Corsiva" pitchFamily="66" charset="0"/>
            </a:endParaRPr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996952"/>
            <a:ext cx="2483768" cy="37292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UdCWfCUAl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592288" cy="31905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"</a:t>
            </a:r>
            <a:r>
              <a:rPr lang="ru-RU" b="0" dirty="0" err="1" smtClean="0"/>
              <a:t>Історія</a:t>
            </a:r>
            <a:r>
              <a:rPr lang="ru-RU" b="0" dirty="0" smtClean="0"/>
              <a:t> - не </a:t>
            </a:r>
            <a:r>
              <a:rPr lang="ru-RU" b="0" dirty="0" err="1" smtClean="0"/>
              <a:t>вчителька</a:t>
            </a:r>
            <a:r>
              <a:rPr lang="ru-RU" b="0" dirty="0" smtClean="0"/>
              <a:t>, а </a:t>
            </a:r>
            <a:r>
              <a:rPr lang="ru-RU" b="0" dirty="0" err="1" smtClean="0"/>
              <a:t>наглядачка</a:t>
            </a:r>
            <a:r>
              <a:rPr lang="ru-RU" b="0" dirty="0" smtClean="0"/>
              <a:t>... Вона </a:t>
            </a:r>
            <a:r>
              <a:rPr lang="ru-RU" b="0" dirty="0" err="1" smtClean="0"/>
              <a:t>нічого</a:t>
            </a:r>
            <a:r>
              <a:rPr lang="ru-RU" b="0" dirty="0" smtClean="0"/>
              <a:t> не </a:t>
            </a:r>
            <a:r>
              <a:rPr lang="ru-RU" b="0" dirty="0" err="1" smtClean="0"/>
              <a:t>навчає</a:t>
            </a:r>
            <a:r>
              <a:rPr lang="ru-RU" b="0" dirty="0" smtClean="0"/>
              <a:t>, а </a:t>
            </a:r>
            <a:r>
              <a:rPr lang="ru-RU" b="0" dirty="0" err="1" smtClean="0"/>
              <a:t>лише</a:t>
            </a:r>
            <a:r>
              <a:rPr lang="ru-RU" b="0" dirty="0" smtClean="0"/>
              <a:t> </a:t>
            </a:r>
            <a:r>
              <a:rPr lang="ru-RU" b="0" dirty="0" err="1" smtClean="0"/>
              <a:t>карає</a:t>
            </a:r>
            <a:r>
              <a:rPr lang="ru-RU" b="0" dirty="0" smtClean="0"/>
              <a:t> за </a:t>
            </a:r>
            <a:r>
              <a:rPr lang="ru-RU" b="0" dirty="0" err="1" smtClean="0"/>
              <a:t>незнання</a:t>
            </a:r>
            <a:r>
              <a:rPr lang="ru-RU" b="0" dirty="0" smtClean="0"/>
              <a:t> </a:t>
            </a:r>
            <a:r>
              <a:rPr lang="ru-RU" b="0" dirty="0" err="1" smtClean="0"/>
              <a:t>уроків</a:t>
            </a:r>
            <a:r>
              <a:rPr lang="ru-RU" b="0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людство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покінчить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війною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покінчить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людством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» —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саме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так колись Джон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Кеннеді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закликав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правителів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усіх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країн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світу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до миру. І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він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цілком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мав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рацію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ніхто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знає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чим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скінчитися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Можливо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наслідки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будуть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настільки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незворотні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цьому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наше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існування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закінчиться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Краще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об’єднатися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та разом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боротися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усіма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незгодами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разом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шукати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способи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вирішення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різних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проблем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замість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того,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заважати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одне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одному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губити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Адже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—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4">
                    <a:lumMod val="50000"/>
                  </a:schemeClr>
                </a:solidFill>
              </a:rPr>
              <a:t>найцінніший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скарб!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/>
          </a:p>
        </p:txBody>
      </p:sp>
      <p:pic>
        <p:nvPicPr>
          <p:cNvPr id="4" name="Рисунок 3" descr="kRLygvzrww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25144"/>
            <a:ext cx="2808312" cy="191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28600" y="0"/>
            <a:ext cx="3816424" cy="70294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1800" dirty="0" smtClean="0"/>
              <a:t>      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Людство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може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більше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допустити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такого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колективного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самогубства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як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світова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 Тим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більше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трагічний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досвід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світових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війн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переконує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глобальні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проблеми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людства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у тому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числі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збереження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миру,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вирішувати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лише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об'єднаними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зусиллями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навіть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наявності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серйозних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суперечностей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дотепер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існують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сучасному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світі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1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0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err="1" smtClean="0"/>
              <a:t>Сьогодні</a:t>
            </a:r>
            <a:r>
              <a:rPr lang="ru-RU" dirty="0" smtClean="0"/>
              <a:t> ми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переживаємо</a:t>
            </a:r>
            <a:r>
              <a:rPr lang="ru-RU" dirty="0" smtClean="0"/>
              <a:t> </a:t>
            </a:r>
            <a:r>
              <a:rPr lang="ru-RU" dirty="0" err="1" smtClean="0"/>
              <a:t>нову</a:t>
            </a:r>
            <a:r>
              <a:rPr lang="ru-RU" dirty="0" smtClean="0"/>
              <a:t> </a:t>
            </a:r>
            <a:r>
              <a:rPr lang="ru-RU" dirty="0" err="1" smtClean="0"/>
              <a:t>окупацію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- </a:t>
            </a:r>
            <a:r>
              <a:rPr lang="ru-RU" dirty="0" err="1" smtClean="0"/>
              <a:t>тепер</a:t>
            </a:r>
            <a:r>
              <a:rPr lang="ru-RU" dirty="0" smtClean="0"/>
              <a:t> уже </a:t>
            </a:r>
            <a:r>
              <a:rPr lang="ru-RU" dirty="0" err="1" smtClean="0"/>
              <a:t>колишні</a:t>
            </a:r>
            <a:r>
              <a:rPr lang="ru-RU" dirty="0" smtClean="0"/>
              <a:t> союзники </a:t>
            </a:r>
            <a:r>
              <a:rPr lang="ru-RU" dirty="0" err="1" smtClean="0"/>
              <a:t>захотіли</a:t>
            </a:r>
            <a:r>
              <a:rPr lang="ru-RU" dirty="0" smtClean="0"/>
              <a:t> </a:t>
            </a:r>
            <a:r>
              <a:rPr lang="ru-RU" dirty="0" err="1" smtClean="0"/>
              <a:t>заволодіти</a:t>
            </a:r>
            <a:r>
              <a:rPr lang="ru-RU" dirty="0" smtClean="0"/>
              <a:t> чужою </a:t>
            </a:r>
            <a:r>
              <a:rPr lang="ru-RU" dirty="0" err="1" smtClean="0"/>
              <a:t>територією</a:t>
            </a:r>
            <a:r>
              <a:rPr lang="ru-RU" dirty="0" smtClean="0"/>
              <a:t>. І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стали до бою. В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лікарі</a:t>
            </a:r>
            <a:r>
              <a:rPr lang="ru-RU" dirty="0" smtClean="0"/>
              <a:t>, </a:t>
            </a:r>
            <a:r>
              <a:rPr lang="ru-RU" dirty="0" err="1" smtClean="0"/>
              <a:t>підприємці</a:t>
            </a:r>
            <a:r>
              <a:rPr lang="ru-RU" dirty="0" smtClean="0"/>
              <a:t>, </a:t>
            </a:r>
            <a:r>
              <a:rPr lang="ru-RU" dirty="0" err="1" smtClean="0"/>
              <a:t>будівельники</a:t>
            </a:r>
            <a:r>
              <a:rPr lang="ru-RU" dirty="0" smtClean="0"/>
              <a:t>, </a:t>
            </a:r>
            <a:r>
              <a:rPr lang="ru-RU" dirty="0" err="1" smtClean="0"/>
              <a:t>сантехніки</a:t>
            </a:r>
            <a:r>
              <a:rPr lang="ru-RU" dirty="0" smtClean="0"/>
              <a:t>, </a:t>
            </a:r>
            <a:r>
              <a:rPr lang="ru-RU" dirty="0" err="1" smtClean="0"/>
              <a:t>вчителі</a:t>
            </a:r>
            <a:r>
              <a:rPr lang="ru-RU" dirty="0" smtClean="0"/>
              <a:t>, </a:t>
            </a:r>
            <a:r>
              <a:rPr lang="ru-RU" dirty="0" err="1" smtClean="0"/>
              <a:t>менеджери</a:t>
            </a:r>
            <a:r>
              <a:rPr lang="ru-RU" dirty="0" smtClean="0"/>
              <a:t>... - вони за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змінили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стали </a:t>
            </a:r>
            <a:r>
              <a:rPr lang="ru-RU" dirty="0" err="1" smtClean="0"/>
              <a:t>добровольцями</a:t>
            </a:r>
            <a:r>
              <a:rPr lang="ru-RU" dirty="0" smtClean="0"/>
              <a:t>. За </a:t>
            </a:r>
            <a:r>
              <a:rPr lang="ru-RU" dirty="0" err="1" smtClean="0"/>
              <a:t>останній</a:t>
            </a:r>
            <a:r>
              <a:rPr lang="ru-RU" dirty="0" smtClean="0"/>
              <a:t> час у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виснажливих</a:t>
            </a:r>
            <a:r>
              <a:rPr lang="ru-RU" dirty="0" smtClean="0"/>
              <a:t> боях </a:t>
            </a:r>
            <a:r>
              <a:rPr lang="ru-RU" dirty="0" err="1" smtClean="0"/>
              <a:t>народилося</a:t>
            </a:r>
            <a:r>
              <a:rPr lang="ru-RU" dirty="0" smtClean="0"/>
              <a:t>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" name="Рисунок 4" descr="img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57694"/>
            <a:ext cx="3096344" cy="2320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68d6b2f499ce3cfe18580476c8b30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572008"/>
            <a:ext cx="3563888" cy="21547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95736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ru-RU" b="1" i="1" dirty="0">
                <a:latin typeface="Monotype Corsiva" pitchFamily="66" charset="0"/>
              </a:rPr>
              <a:t>Та </a:t>
            </a:r>
            <a:r>
              <a:rPr lang="ru-RU" b="1" i="1" dirty="0" err="1">
                <a:latin typeface="Monotype Corsiva" pitchFamily="66" charset="0"/>
              </a:rPr>
              <a:t>чи</a:t>
            </a:r>
            <a:r>
              <a:rPr lang="ru-RU" b="1" i="1" dirty="0">
                <a:latin typeface="Monotype Corsiva" pitchFamily="66" charset="0"/>
              </a:rPr>
              <a:t> </a:t>
            </a:r>
            <a:r>
              <a:rPr lang="uk-UA" b="1" i="1" dirty="0">
                <a:latin typeface="Monotype Corsiva" pitchFamily="66" charset="0"/>
              </a:rPr>
              <a:t>людство зрозуміло весь жах, </a:t>
            </a:r>
            <a:endParaRPr lang="uk-UA" b="1" i="1" dirty="0" smtClean="0">
              <a:latin typeface="Monotype Corsiva" pitchFamily="66" charset="0"/>
            </a:endParaRPr>
          </a:p>
          <a:p>
            <a:pPr lvl="1">
              <a:buNone/>
            </a:pPr>
            <a:r>
              <a:rPr lang="uk-UA" b="1" i="1" dirty="0" smtClean="0">
                <a:latin typeface="Monotype Corsiva" pitchFamily="66" charset="0"/>
              </a:rPr>
              <a:t>який </a:t>
            </a:r>
            <a:r>
              <a:rPr lang="uk-UA" b="1" i="1" dirty="0">
                <a:latin typeface="Monotype Corsiva" pitchFamily="66" charset="0"/>
              </a:rPr>
              <a:t>несе за собою світова війна ? 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16633"/>
            <a:ext cx="108012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 І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65403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              </a:t>
            </a:r>
            <a:r>
              <a:rPr lang="ru-RU" sz="2200" dirty="0" err="1" smtClean="0"/>
              <a:t>Міжнародні</a:t>
            </a:r>
            <a:r>
              <a:rPr lang="ru-RU" sz="2200" dirty="0" smtClean="0"/>
              <a:t> </a:t>
            </a:r>
            <a:r>
              <a:rPr lang="ru-RU" sz="2200" dirty="0" err="1" smtClean="0"/>
              <a:t>організації</a:t>
            </a:r>
            <a:r>
              <a:rPr lang="ru-RU" sz="2200" dirty="0" smtClean="0"/>
              <a:t> - метод </a:t>
            </a:r>
            <a:r>
              <a:rPr lang="ru-RU" sz="2200" dirty="0" err="1" smtClean="0"/>
              <a:t>урегулювання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конфліктів</a:t>
            </a:r>
            <a:r>
              <a:rPr lang="ru-RU" sz="2200" dirty="0" smtClean="0"/>
              <a:t>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548680"/>
            <a:ext cx="446449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Утворення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міжнародних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організацій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об’єктивним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наслідком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процесу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розвитку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світового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суспільства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На рубежі 1939-1945 рр. світ потребував участі міжнародної організації в 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розв</a:t>
            </a: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язуванні</a:t>
            </a: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 глобальної проблеми, яка охопила людство. Такою організацією виявилася Ліга Націй, заснована на Паризькій мирній конференції 1919-1920рр. Світ, який був у полоні світової війни, вимагав скоріших дій, які привели б до 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розв</a:t>
            </a: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язування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4">
                    <a:lumMod val="50000"/>
                  </a:schemeClr>
                </a:solidFill>
              </a:rPr>
              <a:t>проблеми</a:t>
            </a:r>
            <a:r>
              <a:rPr lang="ru-RU" sz="15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На практиці основними завданнями Ліги Націй були вирішення територіальних конфліктів у світі. </a:t>
            </a:r>
          </a:p>
          <a:p>
            <a:pPr lvl="1"/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Нажаль, Ліга Націй так і не виправдала світових очікувань у 1939-1945рр.  Організація не змогла взяти у свої руки та вирішити світові проблеми. </a:t>
            </a:r>
          </a:p>
          <a:p>
            <a:pPr lvl="1"/>
            <a:endParaRPr lang="uk-UA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uk-UA" b="1" dirty="0" smtClean="0"/>
          </a:p>
          <a:p>
            <a:pPr lvl="1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620688"/>
            <a:ext cx="4572000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None/>
            </a:pP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Виникнення тяжкої ситуації на Україні призвело до активної роботи ООН на її території. Наше сьогодення знову потребує  активної допомоги організації для вирішення та 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розв</a:t>
            </a: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язування</a:t>
            </a: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конфлікту.  </a:t>
            </a:r>
          </a:p>
          <a:p>
            <a:pPr lvl="1">
              <a:buNone/>
            </a:pP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Світ знову стоїть на порозі світової війни</a:t>
            </a:r>
            <a:r>
              <a:rPr lang="en-US" sz="15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і, беручи до уваги наші відомості про Першу та Другу світові війни, світ не може знову опинитися в такій ситуації. Зараз ми не знаємо, хто вийде переможцем, а хто постраждає…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.Тому</a:t>
            </a: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  ми і потребуємо </a:t>
            </a:r>
            <a:r>
              <a:rPr lang="uk-UA" sz="1500" b="1" dirty="0" err="1" smtClean="0">
                <a:solidFill>
                  <a:schemeClr val="accent4">
                    <a:lumMod val="50000"/>
                  </a:schemeClr>
                </a:solidFill>
              </a:rPr>
              <a:t>єфективної</a:t>
            </a: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 роботи ООН, яка допоможе Україні урегулювати свої міжнародні проблеми. </a:t>
            </a:r>
          </a:p>
          <a:p>
            <a:pPr lvl="1">
              <a:buNone/>
            </a:pPr>
            <a:r>
              <a:rPr lang="uk-UA" sz="1500" b="1" dirty="0" smtClean="0">
                <a:solidFill>
                  <a:schemeClr val="accent4">
                    <a:lumMod val="50000"/>
                  </a:schemeClr>
                </a:solidFill>
              </a:rPr>
              <a:t>Зараз ми можемо тільки надіятися, що роль ООН у житті України буде більш вдалою, ніж робота Ліги Націй у Другій світовій війні  і не допустить такого розвитку подальших подій…</a:t>
            </a:r>
          </a:p>
        </p:txBody>
      </p:sp>
      <p:pic>
        <p:nvPicPr>
          <p:cNvPr id="10" name="Рисунок 9" descr="image1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085184"/>
            <a:ext cx="2448272" cy="1632181"/>
          </a:xfrm>
          <a:prstGeom prst="round2DiagRect">
            <a:avLst>
              <a:gd name="adj1" fmla="val 16667"/>
              <a:gd name="adj2" fmla="val 763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united-na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931918"/>
            <a:ext cx="2520280" cy="1788099"/>
          </a:xfrm>
          <a:prstGeom prst="round2DiagRect">
            <a:avLst>
              <a:gd name="adj1" fmla="val 16667"/>
              <a:gd name="adj2" fmla="val 1675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5963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 ІІ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686800" cy="15230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Одним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головних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уроків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необхідність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всебічного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зміцнення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дружніх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братських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відносин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народами як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джерела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сили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кожного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них у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будь-яких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випробуваннях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 Нас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пов'язують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сторіччя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спільної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історії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спільної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долі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спільних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досягнень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загальних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невдач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Наші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народи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настільки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пов'язані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родинними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дружніми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культурним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трудовими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багатьма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іншими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видами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відносин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будь-яка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спроба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вбити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клин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ними - аморальна. 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25948"/>
            <a:ext cx="36358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Сталін був спритно обурений Гітлером, який зумів 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</a:rPr>
              <a:t>нав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</a:rPr>
              <a:t>язати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версію, що Німеччина буцімто буде вірна пакту про ненапад і що вона не збирається воювати з СРСР, а, навпаки, прагне жити в дружбі. Свідченням цього буде те, що Німеччина збиралася збільшити закупівлю у Радянського Союзу нафти, вугілля, хліба, сировинних ресурсів. Сталін повірив цим запевненням.</a:t>
            </a:r>
          </a:p>
          <a:p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Помилка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була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допущена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ще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при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підписанні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миру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Німеччиною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Першої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Умови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миру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увігнали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Німеччину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в голод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злидні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вона стала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країною-ізгоєм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Але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потенціал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цієї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досить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високий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завжди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в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усі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часи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Поступово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Веймарської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Республіки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виріс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Третій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Рейх.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Нестабільність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соціального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та культурного аспекту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породила в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ній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пошук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іншого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шляху,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чогось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поверне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їй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колишню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могутність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 Все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ускладнювалося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настроєм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на реванш в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самій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країні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564904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Але світ так і не зрозумів помилок та наслідків, які демонструє нам Друга світова війна. Зараз ми знову спостерігаємо суперечки між братськими народами.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Народ знову опинився в тяжкій ситуації.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fontAlgn="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повинні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памятати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за кожною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невірною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дією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стоїть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чиєсь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Ми, разом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світовою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спільнотою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повинні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докласти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зусилля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страшні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часи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ніколи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повторилися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Ми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повинні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об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єднатися, щоб домогтися миру та злагоди на Батьківщині.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68344" y="1628800"/>
            <a:ext cx="133265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 ІІІ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-171400"/>
            <a:ext cx="6929454" cy="15716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</a:t>
            </a:r>
          </a:p>
          <a:p>
            <a:pPr>
              <a:buNone/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Чи не жорстокі кадри ? 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10074164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04" y="0"/>
            <a:ext cx="3000396" cy="2167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457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ми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повинні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усвідомити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наскільки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тяжкою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доля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брали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учать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війні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дитинство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поглинула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юність-післявоєнна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розруха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голод.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Що вже говорити про психіку дітей…Який удар вона отримала після побаченого.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Діти були скалічені морально.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Їх життєві цінності суттєво відрізнялися від сучасних.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Зараз нам дуже важко уявити, що випало на їх долю, скільки горя вони відчули на собі. </a:t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Тисячі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пройшли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крізь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горно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випробували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жахливі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страждання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Війна руйнувала все, що було, не шкодуючи ні дорослих, ні дітей… 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Так чому ж діти повинні страждати через помилки дорослих?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Війна-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це діяння дорослих, через які страждають діти. </a:t>
            </a:r>
          </a:p>
          <a:p>
            <a:endParaRPr lang="ru-RU" dirty="0"/>
          </a:p>
        </p:txBody>
      </p:sp>
      <p:pic>
        <p:nvPicPr>
          <p:cNvPr id="7" name="Рисунок 6" descr="1371880845359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143380"/>
            <a:ext cx="3321192" cy="2540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19288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Ми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повинні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замислитися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над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тим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хочемо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ми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повторити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все те,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колись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випало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на долю </a:t>
            </a: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людства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?</a:t>
            </a:r>
          </a:p>
          <a:p>
            <a:r>
              <a:rPr lang="uk-UA" sz="20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Наше сьогодення слід будувати так, щоб наші діти були під захистом, щоб вони більше ніколи не відчули того, що випало на долю дітей Другої світової війни.</a:t>
            </a:r>
            <a:endParaRPr lang="ru-RU" sz="2000" b="1" dirty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403648" cy="4766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 І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283152" cy="41805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Помилки дорослих…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0"/>
            <a:ext cx="931259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Ядерна</a:t>
            </a:r>
            <a:r>
              <a:rPr lang="ru-RU" dirty="0" smtClean="0"/>
              <a:t> </a:t>
            </a:r>
            <a:r>
              <a:rPr lang="ru-RU" dirty="0" err="1" smtClean="0"/>
              <a:t>зброя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ru-RU" dirty="0" err="1" smtClean="0"/>
              <a:t>безпека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1071546"/>
            <a:ext cx="4572032" cy="4000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 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Ядерні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атаки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японських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міст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Хіросіма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Наґасакі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були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здійснені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збройними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силами США за президентства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Гаррі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Трумена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наприкінці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Другої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 6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серпня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1945 року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атомна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бомба «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Малюк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»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була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скинута 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Хіросіму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, а 9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серпня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1945 року бомба «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Товстун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» — на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Наґасакі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були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єдині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випадки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використання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ядерної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зброї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цій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війні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 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Вибух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спричинив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майже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цілковиту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руйнацію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цих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міст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сотні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тисяч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людей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загинуло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потрапило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радіаційне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випромінювання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1376029576_3649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86219"/>
            <a:ext cx="3929090" cy="26717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iroshima_Nagasaki_in_194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0"/>
            <a:ext cx="2103622" cy="25303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2708920"/>
            <a:ext cx="51845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 smtClean="0"/>
              <a:t>На </a:t>
            </a:r>
            <a:r>
              <a:rPr lang="ru-RU" sz="1400" dirty="0" err="1" smtClean="0"/>
              <a:t>сьогоднішній</a:t>
            </a:r>
            <a:r>
              <a:rPr lang="ru-RU" sz="1400" dirty="0" smtClean="0"/>
              <a:t> день </a:t>
            </a:r>
            <a:r>
              <a:rPr lang="ru-RU" sz="1400" dirty="0" err="1" smtClean="0"/>
              <a:t>ядерну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зброю</a:t>
            </a:r>
            <a:r>
              <a:rPr lang="ru-RU" sz="1400" dirty="0" smtClean="0"/>
              <a:t>, як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раніше</a:t>
            </a:r>
            <a:r>
              <a:rPr lang="ru-RU" sz="1400" dirty="0" smtClean="0"/>
              <a:t>, </a:t>
            </a:r>
            <a:r>
              <a:rPr lang="ru-RU" sz="1400" dirty="0" err="1" smtClean="0"/>
              <a:t>розглядають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якості</a:t>
            </a:r>
            <a:r>
              <a:rPr lang="ru-RU" sz="1400" dirty="0" smtClean="0"/>
              <a:t> одного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великодержавності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підтримки</a:t>
            </a:r>
            <a:r>
              <a:rPr lang="ru-RU" sz="1400" dirty="0" smtClean="0"/>
              <a:t> </a:t>
            </a:r>
            <a:r>
              <a:rPr lang="ru-RU" sz="1400" dirty="0" err="1" smtClean="0"/>
              <a:t>стратегічної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стабільності</a:t>
            </a:r>
            <a:r>
              <a:rPr lang="ru-RU" sz="1400" dirty="0" smtClean="0"/>
              <a:t>. На потреби </a:t>
            </a:r>
            <a:r>
              <a:rPr lang="ru-RU" sz="1400" dirty="0" err="1" smtClean="0"/>
              <a:t>ракетних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військ</a:t>
            </a:r>
            <a:r>
              <a:rPr lang="ru-RU" sz="1400" dirty="0" smtClean="0"/>
              <a:t> </a:t>
            </a:r>
            <a:r>
              <a:rPr lang="ru-RU" sz="1400" dirty="0" err="1" smtClean="0"/>
              <a:t>стратегічного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витрачається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коштів</a:t>
            </a:r>
            <a:r>
              <a:rPr lang="ru-RU" sz="1400" dirty="0" smtClean="0"/>
              <a:t> державного оборонного </a:t>
            </a:r>
            <a:r>
              <a:rPr lang="ru-RU" sz="1400" dirty="0" err="1" smtClean="0"/>
              <a:t>замовлення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Значні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кошти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виділяються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виробництво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нової</a:t>
            </a:r>
            <a:r>
              <a:rPr lang="ru-RU" sz="1400" dirty="0" smtClean="0"/>
              <a:t> «</a:t>
            </a:r>
            <a:r>
              <a:rPr lang="ru-RU" sz="1400" dirty="0" err="1" smtClean="0"/>
              <a:t>суперзброї</a:t>
            </a:r>
            <a:r>
              <a:rPr lang="ru-RU" sz="1400" dirty="0" smtClean="0"/>
              <a:t>», </a:t>
            </a:r>
            <a:r>
              <a:rPr lang="ru-RU" sz="1400" dirty="0" err="1" smtClean="0"/>
              <a:t>здатної</a:t>
            </a:r>
            <a:r>
              <a:rPr lang="ru-RU" sz="1400" dirty="0" smtClean="0"/>
              <a:t>, за словами </a:t>
            </a:r>
            <a:r>
              <a:rPr lang="ru-RU" sz="1400" dirty="0" err="1" smtClean="0"/>
              <a:t>воєначальників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подолати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будь-яку</a:t>
            </a:r>
            <a:r>
              <a:rPr lang="ru-RU" sz="1400" dirty="0" smtClean="0"/>
              <a:t> систему </a:t>
            </a:r>
            <a:r>
              <a:rPr lang="ru-RU" sz="1400" dirty="0" err="1" smtClean="0"/>
              <a:t>протиракетної</a:t>
            </a:r>
            <a:r>
              <a:rPr lang="ru-RU" sz="1400" dirty="0" smtClean="0"/>
              <a:t> оборони. </a:t>
            </a:r>
            <a:r>
              <a:rPr lang="ru-RU" sz="1400" dirty="0" err="1" smtClean="0"/>
              <a:t>Широке</a:t>
            </a:r>
            <a:r>
              <a:rPr lang="ru-RU" sz="1400" dirty="0" smtClean="0"/>
              <a:t> </a:t>
            </a:r>
            <a:r>
              <a:rPr lang="ru-RU" sz="1400" dirty="0" err="1" smtClean="0"/>
              <a:t>обговорення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отримали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можливості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тактичної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ядерної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зброї</a:t>
            </a:r>
            <a:r>
              <a:rPr lang="ru-RU" sz="1400" dirty="0" smtClean="0"/>
              <a:t>, в тому </a:t>
            </a:r>
            <a:r>
              <a:rPr lang="ru-RU" sz="1400" dirty="0" err="1" smtClean="0"/>
              <a:t>числі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в </a:t>
            </a:r>
            <a:r>
              <a:rPr lang="ru-RU" sz="1400" dirty="0" err="1" smtClean="0"/>
              <a:t>локальних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конфліктах</a:t>
            </a:r>
            <a:r>
              <a:rPr lang="ru-RU" sz="1400" dirty="0" smtClean="0"/>
              <a:t>.</a:t>
            </a:r>
          </a:p>
          <a:p>
            <a:pPr fontAlgn="t"/>
            <a:r>
              <a:rPr lang="ru-RU" sz="1400" dirty="0" err="1" smtClean="0"/>
              <a:t>Жодна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існуючих</a:t>
            </a:r>
            <a:r>
              <a:rPr lang="ru-RU" sz="1400" dirty="0" smtClean="0"/>
              <a:t> </a:t>
            </a:r>
            <a:r>
              <a:rPr lang="ru-RU" sz="1400" dirty="0" err="1" smtClean="0"/>
              <a:t>ядерних</a:t>
            </a:r>
            <a:r>
              <a:rPr lang="ru-RU" sz="1400" dirty="0" smtClean="0"/>
              <a:t> держав не </a:t>
            </a:r>
            <a:r>
              <a:rPr lang="ru-RU" sz="1400" dirty="0" err="1" smtClean="0"/>
              <a:t>відмовиться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найближчій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перспективі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ядерних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арсеналів</a:t>
            </a:r>
            <a:r>
              <a:rPr lang="ru-RU" sz="1400" dirty="0" smtClean="0"/>
              <a:t>. </a:t>
            </a:r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країни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підійшли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розроблення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ядерної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зброї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прагнуть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. Таким чином,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володіють</a:t>
            </a:r>
            <a:r>
              <a:rPr lang="ru-RU" sz="1400" dirty="0" smtClean="0"/>
              <a:t> ядерною </a:t>
            </a:r>
            <a:r>
              <a:rPr lang="ru-RU" sz="1400" dirty="0" err="1" smtClean="0"/>
              <a:t>зброєю</a:t>
            </a:r>
            <a:r>
              <a:rPr lang="ru-RU" sz="1400" dirty="0" smtClean="0"/>
              <a:t>, буде </a:t>
            </a:r>
            <a:r>
              <a:rPr lang="ru-RU" sz="1400" dirty="0" err="1" smtClean="0"/>
              <a:t>збільшуватися</a:t>
            </a:r>
            <a:r>
              <a:rPr lang="ru-RU" sz="1400" dirty="0" smtClean="0"/>
              <a:t>, а не </a:t>
            </a:r>
            <a:r>
              <a:rPr lang="ru-RU" sz="1400" dirty="0" err="1" smtClean="0"/>
              <a:t>скорочуватися</a:t>
            </a:r>
            <a:r>
              <a:rPr lang="ru-RU" sz="1400" dirty="0" smtClean="0"/>
              <a:t>. </a:t>
            </a:r>
            <a:r>
              <a:rPr lang="ru-RU" sz="1400" dirty="0" err="1" smtClean="0"/>
              <a:t>Загроза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ядерної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продовжує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розглядатися</a:t>
            </a:r>
            <a:r>
              <a:rPr lang="ru-RU" sz="1400" dirty="0" smtClean="0"/>
              <a:t> як </a:t>
            </a:r>
            <a:r>
              <a:rPr lang="ru-RU" sz="1400" dirty="0" err="1" smtClean="0"/>
              <a:t>важливий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інструмент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досягнення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політичних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цілей</a:t>
            </a:r>
            <a:r>
              <a:rPr lang="ru-RU" sz="1400" dirty="0" smtClean="0"/>
              <a:t>.</a:t>
            </a:r>
          </a:p>
          <a:p>
            <a:pPr fontAlgn="t"/>
            <a:r>
              <a:rPr lang="uk-UA" sz="1400" dirty="0" smtClean="0"/>
              <a:t>Та чи варто воно того? Людські життя на противагу політичним досягненням…</a:t>
            </a:r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25963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357298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Але чи можна в сучасному світі обійтися без неї? 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214290"/>
            <a:ext cx="8786874" cy="428628"/>
          </a:xfrm>
        </p:spPr>
        <p:txBody>
          <a:bodyPr>
            <a:noAutofit/>
          </a:bodyPr>
          <a:lstStyle/>
          <a:p>
            <a:r>
              <a:rPr lang="uk-UA" sz="2800" dirty="0" smtClean="0"/>
              <a:t>          Порозуміння та компроміс – перші кроки до мирного неба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5072098" cy="528641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          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Небезпека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Другої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виникла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відразу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закінчення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Першої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світової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війни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якою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Німеччина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витримала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тиск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всього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світу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вийшла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озлобленою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бажанням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взяти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реванш.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Версальська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система не могла бути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ефективною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тому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прямими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непрямими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жертвами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виявилися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дві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найбільші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держави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континенту -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Німеччина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Радянська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Росія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. 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Взаєморозуміння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між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цими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двома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державами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призвело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б до краху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Версальської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системи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сталося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італійському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місті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Рапалло, де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представники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 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Радянської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Росії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нормалізували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відносини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Німеччиною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Ще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одним фактором,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призвів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до того,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вибухнула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Друга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світова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війна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прихід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до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влади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Німеччині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націонал-соціалістів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Нацисти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ізолювали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країну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згуртували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колективну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волю,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підтримали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національний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фанатизм. Вони вселили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німцям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ідею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безумовної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переваги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німецької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раси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оголосили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завданням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німецького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народу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помститися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поразку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Першій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світовій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війні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Націонал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-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соціалізм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був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так само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укріплений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тим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перемогли у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Першій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світовій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війні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в 1914-18 роках в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тій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чи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іншій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мірі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віддали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перевагу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не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компромісу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агресором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, а силовому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</a:rPr>
              <a:t>протистоянню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1285860"/>
            <a:ext cx="3786182" cy="2893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Непорозуміння, неоднозначність та неможливість  знайти компроміс можуть  призвести до жахливих наслідків. </a:t>
            </a:r>
          </a:p>
          <a:p>
            <a:pPr lvl="1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Неконтрольована агресія - перший крок  до конфлікту. </a:t>
            </a:r>
          </a:p>
          <a:p>
            <a:pPr lvl="1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Зараз українці також можуть привести яскравий приклад агресії, яка виникла з боку Росії. Анексія Криму – це також  непорозуміння та неможливість влади </a:t>
            </a:r>
          </a:p>
          <a:p>
            <a:pPr lvl="1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вирішити внутрішні конфлікти мирним шляхом. </a:t>
            </a: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 descr="383962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86258"/>
            <a:ext cx="3214678" cy="2571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125963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Урок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uk-UA" sz="2400" b="1" dirty="0" smtClean="0">
                <a:solidFill>
                  <a:schemeClr val="tx1"/>
                </a:solidFill>
              </a:rPr>
              <a:t>І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1053</TotalTime>
  <Words>1978</Words>
  <Application>Microsoft Office PowerPoint</Application>
  <PresentationFormat>Экран (4:3)</PresentationFormat>
  <Paragraphs>134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“70 років після  закінчення ІІ світової війни: уроки історії”</vt:lpstr>
      <vt:lpstr>Слайд 2</vt:lpstr>
      <vt:lpstr>"Історія - не вчителька, а наглядачка... Вона нічого не навчає, а лише карає за незнання уроків"</vt:lpstr>
      <vt:lpstr>Слайд 4</vt:lpstr>
      <vt:lpstr>               Міжнародні організації - метод урегулювання конфліктів   </vt:lpstr>
      <vt:lpstr>Слайд 6</vt:lpstr>
      <vt:lpstr>    Помилки дорослих…</vt:lpstr>
      <vt:lpstr>           Ядерна зброя –        безпека життєдіяльності </vt:lpstr>
      <vt:lpstr>          Порозуміння та компроміс – перші кроки до мирного неба </vt:lpstr>
      <vt:lpstr>            «Війна є продовженням політики, але тільки іншими засобами»</vt:lpstr>
      <vt:lpstr>Необхідність в допомозі  </vt:lpstr>
      <vt:lpstr>Надійна оборона !!! </vt:lpstr>
      <vt:lpstr>             Чим більше нас - тим менше аргументів у наших ворогів!</vt:lpstr>
      <vt:lpstr>   Висновок  </vt:lpstr>
      <vt:lpstr>Список використаної літератури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років закінчення ІІ світової війни: уроки історії</dc:title>
  <dc:creator>Admin</dc:creator>
  <cp:lastModifiedBy>acer03</cp:lastModifiedBy>
  <cp:revision>115</cp:revision>
  <dcterms:created xsi:type="dcterms:W3CDTF">2015-03-30T13:15:28Z</dcterms:created>
  <dcterms:modified xsi:type="dcterms:W3CDTF">2015-04-09T10:58:06Z</dcterms:modified>
</cp:coreProperties>
</file>