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5"/>
  </p:notesMasterIdLst>
  <p:sldIdLst>
    <p:sldId id="256" r:id="rId2"/>
    <p:sldId id="257" r:id="rId3"/>
    <p:sldId id="258" r:id="rId4"/>
    <p:sldId id="270" r:id="rId5"/>
    <p:sldId id="260" r:id="rId6"/>
    <p:sldId id="261" r:id="rId7"/>
    <p:sldId id="267" r:id="rId8"/>
    <p:sldId id="264" r:id="rId9"/>
    <p:sldId id="268" r:id="rId10"/>
    <p:sldId id="269" r:id="rId11"/>
    <p:sldId id="263" r:id="rId12"/>
    <p:sldId id="271" r:id="rId13"/>
    <p:sldId id="266" r:id="rId14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1D61"/>
    <a:srgbClr val="FB51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71" autoAdjust="0"/>
  </p:normalViewPr>
  <p:slideViewPr>
    <p:cSldViewPr>
      <p:cViewPr>
        <p:scale>
          <a:sx n="70" d="100"/>
          <a:sy n="70" d="100"/>
        </p:scale>
        <p:origin x="-1368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67D7D1-9715-408A-8E25-9BB5BEF8DD6A}" type="datetimeFigureOut">
              <a:rPr lang="uk-UA" smtClean="0"/>
              <a:pPr/>
              <a:t>10.04.2015</a:t>
            </a:fld>
            <a:endParaRPr lang="uk-UA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BF54DD-0573-4CF9-871F-335538785D12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6585689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8562-54AF-4D29-8934-AA172DFD9BB3}" type="datetimeFigureOut">
              <a:rPr lang="uk-UA" smtClean="0"/>
              <a:pPr/>
              <a:t>10.04.2015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B8CC4-DA89-4ABD-8A82-34C033CF8493}" type="slidenum">
              <a:rPr lang="uk-UA" smtClean="0"/>
              <a:pPr/>
              <a:t>‹#›</a:t>
            </a:fld>
            <a:endParaRPr lang="uk-UA" dirty="0"/>
          </a:p>
        </p:txBody>
      </p:sp>
    </p:spTree>
  </p:cSld>
  <p:clrMapOvr>
    <a:masterClrMapping/>
  </p:clrMapOvr>
  <p:transition spd="slow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8562-54AF-4D29-8934-AA172DFD9BB3}" type="datetimeFigureOut">
              <a:rPr lang="uk-UA" smtClean="0"/>
              <a:pPr/>
              <a:t>10.04.2015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B8CC4-DA89-4ABD-8A82-34C033CF8493}" type="slidenum">
              <a:rPr lang="uk-UA" smtClean="0"/>
              <a:pPr/>
              <a:t>‹#›</a:t>
            </a:fld>
            <a:endParaRPr lang="uk-UA" dirty="0"/>
          </a:p>
        </p:txBody>
      </p:sp>
    </p:spTree>
  </p:cSld>
  <p:clrMapOvr>
    <a:masterClrMapping/>
  </p:clrMapOvr>
  <p:transition spd="slow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8562-54AF-4D29-8934-AA172DFD9BB3}" type="datetimeFigureOut">
              <a:rPr lang="uk-UA" smtClean="0"/>
              <a:pPr/>
              <a:t>10.04.2015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B8CC4-DA89-4ABD-8A82-34C033CF8493}" type="slidenum">
              <a:rPr lang="uk-UA" smtClean="0"/>
              <a:pPr/>
              <a:t>‹#›</a:t>
            </a:fld>
            <a:endParaRPr lang="uk-UA" dirty="0"/>
          </a:p>
        </p:txBody>
      </p:sp>
    </p:spTree>
  </p:cSld>
  <p:clrMapOvr>
    <a:masterClrMapping/>
  </p:clrMapOvr>
  <p:transition spd="slow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8562-54AF-4D29-8934-AA172DFD9BB3}" type="datetimeFigureOut">
              <a:rPr lang="uk-UA" smtClean="0"/>
              <a:pPr/>
              <a:t>10.04.2015</a:t>
            </a:fld>
            <a:endParaRPr lang="uk-U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B8CC4-DA89-4ABD-8A82-34C033CF8493}" type="slidenum">
              <a:rPr lang="uk-UA" smtClean="0"/>
              <a:pPr/>
              <a:t>‹#›</a:t>
            </a:fld>
            <a:endParaRPr lang="uk-UA" dirty="0"/>
          </a:p>
        </p:txBody>
      </p:sp>
    </p:spTree>
  </p:cSld>
  <p:clrMapOvr>
    <a:masterClrMapping/>
  </p:clrMapOvr>
  <p:transition spd="slow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8562-54AF-4D29-8934-AA172DFD9BB3}" type="datetimeFigureOut">
              <a:rPr lang="uk-UA" smtClean="0"/>
              <a:pPr/>
              <a:t>10.04.2015</a:t>
            </a:fld>
            <a:endParaRPr lang="uk-U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B8CC4-DA89-4ABD-8A82-34C033CF8493}" type="slidenum">
              <a:rPr lang="uk-UA" smtClean="0"/>
              <a:pPr/>
              <a:t>‹#›</a:t>
            </a:fld>
            <a:endParaRPr lang="uk-UA" dirty="0"/>
          </a:p>
        </p:txBody>
      </p:sp>
    </p:spTree>
  </p:cSld>
  <p:clrMapOvr>
    <a:masterClrMapping/>
  </p:clrMapOvr>
  <p:transition spd="slow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8562-54AF-4D29-8934-AA172DFD9BB3}" type="datetimeFigureOut">
              <a:rPr lang="uk-UA" smtClean="0"/>
              <a:pPr/>
              <a:t>10.04.2015</a:t>
            </a:fld>
            <a:endParaRPr lang="uk-U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B8CC4-DA89-4ABD-8A82-34C033CF8493}" type="slidenum">
              <a:rPr lang="uk-UA" smtClean="0"/>
              <a:pPr/>
              <a:t>‹#›</a:t>
            </a:fld>
            <a:endParaRPr lang="uk-UA" dirty="0"/>
          </a:p>
        </p:txBody>
      </p:sp>
    </p:spTree>
  </p:cSld>
  <p:clrMapOvr>
    <a:masterClrMapping/>
  </p:clrMapOvr>
  <p:transition spd="slow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8562-54AF-4D29-8934-AA172DFD9BB3}" type="datetimeFigureOut">
              <a:rPr lang="uk-UA" smtClean="0"/>
              <a:pPr/>
              <a:t>10.04.2015</a:t>
            </a:fld>
            <a:endParaRPr lang="uk-U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B8CC4-DA89-4ABD-8A82-34C033CF8493}" type="slidenum">
              <a:rPr lang="uk-UA" smtClean="0"/>
              <a:pPr/>
              <a:t>‹#›</a:t>
            </a:fld>
            <a:endParaRPr lang="uk-UA" dirty="0"/>
          </a:p>
        </p:txBody>
      </p:sp>
    </p:spTree>
  </p:cSld>
  <p:clrMapOvr>
    <a:masterClrMapping/>
  </p:clrMapOvr>
  <p:transition spd="slow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8562-54AF-4D29-8934-AA172DFD9BB3}" type="datetimeFigureOut">
              <a:rPr lang="uk-UA" smtClean="0"/>
              <a:pPr/>
              <a:t>10.04.2015</a:t>
            </a:fld>
            <a:endParaRPr lang="uk-U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B8CC4-DA89-4ABD-8A82-34C033CF8493}" type="slidenum">
              <a:rPr lang="uk-UA" smtClean="0"/>
              <a:pPr/>
              <a:t>‹#›</a:t>
            </a:fld>
            <a:endParaRPr lang="uk-UA" dirty="0"/>
          </a:p>
        </p:txBody>
      </p:sp>
    </p:spTree>
  </p:cSld>
  <p:clrMapOvr>
    <a:masterClrMapping/>
  </p:clrMapOvr>
  <p:transition spd="slow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8562-54AF-4D29-8934-AA172DFD9BB3}" type="datetimeFigureOut">
              <a:rPr lang="uk-UA" smtClean="0"/>
              <a:pPr/>
              <a:t>10.04.2015</a:t>
            </a:fld>
            <a:endParaRPr lang="uk-U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B8CC4-DA89-4ABD-8A82-34C033CF8493}" type="slidenum">
              <a:rPr lang="uk-UA" smtClean="0"/>
              <a:pPr/>
              <a:t>‹#›</a:t>
            </a:fld>
            <a:endParaRPr lang="uk-UA" dirty="0"/>
          </a:p>
        </p:txBody>
      </p:sp>
      <p:grpSp>
        <p:nvGrpSpPr>
          <p:cNvPr id="17" name="Group 16"/>
          <p:cNvGrpSpPr/>
          <p:nvPr/>
        </p:nvGrpSpPr>
        <p:grpSpPr>
          <a:xfrm>
            <a:off x="4718762" y="993075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  <p:transition spd="slow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8562-54AF-4D29-8934-AA172DFD9BB3}" type="datetimeFigureOut">
              <a:rPr lang="uk-UA" smtClean="0"/>
              <a:pPr/>
              <a:t>10.04.2015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B8CC4-DA89-4ABD-8A82-34C033CF8493}" type="slidenum">
              <a:rPr lang="uk-UA" smtClean="0"/>
              <a:pPr/>
              <a:t>‹#›</a:t>
            </a:fld>
            <a:endParaRPr lang="uk-UA" dirty="0"/>
          </a:p>
        </p:txBody>
      </p:sp>
    </p:spTree>
  </p:cSld>
  <p:clrMapOvr>
    <a:masterClrMapping/>
  </p:clrMapOvr>
  <p:transition spd="slow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8562-54AF-4D29-8934-AA172DFD9BB3}" type="datetimeFigureOut">
              <a:rPr lang="uk-UA" smtClean="0"/>
              <a:pPr/>
              <a:t>10.04.2015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B8CC4-DA89-4ABD-8A82-34C033CF8493}" type="slidenum">
              <a:rPr lang="uk-UA" smtClean="0"/>
              <a:pPr/>
              <a:t>‹#›</a:t>
            </a:fld>
            <a:endParaRPr lang="uk-UA" dirty="0"/>
          </a:p>
        </p:txBody>
      </p:sp>
    </p:spTree>
  </p:cSld>
  <p:clrMapOvr>
    <a:masterClrMapping/>
  </p:clrMapOvr>
  <p:transition spd="slow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bg2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4568562-54AF-4D29-8934-AA172DFD9BB3}" type="datetimeFigureOut">
              <a:rPr lang="uk-UA" smtClean="0"/>
              <a:pPr/>
              <a:t>10.04.2015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45B8CC4-DA89-4ABD-8A82-34C033CF8493}" type="slidenum">
              <a:rPr lang="uk-UA" smtClean="0"/>
              <a:pPr/>
              <a:t>‹#›</a:t>
            </a:fld>
            <a:endParaRPr lang="uk-U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 spd="slow">
    <p:dissolve/>
  </p:transition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microsoft.com/office/2007/relationships/hdphoto" Target="../media/hdphoto6.wdp"/><Relationship Id="rId18" Type="http://schemas.openxmlformats.org/officeDocument/2006/relationships/image" Target="../media/image12.png"/><Relationship Id="rId26" Type="http://schemas.microsoft.com/office/2007/relationships/hdphoto" Target="../media/hdphoto12.wdp"/><Relationship Id="rId3" Type="http://schemas.microsoft.com/office/2007/relationships/hdphoto" Target="../media/hdphoto1.wdp"/><Relationship Id="rId21" Type="http://schemas.openxmlformats.org/officeDocument/2006/relationships/image" Target="../media/image14.png"/><Relationship Id="rId34" Type="http://schemas.microsoft.com/office/2007/relationships/hdphoto" Target="../media/hdphoto16.wdp"/><Relationship Id="rId7" Type="http://schemas.microsoft.com/office/2007/relationships/hdphoto" Target="../media/hdphoto3.wdp"/><Relationship Id="rId12" Type="http://schemas.openxmlformats.org/officeDocument/2006/relationships/image" Target="../media/image9.png"/><Relationship Id="rId17" Type="http://schemas.microsoft.com/office/2007/relationships/hdphoto" Target="../media/hdphoto8.wdp"/><Relationship Id="rId25" Type="http://schemas.openxmlformats.org/officeDocument/2006/relationships/image" Target="../media/image16.png"/><Relationship Id="rId33" Type="http://schemas.openxmlformats.org/officeDocument/2006/relationships/image" Target="../media/image20.png"/><Relationship Id="rId2" Type="http://schemas.openxmlformats.org/officeDocument/2006/relationships/image" Target="../media/image4.png"/><Relationship Id="rId16" Type="http://schemas.openxmlformats.org/officeDocument/2006/relationships/image" Target="../media/image11.png"/><Relationship Id="rId20" Type="http://schemas.microsoft.com/office/2007/relationships/hdphoto" Target="../media/hdphoto9.wdp"/><Relationship Id="rId29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microsoft.com/office/2007/relationships/hdphoto" Target="../media/hdphoto5.wdp"/><Relationship Id="rId24" Type="http://schemas.microsoft.com/office/2007/relationships/hdphoto" Target="../media/hdphoto11.wdp"/><Relationship Id="rId32" Type="http://schemas.microsoft.com/office/2007/relationships/hdphoto" Target="../media/hdphoto15.wdp"/><Relationship Id="rId5" Type="http://schemas.microsoft.com/office/2007/relationships/hdphoto" Target="../media/hdphoto2.wdp"/><Relationship Id="rId15" Type="http://schemas.microsoft.com/office/2007/relationships/hdphoto" Target="../media/hdphoto7.wdp"/><Relationship Id="rId23" Type="http://schemas.openxmlformats.org/officeDocument/2006/relationships/image" Target="../media/image15.png"/><Relationship Id="rId28" Type="http://schemas.microsoft.com/office/2007/relationships/hdphoto" Target="../media/hdphoto13.wdp"/><Relationship Id="rId10" Type="http://schemas.openxmlformats.org/officeDocument/2006/relationships/image" Target="../media/image8.png"/><Relationship Id="rId19" Type="http://schemas.openxmlformats.org/officeDocument/2006/relationships/image" Target="../media/image13.png"/><Relationship Id="rId31" Type="http://schemas.openxmlformats.org/officeDocument/2006/relationships/image" Target="../media/image19.png"/><Relationship Id="rId4" Type="http://schemas.openxmlformats.org/officeDocument/2006/relationships/image" Target="../media/image5.png"/><Relationship Id="rId9" Type="http://schemas.microsoft.com/office/2007/relationships/hdphoto" Target="../media/hdphoto4.wdp"/><Relationship Id="rId14" Type="http://schemas.openxmlformats.org/officeDocument/2006/relationships/image" Target="../media/image10.png"/><Relationship Id="rId22" Type="http://schemas.microsoft.com/office/2007/relationships/hdphoto" Target="../media/hdphoto10.wdp"/><Relationship Id="rId27" Type="http://schemas.openxmlformats.org/officeDocument/2006/relationships/image" Target="../media/image17.png"/><Relationship Id="rId30" Type="http://schemas.microsoft.com/office/2007/relationships/hdphoto" Target="../media/hdphoto14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microsoft.com/office/2007/relationships/hdphoto" Target="../media/hdphoto17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276872"/>
            <a:ext cx="1584176" cy="237626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95536" y="116633"/>
            <a:ext cx="8598251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4000" b="1" i="1" cap="none" spc="0" dirty="0" smtClean="0">
                <a:ln w="11430"/>
                <a:solidFill>
                  <a:srgbClr val="441D6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aramond" panose="02020404030301010803" pitchFamily="18" charset="0"/>
                <a:cs typeface="Times New Roman" panose="02020603050405020304" pitchFamily="18" charset="0"/>
              </a:rPr>
              <a:t>Оцінка екологічного стану</a:t>
            </a:r>
            <a:r>
              <a:rPr lang="en-US" sz="4000" b="1" i="1" cap="none" spc="0" dirty="0" smtClean="0">
                <a:ln w="11430"/>
                <a:solidFill>
                  <a:srgbClr val="441D6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aramond" panose="02020404030301010803" pitchFamily="18" charset="0"/>
                <a:cs typeface="Times New Roman" panose="02020603050405020304" pitchFamily="18" charset="0"/>
              </a:rPr>
              <a:t> </a:t>
            </a:r>
            <a:r>
              <a:rPr lang="uk-UA" sz="4000" b="1" i="1" cap="none" spc="0" dirty="0" smtClean="0">
                <a:ln w="11430"/>
                <a:solidFill>
                  <a:srgbClr val="441D6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aramond" panose="02020404030301010803" pitchFamily="18" charset="0"/>
                <a:cs typeface="Times New Roman" panose="02020603050405020304" pitchFamily="18" charset="0"/>
              </a:rPr>
              <a:t>атмосфери</a:t>
            </a:r>
            <a:r>
              <a:rPr lang="en-US" sz="4000" b="1" i="1" cap="none" spc="0" dirty="0" smtClean="0">
                <a:ln w="11430"/>
                <a:solidFill>
                  <a:srgbClr val="441D6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aramond" panose="02020404030301010803" pitchFamily="18" charset="0"/>
                <a:cs typeface="Times New Roman" panose="02020603050405020304" pitchFamily="18" charset="0"/>
              </a:rPr>
              <a:t> </a:t>
            </a:r>
            <a:r>
              <a:rPr lang="uk-UA" sz="4000" b="1" i="1" cap="none" spc="0" dirty="0" smtClean="0">
                <a:ln w="11430"/>
                <a:solidFill>
                  <a:srgbClr val="441D6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aramond" panose="02020404030301010803" pitchFamily="18" charset="0"/>
                <a:cs typeface="Times New Roman" panose="02020603050405020304" pitchFamily="18" charset="0"/>
              </a:rPr>
              <a:t>міста Харкова </a:t>
            </a:r>
            <a:endParaRPr lang="en-US" sz="4000" b="1" i="1" cap="none" spc="0" dirty="0" smtClean="0">
              <a:ln w="11430"/>
              <a:solidFill>
                <a:srgbClr val="441D6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Garamond" panose="02020404030301010803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4000" b="1" i="1" cap="none" spc="0" dirty="0" smtClean="0">
                <a:ln w="11430"/>
                <a:solidFill>
                  <a:srgbClr val="441D6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aramond" panose="02020404030301010803" pitchFamily="18" charset="0"/>
                <a:cs typeface="Times New Roman" panose="02020603050405020304" pitchFamily="18" charset="0"/>
              </a:rPr>
              <a:t>методами біоіндикації. </a:t>
            </a:r>
            <a:endParaRPr lang="uk-UA" sz="4000" b="1" i="1" cap="none" spc="0" dirty="0">
              <a:ln w="11430"/>
              <a:solidFill>
                <a:srgbClr val="441D6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56710" y="3079779"/>
            <a:ext cx="3413675" cy="3342453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>
                  <a:lumMod val="90000"/>
                  <a:alpha val="65000"/>
                </a:scheme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uk-UA" sz="1600" i="1" dirty="0">
                <a:solidFill>
                  <a:srgbClr val="7030A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Виконала: </a:t>
            </a:r>
            <a:endParaRPr lang="en-US" sz="1600" i="1" dirty="0" smtClean="0">
              <a:solidFill>
                <a:srgbClr val="7030A0"/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</a:pPr>
            <a:r>
              <a:rPr lang="uk-UA" sz="1600" i="1" dirty="0" smtClean="0">
                <a:solidFill>
                  <a:srgbClr val="7030A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Байбак </a:t>
            </a:r>
            <a:r>
              <a:rPr lang="uk-UA" sz="1600" i="1" dirty="0">
                <a:solidFill>
                  <a:srgbClr val="7030A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Дар’я Андріївна </a:t>
            </a:r>
          </a:p>
          <a:p>
            <a:pPr>
              <a:lnSpc>
                <a:spcPct val="110000"/>
              </a:lnSpc>
            </a:pPr>
            <a:r>
              <a:rPr lang="uk-UA" sz="1600" i="1" dirty="0">
                <a:solidFill>
                  <a:srgbClr val="7030A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учениця </a:t>
            </a:r>
            <a:r>
              <a:rPr lang="uk-UA" sz="16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uk-UA" sz="1600" i="1" dirty="0">
                <a:solidFill>
                  <a:srgbClr val="7030A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-А класу </a:t>
            </a:r>
            <a:endParaRPr lang="en-US" sz="1600" i="1" dirty="0" smtClean="0">
              <a:solidFill>
                <a:srgbClr val="7030A0"/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</a:pPr>
            <a:r>
              <a:rPr lang="uk-UA" sz="1600" i="1" dirty="0" smtClean="0">
                <a:solidFill>
                  <a:srgbClr val="7030A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Харківської</a:t>
            </a:r>
            <a:r>
              <a:rPr lang="en-US" sz="1600" i="1" dirty="0" smtClean="0">
                <a:solidFill>
                  <a:srgbClr val="7030A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uk-UA" sz="1600" i="1" dirty="0" smtClean="0">
                <a:solidFill>
                  <a:srgbClr val="7030A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загальноосвітньої </a:t>
            </a:r>
            <a:endParaRPr lang="en-US" sz="1600" i="1" dirty="0" smtClean="0">
              <a:solidFill>
                <a:srgbClr val="7030A0"/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</a:pPr>
            <a:r>
              <a:rPr lang="uk-UA" sz="1600" i="1" dirty="0" smtClean="0">
                <a:solidFill>
                  <a:srgbClr val="7030A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школи І-ІІІ </a:t>
            </a:r>
            <a:r>
              <a:rPr lang="uk-UA" sz="1600" i="1" dirty="0">
                <a:solidFill>
                  <a:srgbClr val="7030A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ступенів № </a:t>
            </a:r>
            <a:r>
              <a:rPr lang="uk-UA" sz="16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103 </a:t>
            </a:r>
          </a:p>
          <a:p>
            <a:pPr>
              <a:lnSpc>
                <a:spcPct val="110000"/>
              </a:lnSpc>
            </a:pPr>
            <a:r>
              <a:rPr lang="uk-UA" sz="1600" i="1" dirty="0">
                <a:solidFill>
                  <a:srgbClr val="7030A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Харківської міської ради </a:t>
            </a:r>
            <a:endParaRPr lang="en-US" sz="1600" i="1" dirty="0" smtClean="0">
              <a:solidFill>
                <a:srgbClr val="7030A0"/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</a:pPr>
            <a:r>
              <a:rPr lang="uk-UA" sz="1600" i="1" dirty="0" smtClean="0">
                <a:solidFill>
                  <a:srgbClr val="7030A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Харківської області</a:t>
            </a:r>
            <a:endParaRPr lang="en-US" sz="1600" i="1" dirty="0" smtClean="0">
              <a:solidFill>
                <a:srgbClr val="7030A0"/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</a:pPr>
            <a:r>
              <a:rPr lang="uk-UA" sz="1600" i="1" dirty="0">
                <a:solidFill>
                  <a:srgbClr val="7030A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Науковий керівник</a:t>
            </a:r>
            <a:r>
              <a:rPr lang="uk-UA" sz="1600" i="1" dirty="0" smtClean="0">
                <a:solidFill>
                  <a:srgbClr val="7030A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:</a:t>
            </a:r>
            <a:endParaRPr lang="en-US" sz="1600" i="1" dirty="0" smtClean="0">
              <a:solidFill>
                <a:srgbClr val="7030A0"/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</a:pPr>
            <a:r>
              <a:rPr lang="uk-UA" sz="1600" i="1" dirty="0" smtClean="0">
                <a:solidFill>
                  <a:srgbClr val="7030A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вчитель </a:t>
            </a:r>
            <a:r>
              <a:rPr lang="uk-UA" sz="1600" i="1" dirty="0">
                <a:solidFill>
                  <a:srgbClr val="7030A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біології </a:t>
            </a:r>
            <a:endParaRPr lang="en-US" sz="1600" i="1" dirty="0" smtClean="0">
              <a:solidFill>
                <a:srgbClr val="7030A0"/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</a:pPr>
            <a:r>
              <a:rPr lang="uk-UA" sz="1600" i="1" dirty="0" smtClean="0">
                <a:solidFill>
                  <a:srgbClr val="7030A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Харківської </a:t>
            </a:r>
            <a:r>
              <a:rPr lang="uk-UA" sz="1600" i="1" dirty="0">
                <a:solidFill>
                  <a:srgbClr val="7030A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загальноосвітньої школи І–ІІІ ступенів № </a:t>
            </a:r>
            <a:r>
              <a:rPr lang="uk-UA" sz="1600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103 </a:t>
            </a:r>
            <a:r>
              <a:rPr lang="uk-UA" sz="1600" i="1" dirty="0" smtClean="0">
                <a:solidFill>
                  <a:srgbClr val="7030A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   </a:t>
            </a:r>
            <a:r>
              <a:rPr lang="uk-UA" sz="1600" i="1" dirty="0">
                <a:solidFill>
                  <a:srgbClr val="7030A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Лозко Юлія </a:t>
            </a:r>
            <a:r>
              <a:rPr lang="uk-UA" sz="1600" i="1" dirty="0" smtClean="0">
                <a:solidFill>
                  <a:srgbClr val="7030A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Петрівна</a:t>
            </a:r>
            <a:endParaRPr lang="uk-UA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006"/>
          <a:stretch/>
        </p:blipFill>
        <p:spPr bwMode="auto">
          <a:xfrm>
            <a:off x="3491880" y="3861048"/>
            <a:ext cx="1800200" cy="2438117"/>
          </a:xfrm>
          <a:prstGeom prst="round2DiagRect">
            <a:avLst>
              <a:gd name="adj1" fmla="val 6980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8277352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uk-UA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Мета дослідження</a:t>
            </a:r>
            <a:endParaRPr lang="ru-RU" sz="4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gradFill flip="none" rotWithShape="1">
            <a:gsLst>
              <a:gs pos="0">
                <a:schemeClr val="accent4">
                  <a:tint val="97000"/>
                  <a:satMod val="100000"/>
                  <a:lumMod val="67000"/>
                  <a:alpha val="10000"/>
                </a:schemeClr>
              </a:gs>
              <a:gs pos="100000">
                <a:schemeClr val="accent4">
                  <a:shade val="85000"/>
                  <a:lumMod val="80000"/>
                  <a:alpha val="53000"/>
                </a:schemeClr>
              </a:gs>
            </a:gsLst>
            <a:lin ang="8100000" scaled="1"/>
            <a:tileRect/>
          </a:gra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lvl="0">
              <a:buFont typeface="Wingdings" pitchFamily="2" charset="2"/>
              <a:buChar char="Ø"/>
            </a:pP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проаналізувати екологічний стан міста в плані озеленення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>
              <a:buFont typeface="Wingdings" pitchFamily="2" charset="2"/>
              <a:buChar char="Ø"/>
            </a:pP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виявити чинники та фактори, що негативно впливають на повітря;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розкрити роль зелених насаджень для зменшення шкідливого впливу автотранспорту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uk-UA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Завдання дослідження</a:t>
            </a:r>
            <a:endParaRPr lang="ru-RU" sz="4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gradFill flip="none" rotWithShape="1">
            <a:gsLst>
              <a:gs pos="0">
                <a:schemeClr val="accent4">
                  <a:tint val="97000"/>
                  <a:satMod val="100000"/>
                  <a:lumMod val="110000"/>
                  <a:alpha val="0"/>
                </a:schemeClr>
              </a:gs>
              <a:gs pos="100000">
                <a:schemeClr val="accent4">
                  <a:shade val="85000"/>
                  <a:lumMod val="80000"/>
                  <a:alpha val="56000"/>
                </a:schemeClr>
              </a:gs>
            </a:gsLst>
            <a:lin ang="8100000" scaled="1"/>
            <a:tileRect/>
          </a:gra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lvl="0">
              <a:buFont typeface="Wingdings" pitchFamily="2" charset="2"/>
              <a:buChar char="Ø"/>
            </a:pPr>
            <a:r>
              <a:rPr lang="uk-UA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провести дослідження щодо забруднення атмосферного повітря викидами автотранспорту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>
              <a:buFont typeface="Wingdings" pitchFamily="2" charset="2"/>
              <a:buChar char="Ø"/>
            </a:pPr>
            <a:r>
              <a:rPr lang="uk-UA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провести моніторинг та дати оцінку ролі зелених насаджень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>
              <a:buFont typeface="Wingdings" pitchFamily="2" charset="2"/>
              <a:buChar char="Ø"/>
            </a:pPr>
            <a:r>
              <a:rPr lang="uk-UA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розробити рекомендації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що сприятимуть комплексному покращенню озеленення м. Харкова;</a:t>
            </a:r>
          </a:p>
          <a:p>
            <a:pPr>
              <a:buFont typeface="Wingdings" pitchFamily="2" charset="2"/>
              <a:buChar char="Ø"/>
            </a:pP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популяризувати результати роботи.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643998" cy="924475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uk-UA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</a:t>
            </a:r>
            <a:r>
              <a:rPr lang="en-US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єкт</a:t>
            </a:r>
            <a:r>
              <a:rPr lang="ru-RU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дослідження</a:t>
            </a:r>
            <a:endParaRPr lang="ru-RU" sz="4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G:\EcoSustainablePlane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252" b="98649" l="202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4862" y="1556792"/>
            <a:ext cx="5832648" cy="4536504"/>
          </a:xfrm>
          <a:prstGeom prst="rect">
            <a:avLst/>
          </a:prstGeom>
          <a:noFill/>
          <a:extLst/>
        </p:spPr>
      </p:pic>
      <p:sp>
        <p:nvSpPr>
          <p:cNvPr id="3" name="Овал 2"/>
          <p:cNvSpPr/>
          <p:nvPr/>
        </p:nvSpPr>
        <p:spPr>
          <a:xfrm rot="21071777">
            <a:off x="3923928" y="1772852"/>
            <a:ext cx="1080120" cy="57606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4" name="Овал 3"/>
          <p:cNvSpPr/>
          <p:nvPr/>
        </p:nvSpPr>
        <p:spPr>
          <a:xfrm rot="1640555">
            <a:off x="5510697" y="2231402"/>
            <a:ext cx="1008112" cy="57005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5" name="Овал 4"/>
          <p:cNvSpPr/>
          <p:nvPr/>
        </p:nvSpPr>
        <p:spPr>
          <a:xfrm>
            <a:off x="6483906" y="3143522"/>
            <a:ext cx="642885" cy="106474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pic>
        <p:nvPicPr>
          <p:cNvPr id="11" name="Рисунок 10" descr="бабули-рахит2.jpg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365" b="95322" l="4942" r="95349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415929">
            <a:off x="5604578" y="2325920"/>
            <a:ext cx="946554" cy="482207"/>
          </a:xfrm>
          <a:prstGeom prst="rect">
            <a:avLst/>
          </a:prstGeom>
          <a:ln w="38100">
            <a:noFill/>
          </a:ln>
        </p:spPr>
      </p:pic>
      <p:sp>
        <p:nvSpPr>
          <p:cNvPr id="6" name="Овал 5"/>
          <p:cNvSpPr/>
          <p:nvPr/>
        </p:nvSpPr>
        <p:spPr>
          <a:xfrm rot="19327892">
            <a:off x="5685530" y="4635226"/>
            <a:ext cx="1122861" cy="6480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7" name="Овал 6"/>
          <p:cNvSpPr/>
          <p:nvPr/>
        </p:nvSpPr>
        <p:spPr>
          <a:xfrm>
            <a:off x="4059716" y="5256895"/>
            <a:ext cx="1224135" cy="60560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8" name="Овал 7"/>
          <p:cNvSpPr/>
          <p:nvPr/>
        </p:nvSpPr>
        <p:spPr>
          <a:xfrm rot="1779836">
            <a:off x="2488134" y="4740259"/>
            <a:ext cx="1105535" cy="6013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9" name="Овал 8"/>
          <p:cNvSpPr/>
          <p:nvPr/>
        </p:nvSpPr>
        <p:spPr>
          <a:xfrm rot="20360090">
            <a:off x="2084288" y="3478234"/>
            <a:ext cx="565270" cy="90831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12" name="Овал 11"/>
          <p:cNvSpPr/>
          <p:nvPr/>
        </p:nvSpPr>
        <p:spPr>
          <a:xfrm rot="19146463">
            <a:off x="2365489" y="2315679"/>
            <a:ext cx="974097" cy="6581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814" b="92373" l="9551" r="943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89024">
            <a:off x="5588747" y="3932547"/>
            <a:ext cx="1114244" cy="177012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073581" y="1876218"/>
            <a:ext cx="2041425" cy="40011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ята польова</a:t>
            </a:r>
            <a:endParaRPr lang="uk-UA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Прямая со стрелкой 19"/>
          <p:cNvCxnSpPr>
            <a:stCxn id="18" idx="1"/>
            <a:endCxn id="4" idx="7"/>
          </p:cNvCxnSpPr>
          <p:nvPr/>
        </p:nvCxnSpPr>
        <p:spPr>
          <a:xfrm flipH="1">
            <a:off x="6423925" y="2076273"/>
            <a:ext cx="649656" cy="424837"/>
          </a:xfrm>
          <a:prstGeom prst="straightConnector1">
            <a:avLst/>
          </a:prstGeom>
          <a:ln w="50800"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5709" y="1915206"/>
            <a:ext cx="1669769" cy="46166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Сосна</a:t>
            </a:r>
            <a:endParaRPr lang="uk-UA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6" name="Прямая со стрелкой 25"/>
          <p:cNvCxnSpPr>
            <a:stCxn id="22" idx="3"/>
          </p:cNvCxnSpPr>
          <p:nvPr/>
        </p:nvCxnSpPr>
        <p:spPr>
          <a:xfrm>
            <a:off x="1685478" y="2146039"/>
            <a:ext cx="613195" cy="222512"/>
          </a:xfrm>
          <a:prstGeom prst="straightConnector1">
            <a:avLst/>
          </a:prstGeom>
          <a:ln w="50800"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7668344" y="3488555"/>
            <a:ext cx="1446663" cy="46166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Ялина</a:t>
            </a:r>
            <a:endParaRPr lang="uk-UA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072" name="Прямая со стрелкой 3071"/>
          <p:cNvCxnSpPr>
            <a:stCxn id="30" idx="1"/>
            <a:endCxn id="49" idx="3"/>
          </p:cNvCxnSpPr>
          <p:nvPr/>
        </p:nvCxnSpPr>
        <p:spPr>
          <a:xfrm flipH="1" flipV="1">
            <a:off x="7151134" y="3656448"/>
            <a:ext cx="517210" cy="62940"/>
          </a:xfrm>
          <a:prstGeom prst="straightConnector1">
            <a:avLst/>
          </a:prstGeom>
          <a:ln w="50800"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7" name="TextBox 3076"/>
          <p:cNvSpPr txBox="1"/>
          <p:nvPr/>
        </p:nvSpPr>
        <p:spPr>
          <a:xfrm>
            <a:off x="7362089" y="5392502"/>
            <a:ext cx="1530866" cy="46166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Кропива</a:t>
            </a:r>
          </a:p>
        </p:txBody>
      </p:sp>
      <p:cxnSp>
        <p:nvCxnSpPr>
          <p:cNvPr id="3081" name="Прямая со стрелкой 3080"/>
          <p:cNvCxnSpPr>
            <a:stCxn id="3077" idx="1"/>
            <a:endCxn id="17" idx="3"/>
          </p:cNvCxnSpPr>
          <p:nvPr/>
        </p:nvCxnSpPr>
        <p:spPr>
          <a:xfrm flipH="1" flipV="1">
            <a:off x="6573790" y="5174357"/>
            <a:ext cx="788299" cy="448978"/>
          </a:xfrm>
          <a:prstGeom prst="straightConnector1">
            <a:avLst/>
          </a:prstGeom>
          <a:ln w="50800"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3589" b="97685" l="19140" r="9694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9716" y="5110474"/>
            <a:ext cx="982053" cy="752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84" name="TextBox 3083"/>
          <p:cNvSpPr txBox="1"/>
          <p:nvPr/>
        </p:nvSpPr>
        <p:spPr>
          <a:xfrm>
            <a:off x="3223185" y="6325300"/>
            <a:ext cx="2641645" cy="46166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Лишайники</a:t>
            </a:r>
            <a:endParaRPr lang="uk-UA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086" name="Прямая со стрелкой 3085"/>
          <p:cNvCxnSpPr>
            <a:stCxn id="3084" idx="0"/>
            <a:endCxn id="1026" idx="2"/>
          </p:cNvCxnSpPr>
          <p:nvPr/>
        </p:nvCxnSpPr>
        <p:spPr>
          <a:xfrm flipV="1">
            <a:off x="4544008" y="5862502"/>
            <a:ext cx="6735" cy="462798"/>
          </a:xfrm>
          <a:prstGeom prst="straightConnector1">
            <a:avLst/>
          </a:prstGeom>
          <a:ln w="50800"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87" name="Рисунок 3086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9787" y="4702019"/>
            <a:ext cx="1022228" cy="695413"/>
          </a:xfrm>
          <a:prstGeom prst="rect">
            <a:avLst/>
          </a:prstGeom>
        </p:spPr>
      </p:pic>
      <p:sp>
        <p:nvSpPr>
          <p:cNvPr id="3088" name="TextBox 3087"/>
          <p:cNvSpPr txBox="1"/>
          <p:nvPr/>
        </p:nvSpPr>
        <p:spPr>
          <a:xfrm>
            <a:off x="421301" y="5378036"/>
            <a:ext cx="1520897" cy="46166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Плющ</a:t>
            </a:r>
            <a:endParaRPr lang="uk-UA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090" name="Прямая со стрелкой 3089"/>
          <p:cNvCxnSpPr>
            <a:stCxn id="3088" idx="3"/>
            <a:endCxn id="3087" idx="1"/>
          </p:cNvCxnSpPr>
          <p:nvPr/>
        </p:nvCxnSpPr>
        <p:spPr>
          <a:xfrm flipV="1">
            <a:off x="1942198" y="5049726"/>
            <a:ext cx="587589" cy="559143"/>
          </a:xfrm>
          <a:prstGeom prst="straightConnector1">
            <a:avLst/>
          </a:prstGeom>
          <a:ln w="50800"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93" name="Рисунок 3092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5294" b="90000" l="4118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2011" y="1823937"/>
            <a:ext cx="820820" cy="615615"/>
          </a:xfrm>
          <a:prstGeom prst="rect">
            <a:avLst/>
          </a:prstGeom>
        </p:spPr>
      </p:pic>
      <p:pic>
        <p:nvPicPr>
          <p:cNvPr id="3094" name="Рисунок 3093"/>
          <p:cNvPicPr>
            <a:picLocks noChangeAspect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3000" b="86200" l="8096" r="8021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734" y="3488555"/>
            <a:ext cx="1184154" cy="887672"/>
          </a:xfrm>
          <a:prstGeom prst="rect">
            <a:avLst/>
          </a:prstGeom>
        </p:spPr>
      </p:pic>
      <p:sp>
        <p:nvSpPr>
          <p:cNvPr id="3101" name="TextBox 3100"/>
          <p:cNvSpPr txBox="1"/>
          <p:nvPr/>
        </p:nvSpPr>
        <p:spPr>
          <a:xfrm>
            <a:off x="20141" y="3698233"/>
            <a:ext cx="1166040" cy="46166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Туя</a:t>
            </a:r>
          </a:p>
        </p:txBody>
      </p:sp>
      <p:sp>
        <p:nvSpPr>
          <p:cNvPr id="3102" name="TextBox 3101"/>
          <p:cNvSpPr txBox="1"/>
          <p:nvPr/>
        </p:nvSpPr>
        <p:spPr>
          <a:xfrm>
            <a:off x="3583559" y="1136253"/>
            <a:ext cx="1766052" cy="400110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Папоротник</a:t>
            </a:r>
            <a:endParaRPr lang="uk-UA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24" name="Прямая со стрелкой 1023"/>
          <p:cNvCxnSpPr>
            <a:stCxn id="3101" idx="3"/>
            <a:endCxn id="3094" idx="1"/>
          </p:cNvCxnSpPr>
          <p:nvPr/>
        </p:nvCxnSpPr>
        <p:spPr>
          <a:xfrm>
            <a:off x="1186181" y="3929066"/>
            <a:ext cx="523553" cy="3325"/>
          </a:xfrm>
          <a:prstGeom prst="straightConnector1">
            <a:avLst/>
          </a:prstGeom>
          <a:ln w="50800"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7" name="Прямая со стрелкой 1026"/>
          <p:cNvCxnSpPr>
            <a:stCxn id="3102" idx="2"/>
            <a:endCxn id="3093" idx="0"/>
          </p:cNvCxnSpPr>
          <p:nvPr/>
        </p:nvCxnSpPr>
        <p:spPr>
          <a:xfrm flipH="1">
            <a:off x="4432421" y="1536363"/>
            <a:ext cx="34164" cy="287574"/>
          </a:xfrm>
          <a:prstGeom prst="straightConnector1">
            <a:avLst/>
          </a:prstGeom>
          <a:ln w="50800"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Рисунок 48" descr="99962750_large_0f.jpg"/>
          <p:cNvPicPr>
            <a:picLocks noChangeAspect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46743" y="3243530"/>
            <a:ext cx="704391" cy="825835"/>
          </a:xfrm>
          <a:prstGeom prst="rect">
            <a:avLst/>
          </a:prstGeom>
          <a:ln w="38100">
            <a:noFill/>
          </a:ln>
        </p:spPr>
      </p:pic>
      <p:pic>
        <p:nvPicPr>
          <p:cNvPr id="2050" name="Picture 2" descr="Каталог статей, статьи компаний Украины, разместить тематическую статью бесплатно - Spravka.ua - в каталоге Spravka.ua страница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7218" y="2368551"/>
            <a:ext cx="2207936" cy="305877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4573" b="79722" l="16866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412738">
            <a:off x="2366511" y="2305492"/>
            <a:ext cx="1025460" cy="76986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601" b="97898" l="52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1332" y="2368550"/>
            <a:ext cx="2193821" cy="305877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23" cstate="print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40101" b="89881" l="750" r="966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7615" y="2376871"/>
            <a:ext cx="2237539" cy="302056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25" cstate="print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7246" b="92340" l="6698" r="922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6148" y="2376871"/>
            <a:ext cx="2525534" cy="30504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27" cstate="print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ackgroundRemoval t="1757" b="96965" l="1250" r="973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6148" y="2376871"/>
            <a:ext cx="2525534" cy="305045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29" cstate="print"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backgroundRemoval t="5472" b="92642" l="7500" r="93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3185" y="2376872"/>
            <a:ext cx="2518497" cy="30504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31" cstate="print">
            <a:extLst>
              <a:ext uri="{BEBA8EAE-BF5A-486C-A8C5-ECC9F3942E4B}">
                <a14:imgProps xmlns:a14="http://schemas.microsoft.com/office/drawing/2010/main">
                  <a14:imgLayer r:embed="rId32">
                    <a14:imgEffect>
                      <a14:backgroundRemoval t="1667" b="98500" l="9350" r="8943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3185" y="2376872"/>
            <a:ext cx="2518497" cy="305045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33" cstate="print">
            <a:extLst>
              <a:ext uri="{BEBA8EAE-BF5A-486C-A8C5-ECC9F3942E4B}">
                <a14:imgProps xmlns:a14="http://schemas.microsoft.com/office/drawing/2010/main">
                  <a14:imgLayer r:embed="rId34">
                    <a14:imgEffect>
                      <a14:backgroundRemoval t="3759" b="96805" l="10625" r="9203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6149" y="2391898"/>
            <a:ext cx="2525534" cy="30354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70409814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xit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1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xit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0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0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xit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8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30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xit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4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30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xit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7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xit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2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4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exit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2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3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4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exit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2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0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675724"/>
            <a:ext cx="8712968" cy="924475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uk-UA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Предмет дослідження</a:t>
            </a:r>
            <a:endParaRPr lang="ru-RU" sz="4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1772816"/>
            <a:ext cx="4968552" cy="4104456"/>
          </a:xfrm>
          <a:prstGeom prst="rect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772816"/>
            <a:ext cx="3456384" cy="4104456"/>
          </a:xfrm>
          <a:prstGeom prst="rect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uk-UA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Методи дослідження</a:t>
            </a:r>
            <a:endParaRPr lang="ru-RU" sz="4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gradFill flip="none" rotWithShape="1">
            <a:gsLst>
              <a:gs pos="0">
                <a:schemeClr val="accent4">
                  <a:tint val="97000"/>
                  <a:satMod val="100000"/>
                  <a:lumMod val="110000"/>
                  <a:alpha val="9000"/>
                </a:schemeClr>
              </a:gs>
              <a:gs pos="100000">
                <a:schemeClr val="accent4">
                  <a:shade val="85000"/>
                  <a:lumMod val="80000"/>
                  <a:alpha val="62000"/>
                </a:schemeClr>
              </a:gs>
            </a:gsLst>
            <a:lin ang="8100000" scaled="1"/>
            <a:tileRect/>
          </a:gra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lvl="0">
              <a:buFont typeface="Wingdings" pitchFamily="2" charset="2"/>
              <a:buChar char="Ø"/>
            </a:pP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метод диференційного визначення видів рослин за допомогою електронних та інших визначників;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описовий (збір теоретичної інформації з літературних джерел про предмет дослідження).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675724"/>
            <a:ext cx="8712968" cy="1385124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uk-UA" sz="4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стану навколишнього середовища </a:t>
            </a:r>
            <a:endParaRPr lang="uk-UA" sz="4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Полтавская область PL Review - Part 1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95" y="2204864"/>
            <a:ext cx="3014453" cy="2520280"/>
          </a:xfrm>
          <a:prstGeom prst="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Благоустройство и озеленение территории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12" y="3284984"/>
            <a:ext cx="4281375" cy="3367093"/>
          </a:xfrm>
          <a:prstGeom prst="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Прямая соединительная линия 13"/>
          <p:cNvCxnSpPr/>
          <p:nvPr/>
        </p:nvCxnSpPr>
        <p:spPr>
          <a:xfrm>
            <a:off x="268295" y="2204864"/>
            <a:ext cx="3014453" cy="2520280"/>
          </a:xfrm>
          <a:prstGeom prst="line">
            <a:avLst/>
          </a:prstGeom>
          <a:ln w="63500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flipV="1">
            <a:off x="268295" y="2204864"/>
            <a:ext cx="3014453" cy="252028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1026" idx="3"/>
            <a:endCxn id="1028" idx="1"/>
          </p:cNvCxnSpPr>
          <p:nvPr/>
        </p:nvCxnSpPr>
        <p:spPr>
          <a:xfrm>
            <a:off x="3282748" y="3465004"/>
            <a:ext cx="1400364" cy="1503527"/>
          </a:xfrm>
          <a:prstGeom prst="straightConnector1">
            <a:avLst/>
          </a:prstGeom>
          <a:ln w="635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683113" y="2657439"/>
            <a:ext cx="4281374" cy="400110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97000"/>
                  <a:satMod val="100000"/>
                  <a:lumMod val="110000"/>
                  <a:alpha val="43000"/>
                </a:schemeClr>
              </a:gs>
              <a:gs pos="100000">
                <a:schemeClr val="accent4">
                  <a:shade val="85000"/>
                  <a:lumMod val="80000"/>
                  <a:alpha val="51000"/>
                </a:schemeClr>
              </a:gs>
            </a:gsLst>
            <a:lin ang="0" scaled="1"/>
            <a:tileRect/>
          </a:gra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000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ТАК!</a:t>
            </a:r>
            <a:endParaRPr lang="uk-UA" sz="2000" dirty="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99234" y="4887388"/>
            <a:ext cx="3014454" cy="400110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97000"/>
                  <a:satMod val="100000"/>
                  <a:lumMod val="110000"/>
                  <a:alpha val="44000"/>
                </a:schemeClr>
              </a:gs>
              <a:gs pos="100000">
                <a:schemeClr val="accent4">
                  <a:shade val="85000"/>
                  <a:lumMod val="80000"/>
                  <a:alpha val="49000"/>
                </a:schemeClr>
              </a:gs>
            </a:gsLst>
            <a:lin ang="0" scaled="1"/>
            <a:tileRect/>
          </a:gra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</a:t>
            </a:r>
            <a:r>
              <a:rPr lang="uk-UA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uk-UA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5202983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675724"/>
            <a:ext cx="8715436" cy="924475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uk-UA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Озеленення Харкова</a:t>
            </a:r>
            <a:endParaRPr lang="ru-RU" sz="4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одержимое 6" descr="Untitledааа-1.1024x680w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4282" y="1785934"/>
            <a:ext cx="4320000" cy="4214834"/>
          </a:xfrm>
          <a:ln w="38100">
            <a:solidFill>
              <a:schemeClr val="accent4">
                <a:lumMod val="75000"/>
              </a:schemeClr>
            </a:solidFill>
          </a:ln>
        </p:spPr>
      </p:pic>
      <p:pic>
        <p:nvPicPr>
          <p:cNvPr id="8" name="Рисунок 7" descr="2013081510583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3438" y="1785926"/>
            <a:ext cx="4214841" cy="4215600"/>
          </a:xfrm>
          <a:prstGeom prst="rect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uk-UA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Індекс забруднення </a:t>
            </a:r>
            <a:r>
              <a:rPr lang="uk-UA" sz="4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атмосфери  </a:t>
            </a:r>
            <a:endParaRPr lang="uk-UA" sz="4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772816"/>
            <a:ext cx="7128792" cy="4104456"/>
          </a:xfrm>
          <a:prstGeom prst="rect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717806832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675724"/>
            <a:ext cx="8784976" cy="924475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uk-UA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Чисте повітря - здоров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 і життя</a:t>
            </a:r>
            <a:endParaRPr lang="uk-UA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G:\25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782138"/>
            <a:ext cx="4248472" cy="4095134"/>
          </a:xfrm>
          <a:prstGeom prst="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799394"/>
            <a:ext cx="4320480" cy="4077878"/>
          </a:xfrm>
          <a:prstGeom prst="rect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09588176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uk-UA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Висновки</a:t>
            </a:r>
            <a:endParaRPr lang="ru-RU" sz="4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 fontScale="70000" lnSpcReduction="20000"/>
          </a:bodyPr>
          <a:lstStyle/>
          <a:p>
            <a:pPr lvl="0">
              <a:buFont typeface="Wingdings" pitchFamily="2" charset="2"/>
              <a:buChar char="Ø"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Проаналізовано наявні дослідження впливу полютантів (речовина-забруднювач антропогенного походження) на фізіологію, морфологію, рослин-індикаторів;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Одним із факторів, що впливають на довкілля є розвиток промисловості при застарілих технологіях і пов’язана з цим надмірна урбанізація багатьох районів;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Аналіз даних стану рослин показав, що в умовах забруднення атмосферного повітря в місті Харків, можна рекомендувати насадження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осни та ялини звичайної для озеленення вулиць міста;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Узагальнено наявні дані про чутливість видів лишайників помірного клімату до дії полютантів;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Доведено ефективність рослин-індикаторів як простого та економічного методу;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Популяризовано результати роботи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692696"/>
            <a:ext cx="8712968" cy="924475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uk-UA" sz="4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Рекомендації</a:t>
            </a:r>
            <a:endParaRPr lang="uk-UA" sz="4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9"/>
          <a:stretch/>
        </p:blipFill>
        <p:spPr>
          <a:xfrm>
            <a:off x="198233" y="1772816"/>
            <a:ext cx="4427984" cy="4176464"/>
          </a:xfrm>
          <a:prstGeom prst="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4098" y="1772816"/>
            <a:ext cx="4148382" cy="4176464"/>
          </a:xfrm>
          <a:prstGeom prst="rect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61838628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484784"/>
            <a:ext cx="6643734" cy="924475"/>
          </a:xfrm>
        </p:spPr>
        <p:txBody>
          <a:bodyPr/>
          <a:lstStyle/>
          <a:p>
            <a:pPr algn="ctr"/>
            <a:r>
              <a:rPr lang="uk-UA" sz="60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Дякую за перегляд!</a:t>
            </a:r>
            <a:endParaRPr lang="ru-RU" sz="60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71" b="98859" l="1167" r="9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2437037"/>
            <a:ext cx="2978917" cy="3480368"/>
          </a:xfrm>
          <a:prstGeom prst="rect">
            <a:avLst/>
          </a:prstGeom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pring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452</TotalTime>
  <Words>276</Words>
  <Application>Microsoft Office PowerPoint</Application>
  <PresentationFormat>Экран (4:3)</PresentationFormat>
  <Paragraphs>49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Spring</vt:lpstr>
      <vt:lpstr>Презентация PowerPoint</vt:lpstr>
      <vt:lpstr>Мета дослідження</vt:lpstr>
      <vt:lpstr>Завдання дослідження</vt:lpstr>
      <vt:lpstr>Об’єкт дослідження</vt:lpstr>
      <vt:lpstr>Предмет дослідження</vt:lpstr>
      <vt:lpstr>Методи дослідження</vt:lpstr>
      <vt:lpstr>Контроль стану навколишнього середовища </vt:lpstr>
      <vt:lpstr>Озеленення Харкова</vt:lpstr>
      <vt:lpstr>Індекс забруднення атмосфери  </vt:lpstr>
      <vt:lpstr>Чисте повітря - здоров’я і життя</vt:lpstr>
      <vt:lpstr>Висновки</vt:lpstr>
      <vt:lpstr>Рекомендації</vt:lpstr>
      <vt:lpstr>Дякую за перегляд!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Оцінка екологічного стану атмосфери міста Харкова методами біоіндикації</dc:title>
  <dc:creator>user</dc:creator>
  <cp:lastModifiedBy>user</cp:lastModifiedBy>
  <cp:revision>54</cp:revision>
  <dcterms:created xsi:type="dcterms:W3CDTF">2015-04-07T11:45:03Z</dcterms:created>
  <dcterms:modified xsi:type="dcterms:W3CDTF">2015-04-10T07:45:53Z</dcterms:modified>
</cp:coreProperties>
</file>