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2" r:id="rId4"/>
    <p:sldId id="271" r:id="rId5"/>
    <p:sldId id="259" r:id="rId6"/>
    <p:sldId id="273" r:id="rId7"/>
    <p:sldId id="260" r:id="rId8"/>
    <p:sldId id="261" r:id="rId9"/>
    <p:sldId id="274" r:id="rId10"/>
    <p:sldId id="275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D2D10-75B8-4481-AD90-122D8D03FDC7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1FAF7-E960-4754-A15C-7C90BAAA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D2D10-75B8-4481-AD90-122D8D03FDC7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1FAF7-E960-4754-A15C-7C90BAAA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D2D10-75B8-4481-AD90-122D8D03FDC7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1FAF7-E960-4754-A15C-7C90BAAA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D2D10-75B8-4481-AD90-122D8D03FDC7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1FAF7-E960-4754-A15C-7C90BAAA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D2D10-75B8-4481-AD90-122D8D03FDC7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1FAF7-E960-4754-A15C-7C90BAAA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D2D10-75B8-4481-AD90-122D8D03FDC7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1FAF7-E960-4754-A15C-7C90BAAA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D2D10-75B8-4481-AD90-122D8D03FDC7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1FAF7-E960-4754-A15C-7C90BAAA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D2D10-75B8-4481-AD90-122D8D03FDC7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1FAF7-E960-4754-A15C-7C90BAAA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D2D10-75B8-4481-AD90-122D8D03FDC7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1FAF7-E960-4754-A15C-7C90BAAA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D2D10-75B8-4481-AD90-122D8D03FDC7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1FAF7-E960-4754-A15C-7C90BAAA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D2D10-75B8-4481-AD90-122D8D03FDC7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1FAF7-E960-4754-A15C-7C90BAAA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FDED2D10-75B8-4481-AD90-122D8D03FDC7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0D1FAF7-E960-4754-A15C-7C90BAAA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Досліди з мильною бульбашкою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214282" y="1535112"/>
            <a:ext cx="8929717" cy="4965721"/>
          </a:xfrm>
        </p:spPr>
        <p:txBody>
          <a:bodyPr/>
          <a:lstStyle/>
          <a:p>
            <a:pPr algn="ctr"/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</a:rPr>
              <a:t>Виконали: </a:t>
            </a:r>
          </a:p>
          <a:p>
            <a:pPr algn="ctr"/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</a:rPr>
              <a:t>Хруленко Ольга, учениця 10 класу, </a:t>
            </a:r>
          </a:p>
          <a:p>
            <a:pPr algn="ctr"/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</a:rPr>
              <a:t>Хруленко Тетяна, учениця 5 класу,</a:t>
            </a:r>
          </a:p>
          <a:p>
            <a:pPr algn="ctr"/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</a:rPr>
              <a:t>Лизогубовослобідського НВК “ЗОШ І-ІІІ ступенів – дитячий садок”, Згурівського району, Київської області</a:t>
            </a:r>
          </a:p>
          <a:p>
            <a:pPr algn="ctr"/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</a:rPr>
              <a:t>Науковий керівник:</a:t>
            </a:r>
          </a:p>
          <a:p>
            <a:pPr algn="ctr"/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</a:rPr>
              <a:t>Гусак Марина Василівна,</a:t>
            </a:r>
          </a:p>
          <a:p>
            <a:pPr algn="ctr"/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</a:rPr>
              <a:t>учитель  математики та фізики, керівник гуртка “Юний дослідник”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Пояснення явища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4546" y="1535113"/>
            <a:ext cx="4857784" cy="2965458"/>
          </a:xfrm>
        </p:spPr>
        <p:txBody>
          <a:bodyPr/>
          <a:lstStyle/>
          <a:p>
            <a:r>
              <a:rPr lang="uk-UA" dirty="0" smtClean="0"/>
              <a:t>Як тільки цівка води доторкнеться до мильної плівки, відразу утворюється нова форма плівки, яка знаходиться не лише в площині кільця, а й навколо цівки. Вода тече ніби в трубі з мильної плівки.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використаних джерел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043890" cy="3951288"/>
          </a:xfrm>
        </p:spPr>
        <p:txBody>
          <a:bodyPr/>
          <a:lstStyle/>
          <a:p>
            <a:r>
              <a:rPr lang="uk-UA" dirty="0" smtClean="0"/>
              <a:t>Старощук В. Досліди з фізики в школі та вдома: 9-11 кл. – К.: Вид. дім “Шкільний світ”: Вид. Л.Галіцина, 2006. – 128с.</a:t>
            </a:r>
          </a:p>
          <a:p>
            <a:r>
              <a:rPr lang="uk-UA" dirty="0" smtClean="0"/>
              <a:t> Білоус С. Фізика повітряної кульки: 7, 9 кл. - К .: Вид. дім “Шкільний світ”: Вид. Л.Галіцина, 2005. – 128с.</a:t>
            </a:r>
          </a:p>
          <a:p>
            <a:r>
              <a:rPr lang="en-US" dirty="0" smtClean="0"/>
              <a:t>https://www.youtube.com/watch?v=J35CVnmA-sE</a:t>
            </a:r>
            <a:endParaRPr lang="uk-UA" dirty="0" smtClean="0"/>
          </a:p>
          <a:p>
            <a:r>
              <a:rPr lang="en-US" dirty="0" smtClean="0"/>
              <a:t>http://www.shkola-fiziki.ru/fizicheskie-fokusy/item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pic>
        <p:nvPicPr>
          <p:cNvPr id="7" name="Содержимое 6" descr="31lxOZHGFF8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928794" y="2214554"/>
            <a:ext cx="5753100" cy="34075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429388" cy="1143000"/>
          </a:xfrm>
        </p:spPr>
        <p:txBody>
          <a:bodyPr/>
          <a:lstStyle/>
          <a:p>
            <a:r>
              <a:rPr lang="uk-UA" dirty="0" smtClean="0"/>
              <a:t>Дослід 1. Кулька в кульці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1670" y="1571612"/>
            <a:ext cx="4929222" cy="4214842"/>
          </a:xfrm>
        </p:spPr>
        <p:txBody>
          <a:bodyPr/>
          <a:lstStyle/>
          <a:p>
            <a:r>
              <a:rPr lang="uk-UA" dirty="0" smtClean="0"/>
              <a:t>Наберіть у посудну мильного розчину. Одну трубку скрутіть з аркуша зошита, другу візьміть склянну.  Попередньо змочіть зовнішню поверхню склянної трубки в мильному розчині. Видуйте мильну бульбашку з паперової трубки. Вставте обережно в неї склянну трубку і видуйте всередині ще одну мильну бульбашку</a:t>
            </a:r>
            <a:endParaRPr lang="ru-RU" dirty="0"/>
          </a:p>
        </p:txBody>
      </p:sp>
      <p:pic>
        <p:nvPicPr>
          <p:cNvPr id="7" name="Содержимое 6" descr="yDWG9eOAFl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4478349"/>
            <a:ext cx="2000264" cy="2379651"/>
          </a:xfrm>
        </p:spPr>
      </p:pic>
      <p:pic>
        <p:nvPicPr>
          <p:cNvPr id="8" name="Содержимое 7" descr="BQJQOMLPuZw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858016" y="0"/>
            <a:ext cx="2285984" cy="2367775"/>
          </a:xfrm>
        </p:spPr>
      </p:pic>
      <p:pic>
        <p:nvPicPr>
          <p:cNvPr id="10" name="Рисунок 9" descr="hDWu7b_qqA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860" y="2643182"/>
            <a:ext cx="2143140" cy="3071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1143000"/>
          </a:xfrm>
        </p:spPr>
        <p:txBody>
          <a:bodyPr/>
          <a:lstStyle/>
          <a:p>
            <a:r>
              <a:rPr lang="uk-UA" dirty="0" smtClean="0"/>
              <a:t>Пояснення явища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214422"/>
            <a:ext cx="4040188" cy="2928958"/>
          </a:xfrm>
        </p:spPr>
        <p:txBody>
          <a:bodyPr/>
          <a:lstStyle/>
          <a:p>
            <a:r>
              <a:rPr lang="uk-UA" dirty="0" smtClean="0"/>
              <a:t>Під час доторкання склянною трубкою до поверхні мильної бульбашки вона не лопається, тому що відразу утворюється нова поверхня плівки, до якої належить плявка на трубці</a:t>
            </a:r>
            <a:endParaRPr lang="ru-RU" dirty="0"/>
          </a:p>
        </p:txBody>
      </p:sp>
      <p:pic>
        <p:nvPicPr>
          <p:cNvPr id="7" name="Содержимое 6" descr="40KLEnArDyQ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4331479"/>
            <a:ext cx="2643206" cy="252652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00563" y="2643182"/>
            <a:ext cx="4643438" cy="3714776"/>
          </a:xfrm>
        </p:spPr>
        <p:txBody>
          <a:bodyPr/>
          <a:lstStyle/>
          <a:p>
            <a:r>
              <a:rPr lang="uk-UA" dirty="0" smtClean="0"/>
              <a:t>Запитання:</a:t>
            </a:r>
          </a:p>
          <a:p>
            <a:pPr marL="457200" indent="-457200">
              <a:buAutoNum type="arabicPeriod"/>
            </a:pPr>
            <a:r>
              <a:rPr lang="uk-UA" dirty="0" smtClean="0"/>
              <a:t>Чому за допомогою паперової трубки можна видути більші за розміром бульбашки, ніж зі склянної?</a:t>
            </a:r>
          </a:p>
          <a:p>
            <a:pPr marL="457200" indent="-457200">
              <a:buAutoNum type="arabicPeriod"/>
            </a:pPr>
            <a:r>
              <a:rPr lang="uk-UA" dirty="0" smtClean="0"/>
              <a:t> Чому не лопається мильна бульбашка, коли ми протикаємо її склянною трубкою?</a:t>
            </a:r>
          </a:p>
        </p:txBody>
      </p:sp>
      <p:pic>
        <p:nvPicPr>
          <p:cNvPr id="8" name="Содержимое 7" descr="BQJQOMLPuZw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00826" y="214290"/>
            <a:ext cx="2357422" cy="24264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Дослід 2. Мильні піраміди</a:t>
            </a:r>
            <a:endParaRPr lang="ru-RU" dirty="0"/>
          </a:p>
        </p:txBody>
      </p:sp>
      <p:pic>
        <p:nvPicPr>
          <p:cNvPr id="7" name="Содержимое 6" descr="oYyOlsNSRu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58" y="1428736"/>
            <a:ext cx="1857388" cy="273417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571736" y="2357430"/>
            <a:ext cx="4041775" cy="3500462"/>
          </a:xfrm>
        </p:spPr>
        <p:txBody>
          <a:bodyPr/>
          <a:lstStyle/>
          <a:p>
            <a:r>
              <a:rPr lang="uk-UA" dirty="0" smtClean="0"/>
              <a:t>Зробіть із дроту піраміду. Якщо занурити цей каркас у мильний розчин і повільно дістати з нього, можна утворити плівку дуже цікавої форми.</a:t>
            </a:r>
          </a:p>
          <a:p>
            <a:r>
              <a:rPr lang="uk-UA" dirty="0" smtClean="0"/>
              <a:t>Зануривши каркас у бульбашку на поверхні мильного розчину, можна отримати бульбашку всередині піраміди</a:t>
            </a:r>
            <a:endParaRPr lang="ru-RU" dirty="0"/>
          </a:p>
        </p:txBody>
      </p:sp>
      <p:pic>
        <p:nvPicPr>
          <p:cNvPr id="8" name="Содержимое 6" descr="Ojz4p19nrL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29454" y="2500306"/>
            <a:ext cx="2025513" cy="32575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Пояснення явища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857232"/>
            <a:ext cx="6286544" cy="5357874"/>
          </a:xfrm>
        </p:spPr>
        <p:txBody>
          <a:bodyPr/>
          <a:lstStyle/>
          <a:p>
            <a:r>
              <a:rPr lang="uk-UA" dirty="0" smtClean="0"/>
              <a:t>Такі форми плівок утворюються внаслідок дії сил поверхневого натягу, пружності каркаса й атмосферного тиску.</a:t>
            </a:r>
          </a:p>
          <a:p>
            <a:r>
              <a:rPr lang="uk-UA" dirty="0" smtClean="0"/>
              <a:t>На одному каркасі можна утворити різні форми плівок, але одні з них будуть утворюватися частіше. Це повязано з тим, що кожна форма характеризується певною потенціальною енергією молекулярної взаємодії.</a:t>
            </a:r>
          </a:p>
          <a:p>
            <a:r>
              <a:rPr lang="uk-UA" dirty="0" smtClean="0"/>
              <a:t>У деяких формах ця енергія менша, тому вони більш вірогідні</a:t>
            </a:r>
          </a:p>
          <a:p>
            <a:endParaRPr lang="ru-RU" dirty="0"/>
          </a:p>
        </p:txBody>
      </p:sp>
      <p:pic>
        <p:nvPicPr>
          <p:cNvPr id="7" name="Содержимое 6" descr="Ojz4p19nrL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00892" y="1928802"/>
            <a:ext cx="2143108" cy="3233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Запитання: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14810" y="3786190"/>
            <a:ext cx="4040188" cy="1500198"/>
          </a:xfrm>
        </p:spPr>
        <p:txBody>
          <a:bodyPr/>
          <a:lstStyle/>
          <a:p>
            <a:r>
              <a:rPr lang="uk-UA" dirty="0" smtClean="0"/>
              <a:t>1. На якій висоті розміщена точка перетину площин плівок усередині трикутної піраміди?</a:t>
            </a:r>
          </a:p>
          <a:p>
            <a:r>
              <a:rPr lang="uk-UA" dirty="0" smtClean="0"/>
              <a:t>2. Якою буде форма плівки, якщо її основою буде чотирикутник, п</a:t>
            </a:r>
            <a:r>
              <a:rPr lang="uk-UA" dirty="0" smtClean="0">
                <a:latin typeface="Comic Sans MS"/>
              </a:rPr>
              <a:t>’ятикутник, щестикутник?</a:t>
            </a:r>
            <a:endParaRPr lang="ru-RU" dirty="0"/>
          </a:p>
        </p:txBody>
      </p:sp>
      <p:pic>
        <p:nvPicPr>
          <p:cNvPr id="9" name="Содержимое 8" descr="oYyOlsNSRu0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071538" y="2000240"/>
            <a:ext cx="2786050" cy="40719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smtClean="0"/>
              <a:t>Дослід 3. Мильна плівка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714488"/>
            <a:ext cx="6500858" cy="4894283"/>
          </a:xfrm>
        </p:spPr>
        <p:txBody>
          <a:bodyPr/>
          <a:lstStyle/>
          <a:p>
            <a:r>
              <a:rPr lang="uk-UA" dirty="0" smtClean="0"/>
              <a:t>Зробіть дротяне кільце. Занурте його в мильний розчин і повільно витягніть, тримаючи горизонтально. Спочатку ви побачите, як утворюється циліндр. Потім бічна поверхня його стягнеться й утворить плівку, яка буде прогинатися під дією сили тяжіння. Поставте кільце з плівкою вертикально. Через деякий час ви помітите, як зверху почнуть утворюватися кольорові смуги. Поява цих смуг означає, що скоро плівка зникне.</a:t>
            </a:r>
          </a:p>
          <a:p>
            <a:endParaRPr lang="uk-UA" dirty="0" smtClean="0"/>
          </a:p>
          <a:p>
            <a:r>
              <a:rPr lang="uk-UA" dirty="0" smtClean="0"/>
              <a:t>Запитання:</a:t>
            </a:r>
          </a:p>
          <a:p>
            <a:r>
              <a:rPr lang="uk-UA" dirty="0" smtClean="0"/>
              <a:t>1. </a:t>
            </a:r>
            <a:r>
              <a:rPr lang="uk-UA" smtClean="0"/>
              <a:t>Чому </a:t>
            </a:r>
            <a:r>
              <a:rPr lang="uk-UA" dirty="0" smtClean="0"/>
              <a:t>поява кольорових смуг означає, що лівка скоро лопне?</a:t>
            </a:r>
            <a:endParaRPr lang="ru-RU" dirty="0"/>
          </a:p>
        </p:txBody>
      </p:sp>
      <p:pic>
        <p:nvPicPr>
          <p:cNvPr id="7" name="Содержимое 6" descr="2lSKVt99UT4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572264" y="2000240"/>
            <a:ext cx="2355847" cy="37756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Пояснення явища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643182"/>
            <a:ext cx="7972452" cy="3322648"/>
          </a:xfrm>
        </p:spPr>
        <p:txBody>
          <a:bodyPr/>
          <a:lstStyle/>
          <a:p>
            <a:r>
              <a:rPr lang="uk-UA" dirty="0" smtClean="0"/>
              <a:t>Мильний розчин має малий коефіцієнт поверхневого натягу порівняно зі звичайною водою, що дає змогу утворювати з нього плівки, які мають великі площі поверхонь. Треба пам</a:t>
            </a:r>
            <a:r>
              <a:rPr lang="uk-UA" dirty="0" smtClean="0">
                <a:latin typeface="Comic Sans MS"/>
              </a:rPr>
              <a:t>'</a:t>
            </a:r>
            <a:r>
              <a:rPr lang="uk-UA" dirty="0" smtClean="0"/>
              <a:t>ятати, що мильна плівка має два поверхневі шари, кожен з яких намагається стягнутися під дією сили поверхневого натягу.</a:t>
            </a:r>
          </a:p>
          <a:p>
            <a:r>
              <a:rPr lang="uk-UA" dirty="0" smtClean="0"/>
              <a:t>Кольорові смуги виникають унаслідок інтерференції світла на тонких плівках. Мильний розчин під дією сили тяжіння стікає  у вертикальному кільці донизу, тому плівка вгорі стає тонцою ніж знизу. Утворюється клин мильного розчину ( якщо дивитися переріз плівки), внаслідок чого кольорові смуги вгорі більші, ніж знизу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Дослід 4. Струмінь крізь плівку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7043758" cy="4894284"/>
          </a:xfrm>
        </p:spPr>
        <p:txBody>
          <a:bodyPr/>
          <a:lstStyle/>
          <a:p>
            <a:r>
              <a:rPr lang="uk-UA" dirty="0" smtClean="0"/>
              <a:t>Зробіть із дроту кільце. Утворіть на ньому плівку, зануривши його в мильний розчин. Тримаючи кільце горизонтально, почніть виливати з невеликої висоти зі склянки тоненькою цівкою воду на плівку. Плівка трохи прогнеться, але не лопне. Струмінь води буде проходити крізь неї.</a:t>
            </a:r>
          </a:p>
          <a:p>
            <a:endParaRPr lang="uk-UA" dirty="0" smtClean="0"/>
          </a:p>
          <a:p>
            <a:r>
              <a:rPr lang="uk-UA" dirty="0" smtClean="0"/>
              <a:t>Запитання:</a:t>
            </a:r>
          </a:p>
          <a:p>
            <a:pPr marL="457200" indent="-457200">
              <a:buAutoNum type="arabicPeriod"/>
            </a:pPr>
            <a:r>
              <a:rPr lang="uk-UA" dirty="0" smtClean="0"/>
              <a:t>Чому не лопається мильна плівка, коли на неї виливати тонкий струмінь води?</a:t>
            </a:r>
          </a:p>
          <a:p>
            <a:pPr marL="457200" indent="-457200">
              <a:buAutoNum type="arabicPeriod"/>
            </a:pPr>
            <a:r>
              <a:rPr lang="uk-UA" dirty="0" smtClean="0"/>
              <a:t>Які сили прогинають плівку в місці падіння струменя?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Тема9</Template>
  <TotalTime>514</TotalTime>
  <Words>690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Тема9</vt:lpstr>
      <vt:lpstr>Досліди з мильною бульбашкою</vt:lpstr>
      <vt:lpstr>Дослід 1. Кулька в кульці</vt:lpstr>
      <vt:lpstr>Пояснення явища</vt:lpstr>
      <vt:lpstr>Дослід 2. Мильні піраміди</vt:lpstr>
      <vt:lpstr>Пояснення явища</vt:lpstr>
      <vt:lpstr>Запитання:</vt:lpstr>
      <vt:lpstr>Дослід 3. Мильна плівка</vt:lpstr>
      <vt:lpstr>Пояснення явища</vt:lpstr>
      <vt:lpstr>Дослід 4. Струмінь крізь плівку</vt:lpstr>
      <vt:lpstr>Пояснення явища</vt:lpstr>
      <vt:lpstr>Список використаних джерел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Досліди з мильною бульбашкою</dc:title>
  <dc:creator>Admin</dc:creator>
  <cp:lastModifiedBy>Admin</cp:lastModifiedBy>
  <cp:revision>2</cp:revision>
  <dcterms:created xsi:type="dcterms:W3CDTF">2015-04-15T09:19:32Z</dcterms:created>
  <dcterms:modified xsi:type="dcterms:W3CDTF">2015-04-15T18:54:19Z</dcterms:modified>
</cp:coreProperties>
</file>