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58" r:id="rId4"/>
    <p:sldId id="274" r:id="rId5"/>
    <p:sldId id="264" r:id="rId6"/>
    <p:sldId id="301" r:id="rId7"/>
    <p:sldId id="302" r:id="rId8"/>
    <p:sldId id="303" r:id="rId9"/>
    <p:sldId id="305" r:id="rId10"/>
    <p:sldId id="263" r:id="rId11"/>
    <p:sldId id="276" r:id="rId12"/>
    <p:sldId id="296" r:id="rId13"/>
    <p:sldId id="300" r:id="rId14"/>
    <p:sldId id="286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0000FF"/>
    <a:srgbClr val="FFFFCC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0764" autoAdjust="0"/>
  </p:normalViewPr>
  <p:slideViewPr>
    <p:cSldViewPr>
      <p:cViewPr>
        <p:scale>
          <a:sx n="68" d="100"/>
          <a:sy n="68" d="100"/>
        </p:scale>
        <p:origin x="-15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09E6-9349-499B-AA5E-B168D3D3B2B5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063D-5819-409D-8118-A25B2C1890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71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70000"/>
            </a:pPr>
            <a:r>
              <a:rPr lang="uk-UA" sz="1200" dirty="0" smtClean="0"/>
              <a:t>В основу біоіндикації покладено поняття верхньої та нижньої витривалості. Чим більше показники стану навколишнього середовища відхиляються від</a:t>
            </a:r>
            <a:r>
              <a:rPr lang="uk-UA" sz="1200" baseline="0" dirty="0" smtClean="0"/>
              <a:t> </a:t>
            </a:r>
            <a:r>
              <a:rPr lang="uk-UA" sz="1200" dirty="0" smtClean="0"/>
              <a:t>цього значення, тим гірше буде стан індикатора. Симбіологічні (організми, що утворені за допомогою симбіозу);</a:t>
            </a:r>
          </a:p>
          <a:p>
            <a:pPr>
              <a:buSzPct val="70000"/>
            </a:pPr>
            <a:r>
              <a:rPr lang="uk-UA" sz="1200" dirty="0" smtClean="0"/>
              <a:t>(рослинами);</a:t>
            </a:r>
          </a:p>
          <a:p>
            <a:pPr>
              <a:buSzPct val="70000"/>
            </a:pPr>
            <a:r>
              <a:rPr lang="uk-UA" sz="1200" dirty="0" smtClean="0"/>
              <a:t>(тварини);</a:t>
            </a:r>
          </a:p>
          <a:p>
            <a:pPr>
              <a:buSzPct val="70000"/>
            </a:pPr>
            <a:r>
              <a:rPr lang="uk-UA" sz="1200" dirty="0" smtClean="0"/>
              <a:t>(мікроорганізми).</a:t>
            </a:r>
          </a:p>
          <a:p>
            <a:pPr marL="0" indent="0">
              <a:buSzPct val="70000"/>
              <a:buNone/>
            </a:pPr>
            <a:r>
              <a:rPr lang="uk-UA" sz="1800" dirty="0" smtClean="0"/>
              <a:t>Області застосування біоіндикаторів:</a:t>
            </a:r>
          </a:p>
          <a:p>
            <a:pPr>
              <a:buSzPct val="70000"/>
            </a:pPr>
            <a:r>
              <a:rPr lang="uk-UA" sz="1200" dirty="0" smtClean="0"/>
              <a:t>оцінка якості повітря;</a:t>
            </a:r>
          </a:p>
          <a:p>
            <a:pPr>
              <a:buSzPct val="70000"/>
            </a:pPr>
            <a:r>
              <a:rPr lang="uk-UA" sz="1200" dirty="0" smtClean="0"/>
              <a:t>оцінка якості води;</a:t>
            </a:r>
          </a:p>
          <a:p>
            <a:pPr>
              <a:buSzPct val="70000"/>
            </a:pPr>
            <a:r>
              <a:rPr lang="uk-UA" sz="1200" dirty="0" smtClean="0"/>
              <a:t>оцінка якості ґрунтів.</a:t>
            </a:r>
          </a:p>
          <a:p>
            <a:pPr marL="0" indent="0">
              <a:buNone/>
            </a:pPr>
            <a:r>
              <a:rPr lang="uk-UA" sz="1400" dirty="0" smtClean="0"/>
              <a:t>Ідеальний індикатор має відповідати ряду вимог</a:t>
            </a:r>
            <a:r>
              <a:rPr lang="uk-UA" sz="1200" dirty="0" smtClean="0"/>
              <a:t>:</a:t>
            </a:r>
          </a:p>
          <a:p>
            <a:r>
              <a:rPr lang="uk-UA" sz="1200" dirty="0" smtClean="0"/>
              <a:t>бути типовим для даних умов;</a:t>
            </a:r>
          </a:p>
          <a:p>
            <a:r>
              <a:rPr lang="uk-UA" sz="1200" dirty="0" smtClean="0"/>
              <a:t>мати високу чисельність у досліджуваній місцевості;</a:t>
            </a:r>
          </a:p>
          <a:p>
            <a:r>
              <a:rPr lang="uk-UA" sz="1200" dirty="0" smtClean="0"/>
              <a:t>існувати у даному ареалі на протязі багатьох років;</a:t>
            </a:r>
          </a:p>
          <a:p>
            <a:r>
              <a:rPr lang="uk-UA" sz="1200" dirty="0" smtClean="0"/>
              <a:t>знаходитися в умовах, зручних для відбору проб;</a:t>
            </a:r>
          </a:p>
          <a:p>
            <a:r>
              <a:rPr lang="uk-UA" sz="1200" dirty="0" smtClean="0"/>
              <a:t>надавати можливість проводити прямі аналізи без попередньої концентрації проб;</a:t>
            </a:r>
          </a:p>
          <a:p>
            <a:r>
              <a:rPr lang="uk-UA" sz="1200" dirty="0" smtClean="0"/>
              <a:t>швидко реагувати на зміни концентрації забруднювачів;</a:t>
            </a:r>
          </a:p>
          <a:p>
            <a:r>
              <a:rPr lang="uk-UA" sz="1200" dirty="0" smtClean="0"/>
              <a:t>використовуватися в природних умовах його існування;</a:t>
            </a:r>
          </a:p>
          <a:p>
            <a:r>
              <a:rPr lang="uk-UA" sz="1200" dirty="0" smtClean="0"/>
              <a:t>мати короткий період онтогенезу для відслідковування впливу на наступні покоління.</a:t>
            </a:r>
          </a:p>
          <a:p>
            <a:pPr marL="0" indent="0">
              <a:buNone/>
            </a:pPr>
            <a:endParaRPr lang="uk-UA" sz="1800" u="sng" dirty="0" smtClean="0"/>
          </a:p>
          <a:p>
            <a:pPr marL="0" indent="0" algn="ctr">
              <a:buNone/>
            </a:pPr>
            <a:r>
              <a:rPr lang="uk-UA" sz="1800" u="sng" dirty="0" smtClean="0"/>
              <a:t>Лишайники – майже ідеальні біоіндикатори.  </a:t>
            </a:r>
          </a:p>
          <a:p>
            <a:endParaRPr lang="uk-U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63D-5819-409D-8118-A25B2C1890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63D-5819-409D-8118-A25B2C18906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7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63D-5819-409D-8118-A25B2C18906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05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63D-5819-409D-8118-A25B2C18906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67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63D-5819-409D-8118-A25B2C18906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70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49913"/>
            <a:ext cx="8496944" cy="2351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/>
              </a:rPr>
              <a:t>ОЦІНКА СТАНУ ЯЛИНКИ БЛАКИТНОЇ ЯК БІОІНДИКАЦІЯ ПОВІТРЯ НА ТЕРИТОРІЇ МІСТА ХЕРСОНА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68" y="3140968"/>
            <a:ext cx="8280920" cy="2520280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Роботу виконав           </a:t>
            </a:r>
            <a:r>
              <a:rPr lang="uk-UA" sz="2000" dirty="0" err="1" smtClean="0">
                <a:solidFill>
                  <a:schemeClr val="tx1"/>
                </a:solidFill>
              </a:rPr>
              <a:t>Усачов</a:t>
            </a:r>
            <a:r>
              <a:rPr lang="uk-UA" sz="2000" dirty="0" smtClean="0">
                <a:solidFill>
                  <a:schemeClr val="tx1"/>
                </a:solidFill>
              </a:rPr>
              <a:t>  Артур </a:t>
            </a:r>
            <a:r>
              <a:rPr lang="uk-UA" sz="2000" dirty="0" err="1" smtClean="0">
                <a:solidFill>
                  <a:schemeClr val="tx1"/>
                </a:solidFill>
              </a:rPr>
              <a:t>Юрійовіч</a:t>
            </a:r>
            <a:r>
              <a:rPr lang="uk-UA" sz="2000" dirty="0" smtClean="0">
                <a:solidFill>
                  <a:schemeClr val="tx1"/>
                </a:solidFill>
              </a:rPr>
              <a:t>     учень 8 класу ХНВК ЛЖП,  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      вихованець ХЦДЮТ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Науковий керівник:   Козуб Наталія Марківна, методист ХЦДЮТ, 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фото\фото Артур ель\P1230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29892"/>
            <a:ext cx="6156176" cy="19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71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Організація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u="sng" dirty="0" smtClean="0"/>
              <a:t>Ділянки </a:t>
            </a:r>
          </a:p>
          <a:p>
            <a:pPr marL="0" indent="0">
              <a:buNone/>
            </a:pPr>
            <a:r>
              <a:rPr lang="uk-UA" sz="2800" dirty="0" smtClean="0"/>
              <a:t>Було досліджено дві ділянки </a:t>
            </a:r>
            <a:r>
              <a:rPr lang="uk-UA" sz="2800" dirty="0" err="1" smtClean="0"/>
              <a:t>м.Херсона</a:t>
            </a:r>
            <a:r>
              <a:rPr lang="uk-UA" sz="2800" dirty="0" smtClean="0"/>
              <a:t>: площа Свободи (центр міста) та  </a:t>
            </a:r>
            <a:r>
              <a:rPr lang="uk-UA" sz="2800" dirty="0"/>
              <a:t>на </a:t>
            </a:r>
            <a:r>
              <a:rPr lang="uk-UA" sz="2800" dirty="0" smtClean="0"/>
              <a:t>вулиця Садова</a:t>
            </a:r>
            <a:endParaRPr lang="uk-UA" sz="2800" dirty="0"/>
          </a:p>
          <a:p>
            <a:pPr marL="0" indent="0">
              <a:buNone/>
            </a:pPr>
            <a:r>
              <a:rPr lang="uk-UA" sz="2800" dirty="0" smtClean="0"/>
              <a:t>(див. карту)</a:t>
            </a:r>
          </a:p>
          <a:p>
            <a:pPr marL="0" indent="0">
              <a:buNone/>
            </a:pPr>
            <a:endParaRPr lang="uk-UA" sz="2800" u="sng" dirty="0" smtClean="0"/>
          </a:p>
          <a:p>
            <a:pPr marL="0" indent="0">
              <a:buNone/>
            </a:pPr>
            <a:r>
              <a:rPr lang="uk-UA" sz="2800" u="sng" dirty="0" smtClean="0"/>
              <a:t>Види </a:t>
            </a:r>
            <a:r>
              <a:rPr lang="uk-UA" sz="2800" u="sng" dirty="0"/>
              <a:t>дерев</a:t>
            </a:r>
            <a:endParaRPr lang="uk-UA" sz="2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/>
              <a:t>Для дослідження </a:t>
            </a:r>
            <a:endParaRPr lang="uk-U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було вибрано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дерева</a:t>
            </a:r>
            <a:r>
              <a:rPr lang="uk-UA" sz="2800" dirty="0"/>
              <a:t>: </a:t>
            </a:r>
            <a:r>
              <a:rPr lang="uk-UA" sz="2800" dirty="0" smtClean="0"/>
              <a:t>ялинка блакитна (у </a:t>
            </a:r>
            <a:r>
              <a:rPr lang="uk-UA" sz="2800" dirty="0"/>
              <a:t>кожній </a:t>
            </a:r>
            <a:endParaRPr lang="uk-U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зоні від п'яти до п’ятнадцять   дерев). </a:t>
            </a: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608364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27893"/>
              </p:ext>
            </p:extLst>
          </p:nvPr>
        </p:nvGraphicFramePr>
        <p:xfrm>
          <a:off x="269116" y="2348880"/>
          <a:ext cx="4312051" cy="35285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71141"/>
                <a:gridCol w="2740910"/>
              </a:tblGrid>
              <a:tr h="61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Номер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участка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№1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вул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садова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Местоположение участка (приложите план местности с указанием участка)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л 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Садова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іж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л , Филатова – 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, рабочая, полу-проводникового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завода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Тип местообитания (парк, лесополоса, придорожные насаждения, лес)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Ель расположена вдоль дороги рядом с полу – проводниковым заводом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Ближайшие источники загрязнения воздуха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Частично рабочий завод и автодороги всех 3-ох прилегающих улиц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Смотреть продукцию завода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06401" y="805274"/>
            <a:ext cx="835292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400" u="sng" dirty="0">
                <a:solidFill>
                  <a:prstClr val="black"/>
                </a:solidFill>
              </a:rPr>
              <a:t>Ділянки 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Було досліджено дві ділянки </a:t>
            </a:r>
            <a:r>
              <a:rPr lang="uk-UA" sz="2400" dirty="0" err="1" smtClean="0">
                <a:solidFill>
                  <a:prstClr val="black"/>
                </a:solidFill>
              </a:rPr>
              <a:t>посодки</a:t>
            </a:r>
            <a:r>
              <a:rPr lang="uk-UA" sz="2400" dirty="0" smtClean="0">
                <a:solidFill>
                  <a:prstClr val="black"/>
                </a:solidFill>
              </a:rPr>
              <a:t> </a:t>
            </a:r>
            <a:r>
              <a:rPr lang="uk-UA" sz="2400" dirty="0" err="1" smtClean="0">
                <a:solidFill>
                  <a:prstClr val="black"/>
                </a:solidFill>
              </a:rPr>
              <a:t>ялинкої</a:t>
            </a:r>
            <a:r>
              <a:rPr lang="uk-UA" sz="2400" dirty="0" smtClean="0">
                <a:solidFill>
                  <a:prstClr val="black"/>
                </a:solidFill>
              </a:rPr>
              <a:t> блакитної м . Херсона : </a:t>
            </a:r>
            <a:r>
              <a:rPr lang="uk-UA" sz="2400" dirty="0">
                <a:solidFill>
                  <a:prstClr val="black"/>
                </a:solidFill>
              </a:rPr>
              <a:t>площа Свободи (центр міста) та  на вулиця </a:t>
            </a:r>
            <a:r>
              <a:rPr lang="uk-UA" sz="2400" dirty="0" smtClean="0">
                <a:solidFill>
                  <a:prstClr val="black"/>
                </a:solidFill>
              </a:rPr>
              <a:t>Садова </a:t>
            </a:r>
            <a:endParaRPr lang="uk-UA" sz="2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12000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prstClr val="black"/>
                </a:solidFill>
                <a:ea typeface="+mj-ea"/>
                <a:cs typeface="+mj-cs"/>
              </a:rPr>
              <a:t>Організація дослідження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48648"/>
              </p:ext>
            </p:extLst>
          </p:nvPr>
        </p:nvGraphicFramePr>
        <p:xfrm>
          <a:off x="4582865" y="2348879"/>
          <a:ext cx="4561135" cy="3523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1898"/>
                <a:gridCol w="2899237"/>
              </a:tblGrid>
              <a:tr h="64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Номер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участка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№2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площа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свободи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вул</a:t>
                      </a: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ушакова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Местоположение участка (приложите план местности с указанием участка)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л 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Садова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іж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л , Филатова – 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, рабочая, полу-проводникового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завода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Тип местообитания (парк, лесополоса, придорожные насаждения, лес)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Ель расположена вдоль дороги рядом с полу – проводниковым заводом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Ближайшие источники загрязнения воздуха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Частично рабочий завод и автодороги всех 3-ох прилегающих улиц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Смотреть продукцию завода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469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дослідження</a:t>
            </a:r>
            <a:br>
              <a:rPr lang="uk-UA" dirty="0" smtClean="0"/>
            </a:br>
            <a:r>
              <a:rPr lang="uk-UA" dirty="0" smtClean="0"/>
              <a:t>Аналіз стану ялинок на вул. Садова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726175"/>
              </p:ext>
            </p:extLst>
          </p:nvPr>
        </p:nvGraphicFramePr>
        <p:xfrm>
          <a:off x="179512" y="1484784"/>
          <a:ext cx="8424936" cy="4708778"/>
        </p:xfrm>
        <a:graphic>
          <a:graphicData uri="http://schemas.openxmlformats.org/drawingml/2006/table">
            <a:tbl>
              <a:tblPr/>
              <a:tblGrid>
                <a:gridCol w="3600400"/>
                <a:gridCol w="864096"/>
                <a:gridCol w="792371"/>
                <a:gridCol w="1055495"/>
                <a:gridCol w="1055495"/>
                <a:gridCol w="1057079"/>
              </a:tblGrid>
              <a:tr h="47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Номер дерева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1.Потеря игл, класс (1,2,3)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2.Число поколений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иголок (у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средньому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3,5)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3а. Повреждение воскового покрытия, класс (1,2,3)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3б. Зеленые водоросли (1,2,3)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4. Наличие волчков (1,2,3)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35714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дослідження</a:t>
            </a:r>
            <a:br>
              <a:rPr lang="uk-UA" dirty="0" smtClean="0"/>
            </a:br>
            <a:r>
              <a:rPr lang="uk-UA" dirty="0" smtClean="0"/>
              <a:t>Аналіз стану ялинок на площі Свободи та вул. </a:t>
            </a:r>
            <a:r>
              <a:rPr lang="uk-UA" dirty="0" err="1"/>
              <a:t>У</a:t>
            </a:r>
            <a:r>
              <a:rPr lang="uk-UA" dirty="0" err="1" smtClean="0"/>
              <a:t>шакова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83156"/>
              </p:ext>
            </p:extLst>
          </p:nvPr>
        </p:nvGraphicFramePr>
        <p:xfrm>
          <a:off x="395536" y="1772816"/>
          <a:ext cx="8288062" cy="4752528"/>
        </p:xfrm>
        <a:graphic>
          <a:graphicData uri="http://schemas.openxmlformats.org/drawingml/2006/table">
            <a:tbl>
              <a:tblPr/>
              <a:tblGrid>
                <a:gridCol w="1902604"/>
                <a:gridCol w="638354"/>
                <a:gridCol w="638354"/>
                <a:gridCol w="638354"/>
                <a:gridCol w="638354"/>
                <a:gridCol w="639313"/>
                <a:gridCol w="638354"/>
                <a:gridCol w="638354"/>
                <a:gridCol w="638354"/>
                <a:gridCol w="638354"/>
                <a:gridCol w="639313"/>
              </a:tblGrid>
              <a:tr h="530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Номер дерева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1.Потеря игл, класс (1,2,3)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2.Число поколений иголок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2.5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3а. Повреждение воскового покрытия, класс (1,2,3)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3б. Зеленые водоросли (1,2,3)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4. Наличие волчков (1,2,3)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2693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136904" cy="864096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Результати стану дерев: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616624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/>
              <a:t>метод </a:t>
            </a:r>
            <a:r>
              <a:rPr lang="uk-UA" sz="2800" dirty="0" err="1" smtClean="0"/>
              <a:t>біондікації</a:t>
            </a:r>
            <a:r>
              <a:rPr lang="uk-UA" sz="2800" dirty="0" smtClean="0"/>
              <a:t> за методом стану хвойних дерев дозволяє </a:t>
            </a:r>
            <a:r>
              <a:rPr lang="uk-UA" sz="2800" dirty="0" err="1" smtClean="0"/>
              <a:t>візначиті</a:t>
            </a:r>
            <a:r>
              <a:rPr lang="uk-UA" sz="2800" dirty="0" smtClean="0"/>
              <a:t> якість повітря</a:t>
            </a:r>
          </a:p>
          <a:p>
            <a:r>
              <a:rPr lang="uk-UA" sz="2800" dirty="0" smtClean="0"/>
              <a:t>Максимальна втрата голок склала по вул. Садової 33%, тоді як на вул. </a:t>
            </a:r>
            <a:r>
              <a:rPr lang="uk-UA" sz="2800" dirty="0" err="1" smtClean="0"/>
              <a:t>Ушакова</a:t>
            </a:r>
            <a:r>
              <a:rPr lang="uk-UA" sz="2800" dirty="0" smtClean="0"/>
              <a:t> 37%</a:t>
            </a:r>
          </a:p>
          <a:p>
            <a:r>
              <a:rPr lang="uk-UA" sz="2800" dirty="0" smtClean="0"/>
              <a:t>Вік голок на гілки ледве по вул. Садовій склав 3,5 року, по вул. </a:t>
            </a:r>
            <a:r>
              <a:rPr lang="uk-UA" sz="2800" dirty="0" err="1" smtClean="0"/>
              <a:t>Ушакова</a:t>
            </a:r>
            <a:r>
              <a:rPr lang="uk-UA" sz="2800" dirty="0" smtClean="0"/>
              <a:t> - 3,2 року</a:t>
            </a:r>
          </a:p>
          <a:p>
            <a:r>
              <a:rPr lang="uk-UA" sz="2800" dirty="0" smtClean="0"/>
              <a:t>Пошкодження воскового покриття на ялинки по вул. Садовій відмічалися  у двох  ялин ( 3 клас)  і у 3 дерев (1 клас).</a:t>
            </a:r>
          </a:p>
          <a:p>
            <a:r>
              <a:rPr lang="uk-UA" sz="2800" dirty="0" smtClean="0"/>
              <a:t>По вул. </a:t>
            </a:r>
            <a:r>
              <a:rPr lang="uk-UA" sz="2800" dirty="0" err="1" smtClean="0"/>
              <a:t>Ушакова</a:t>
            </a:r>
            <a:r>
              <a:rPr lang="uk-UA" sz="2800" dirty="0" smtClean="0"/>
              <a:t> пошкодження 4 їли 2 класу і 1 дерево 1 класу.</a:t>
            </a:r>
          </a:p>
          <a:p>
            <a:r>
              <a:rPr lang="uk-UA" sz="2800" dirty="0" smtClean="0"/>
              <a:t>Зелені водорості зазвичай присутні на голках  ялинки на вулиці садової (клас 3), іноді на деревах по вулиці </a:t>
            </a:r>
            <a:r>
              <a:rPr lang="uk-UA" sz="2800" dirty="0" err="1" smtClean="0"/>
              <a:t>Ушакова</a:t>
            </a:r>
            <a:r>
              <a:rPr lang="uk-UA" sz="2800" dirty="0" smtClean="0"/>
              <a:t> (клас 3)</a:t>
            </a:r>
          </a:p>
          <a:p>
            <a:r>
              <a:rPr lang="uk-UA" sz="2800" dirty="0" smtClean="0"/>
              <a:t>Наявність </a:t>
            </a:r>
            <a:r>
              <a:rPr lang="uk-UA" sz="2800" dirty="0"/>
              <a:t> </a:t>
            </a:r>
            <a:r>
              <a:rPr lang="uk-UA" sz="2800" dirty="0" err="1" smtClean="0"/>
              <a:t>дзигів</a:t>
            </a:r>
            <a:r>
              <a:rPr lang="uk-UA" sz="2800" dirty="0" smtClean="0"/>
              <a:t> зазначалося в середньому на 5 -9 гілках кожного дерева по вулиці Садовій (клас 2) і на 1 - 4 гілках - по вулиці </a:t>
            </a:r>
            <a:r>
              <a:rPr lang="uk-UA" sz="2800" dirty="0" err="1" smtClean="0"/>
              <a:t>Ушакова</a:t>
            </a:r>
            <a:r>
              <a:rPr lang="uk-UA" sz="2800" dirty="0" smtClean="0"/>
              <a:t> (клас 1)</a:t>
            </a:r>
          </a:p>
        </p:txBody>
      </p:sp>
    </p:spTree>
    <p:extLst>
      <p:ext uri="{BB962C8B-B14F-4D97-AF65-F5344CB8AC3E}">
        <p14:creationId xmlns:p14="http://schemas.microsoft.com/office/powerpoint/2010/main" val="729930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чутливі до забруднення повітря група голонасінних рослин, зокрема це сосна, ялина, кедр, ялиця - ці рослини дуже швидко реагують на шкідливі домішки в повітряному середовищі.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Ялинка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блакитна являє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вічнозелене хвойне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дерево, яке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декоративна рослина і може бути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біоіндикатором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 досліджених дерев свідчить про більш якісне повітря по вулиці Садовій, де менш транспорту 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закрито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більше 60% підприємства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напівпровідниковий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завод, </a:t>
            </a:r>
            <a:r>
              <a:rPr lang="uk-UA" dirty="0" smtClean="0">
                <a:latin typeface="Times New Roman"/>
                <a:ea typeface="Calibri"/>
              </a:rPr>
              <a:t>тоді </a:t>
            </a:r>
            <a:r>
              <a:rPr lang="uk-UA" dirty="0">
                <a:latin typeface="Times New Roman"/>
                <a:ea typeface="Calibri"/>
              </a:rPr>
              <a:t>як у центрі міста  загальна прохідність автотранспорту становить близько 1000 автомобілів на добу.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Брудні гілки ялинки свідчать про пилові забруднення повітря.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2150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-99392"/>
            <a:ext cx="8229600" cy="954360"/>
          </a:xfrm>
        </p:spPr>
        <p:txBody>
          <a:bodyPr/>
          <a:lstStyle/>
          <a:p>
            <a:r>
              <a:rPr lang="uk-UA" dirty="0"/>
              <a:t>Актуальність: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9108504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err="1" smtClean="0">
                <a:ea typeface="Calibri"/>
                <a:cs typeface="Times New Roman"/>
              </a:rPr>
              <a:t>чутливість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до </a:t>
            </a:r>
            <a:r>
              <a:rPr lang="uk-UA" sz="2800" dirty="0" smtClean="0">
                <a:ea typeface="Calibri"/>
                <a:cs typeface="Times New Roman"/>
              </a:rPr>
              <a:t>забруднення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повітря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 smtClean="0">
                <a:ea typeface="Calibri"/>
                <a:cs typeface="Times New Roman"/>
              </a:rPr>
              <a:t>хвойних</a:t>
            </a:r>
            <a:r>
              <a:rPr lang="ru-RU" sz="2800" dirty="0" smtClean="0">
                <a:ea typeface="Calibri"/>
                <a:cs typeface="Times New Roman"/>
              </a:rPr>
              <a:t> дерев </a:t>
            </a:r>
            <a:r>
              <a:rPr lang="ru-RU" sz="2800" dirty="0" err="1" smtClean="0">
                <a:ea typeface="Calibri"/>
                <a:cs typeface="Times New Roman"/>
              </a:rPr>
              <a:t>обумовлює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вибір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 smtClean="0">
                <a:ea typeface="Calibri"/>
                <a:cs typeface="Times New Roman"/>
              </a:rPr>
              <a:t>ялинки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як </a:t>
            </a:r>
            <a:r>
              <a:rPr lang="ru-RU" sz="2800" dirty="0" err="1">
                <a:ea typeface="Calibri"/>
                <a:cs typeface="Times New Roman"/>
              </a:rPr>
              <a:t>найважливішого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індикатора</a:t>
            </a:r>
            <a:r>
              <a:rPr lang="ru-RU" sz="2800" dirty="0">
                <a:ea typeface="Calibri"/>
                <a:cs typeface="Times New Roman"/>
              </a:rPr>
              <a:t> антропогенного </a:t>
            </a:r>
            <a:r>
              <a:rPr lang="ru-RU" sz="2800" dirty="0" err="1">
                <a:ea typeface="Calibri"/>
                <a:cs typeface="Times New Roman"/>
              </a:rPr>
              <a:t>впливу</a:t>
            </a:r>
            <a:r>
              <a:rPr lang="ru-RU" sz="2800" dirty="0">
                <a:ea typeface="Calibri"/>
                <a:cs typeface="Times New Roman"/>
              </a:rPr>
              <a:t>, </a:t>
            </a:r>
            <a:r>
              <a:rPr lang="ru-RU" sz="2800" dirty="0" err="1">
                <a:ea typeface="Calibri"/>
                <a:cs typeface="Times New Roman"/>
              </a:rPr>
              <a:t>прийнятого</a:t>
            </a:r>
            <a:r>
              <a:rPr lang="ru-RU" sz="2800" dirty="0">
                <a:ea typeface="Calibri"/>
                <a:cs typeface="Times New Roman"/>
              </a:rPr>
              <a:t> в </a:t>
            </a:r>
            <a:r>
              <a:rPr lang="ru-RU" sz="2800" dirty="0" err="1">
                <a:ea typeface="Calibri"/>
                <a:cs typeface="Times New Roman"/>
              </a:rPr>
              <a:t>даний</a:t>
            </a:r>
            <a:r>
              <a:rPr lang="ru-RU" sz="2800" dirty="0">
                <a:ea typeface="Calibri"/>
                <a:cs typeface="Times New Roman"/>
              </a:rPr>
              <a:t> час за </a:t>
            </a:r>
            <a:r>
              <a:rPr lang="ru-RU" sz="2800" dirty="0" smtClean="0">
                <a:ea typeface="Calibri"/>
                <a:cs typeface="Times New Roman"/>
              </a:rPr>
              <a:t>«</a:t>
            </a:r>
            <a:r>
              <a:rPr lang="uk-UA" sz="2800" dirty="0" smtClean="0">
                <a:ea typeface="Calibri"/>
                <a:cs typeface="Times New Roman"/>
              </a:rPr>
              <a:t>еталон</a:t>
            </a:r>
            <a:r>
              <a:rPr lang="ru-RU" sz="2800" dirty="0" smtClean="0">
                <a:ea typeface="Calibri"/>
                <a:cs typeface="Times New Roman"/>
              </a:rPr>
              <a:t> </a:t>
            </a:r>
            <a:r>
              <a:rPr lang="ru-RU" sz="2800" dirty="0" err="1" smtClean="0">
                <a:ea typeface="Calibri"/>
                <a:cs typeface="Times New Roman"/>
              </a:rPr>
              <a:t>біодиагностики</a:t>
            </a:r>
            <a:r>
              <a:rPr lang="ru-RU" sz="2800" dirty="0">
                <a:ea typeface="Calibri"/>
                <a:cs typeface="Times New Roman"/>
              </a:rPr>
              <a:t>». </a:t>
            </a:r>
            <a:r>
              <a:rPr lang="ru-RU" sz="2800" dirty="0" err="1">
                <a:ea typeface="Calibri"/>
                <a:cs typeface="Times New Roman"/>
              </a:rPr>
              <a:t>Інформативними</a:t>
            </a:r>
            <a:r>
              <a:rPr lang="ru-RU" sz="2800" dirty="0">
                <a:ea typeface="Calibri"/>
                <a:cs typeface="Times New Roman"/>
              </a:rPr>
              <a:t> по техногенному </a:t>
            </a:r>
            <a:r>
              <a:rPr lang="ru-RU" sz="2800" dirty="0" err="1">
                <a:ea typeface="Calibri"/>
                <a:cs typeface="Times New Roman"/>
              </a:rPr>
              <a:t>забрудненню</a:t>
            </a:r>
            <a:r>
              <a:rPr lang="ru-RU" sz="2800" dirty="0">
                <a:ea typeface="Calibri"/>
                <a:cs typeface="Times New Roman"/>
              </a:rPr>
              <a:t> є </a:t>
            </a:r>
            <a:r>
              <a:rPr lang="ru-RU" sz="2800" dirty="0" err="1">
                <a:ea typeface="Calibri"/>
                <a:cs typeface="Times New Roman"/>
              </a:rPr>
              <a:t>морфологічні</a:t>
            </a:r>
            <a:r>
              <a:rPr lang="ru-RU" sz="2800" dirty="0">
                <a:ea typeface="Calibri"/>
                <a:cs typeface="Times New Roman"/>
              </a:rPr>
              <a:t> та </a:t>
            </a:r>
            <a:r>
              <a:rPr lang="ru-RU" sz="2800" dirty="0" err="1">
                <a:ea typeface="Calibri"/>
                <a:cs typeface="Times New Roman"/>
              </a:rPr>
              <a:t>анатомічні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зміни</a:t>
            </a:r>
            <a:r>
              <a:rPr lang="ru-RU" sz="2800" dirty="0">
                <a:ea typeface="Calibri"/>
                <a:cs typeface="Times New Roman"/>
              </a:rPr>
              <a:t>, а </a:t>
            </a:r>
            <a:r>
              <a:rPr lang="ru-RU" sz="2800" dirty="0" err="1">
                <a:ea typeface="Calibri"/>
                <a:cs typeface="Times New Roman"/>
              </a:rPr>
              <a:t>також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тривалість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життя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хвої</a:t>
            </a:r>
            <a:r>
              <a:rPr lang="ru-RU" sz="2800" dirty="0">
                <a:ea typeface="Calibri"/>
                <a:cs typeface="Times New Roman"/>
              </a:rPr>
              <a:t>. У </a:t>
            </a:r>
            <a:r>
              <a:rPr lang="ru-RU" sz="2800" dirty="0" err="1">
                <a:ea typeface="Calibri"/>
                <a:cs typeface="Times New Roman"/>
              </a:rPr>
              <a:t>зоні</a:t>
            </a:r>
            <a:r>
              <a:rPr lang="ru-RU" sz="2800" dirty="0">
                <a:ea typeface="Calibri"/>
                <a:cs typeface="Times New Roman"/>
              </a:rPr>
              <a:t> техногенного </a:t>
            </a:r>
            <a:r>
              <a:rPr lang="ru-RU" sz="2800" dirty="0" err="1">
                <a:ea typeface="Calibri"/>
                <a:cs typeface="Times New Roman"/>
              </a:rPr>
              <a:t>забруднення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відзначається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зниження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маси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хвої</a:t>
            </a:r>
            <a:r>
              <a:rPr lang="ru-RU" sz="2800" dirty="0">
                <a:ea typeface="Calibri"/>
                <a:cs typeface="Times New Roman"/>
              </a:rPr>
              <a:t> на 30-60% в </a:t>
            </a:r>
            <a:r>
              <a:rPr lang="ru-RU" sz="2800" dirty="0" err="1">
                <a:ea typeface="Calibri"/>
                <a:cs typeface="Times New Roman"/>
              </a:rPr>
              <a:t>порівнянні</a:t>
            </a:r>
            <a:r>
              <a:rPr lang="ru-RU" sz="2800" dirty="0">
                <a:ea typeface="Calibri"/>
                <a:cs typeface="Times New Roman"/>
              </a:rPr>
              <a:t> з </a:t>
            </a:r>
            <a:r>
              <a:rPr lang="ru-RU" sz="2800" dirty="0" err="1">
                <a:ea typeface="Calibri"/>
                <a:cs typeface="Times New Roman"/>
              </a:rPr>
              <a:t>контрольними</a:t>
            </a:r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2800" dirty="0" err="1">
                <a:ea typeface="Calibri"/>
                <a:cs typeface="Times New Roman"/>
              </a:rPr>
              <a:t>ділянками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5065633"/>
            <a:ext cx="4572000" cy="169892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-5065633"/>
            <a:ext cx="4572000" cy="169892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074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67658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mtClean="0"/>
              <a:t>Мета дослідження: виявити вплив атмосферного забруднення на морфологічні ознаки ялини звичайної. </a:t>
            </a:r>
          </a:p>
          <a:p>
            <a:r>
              <a:rPr lang="uk-UA" sz="2800" smtClean="0"/>
              <a:t> Завдання дослідження:</a:t>
            </a:r>
          </a:p>
          <a:p>
            <a:r>
              <a:rPr lang="uk-UA" sz="2800" smtClean="0"/>
              <a:t>1. Вивчити літературу з теми дослідження.  </a:t>
            </a:r>
          </a:p>
          <a:p>
            <a:r>
              <a:rPr lang="uk-UA" sz="2800" smtClean="0"/>
              <a:t>2. Дослідити стан дерев за зовнішніми ознаками.  3. Дослідити стан дере та хвої ялинки.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3535062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0" y="188640"/>
            <a:ext cx="8507288" cy="5937523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 smtClean="0"/>
              <a:t>Об'єкт роботи:</a:t>
            </a:r>
          </a:p>
          <a:p>
            <a:pPr marL="0" indent="0">
              <a:buNone/>
            </a:pPr>
            <a:r>
              <a:rPr lang="uk-UA" sz="2800" dirty="0" smtClean="0"/>
              <a:t>Ялинка блакитна </a:t>
            </a:r>
          </a:p>
          <a:p>
            <a:pPr marL="0" indent="0">
              <a:buNone/>
            </a:pPr>
            <a:r>
              <a:rPr lang="uk-UA" sz="4400" dirty="0" smtClean="0"/>
              <a:t>Предмет </a:t>
            </a:r>
            <a:r>
              <a:rPr lang="uk-UA" sz="4400" dirty="0"/>
              <a:t>дослідження: </a:t>
            </a:r>
            <a:endParaRPr lang="uk-UA" sz="2800" dirty="0"/>
          </a:p>
          <a:p>
            <a:pPr marL="0" indent="0">
              <a:buNone/>
            </a:pPr>
            <a:r>
              <a:rPr lang="uk-UA" sz="2800" dirty="0" smtClean="0"/>
              <a:t>Оцінка стану ялинки блакитної</a:t>
            </a:r>
            <a:endParaRPr lang="ru-RU" sz="2800" dirty="0"/>
          </a:p>
        </p:txBody>
      </p:sp>
      <p:pic>
        <p:nvPicPr>
          <p:cNvPr id="4098" name="Picture 2" descr="D:\фото\фото Артур ель\P1230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6328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63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u="sng" dirty="0"/>
              <a:t>МЕТОД ІНДИКАЦІЇ ЧИСТОТИ АТМОСФЕРИ за методом </a:t>
            </a:r>
            <a:endParaRPr lang="uk-UA" sz="2800" u="sng" dirty="0" smtClean="0"/>
          </a:p>
          <a:p>
            <a:pPr marL="0" indent="0">
              <a:buNone/>
            </a:pPr>
            <a:r>
              <a:rPr lang="uk-UA" sz="2800" u="sng" dirty="0" smtClean="0"/>
              <a:t>В.Т</a:t>
            </a:r>
            <a:r>
              <a:rPr lang="uk-UA" sz="2800" u="sng" dirty="0"/>
              <a:t>. </a:t>
            </a:r>
            <a:r>
              <a:rPr lang="uk-UA" sz="2800" u="sng" dirty="0" err="1"/>
              <a:t>Ярмішко</a:t>
            </a:r>
            <a:r>
              <a:rPr lang="uk-UA" sz="2800" u="sng" dirty="0"/>
              <a:t> «Визначення градації деревостану за </a:t>
            </a:r>
            <a:r>
              <a:rPr lang="uk-UA" sz="2800" u="sng" dirty="0" err="1"/>
              <a:t>его</a:t>
            </a:r>
            <a:r>
              <a:rPr lang="uk-UA" sz="2800" u="sng" dirty="0"/>
              <a:t> </a:t>
            </a:r>
            <a:r>
              <a:rPr lang="uk-UA" sz="2800" u="sng" dirty="0" err="1"/>
              <a:t>жіттєвому</a:t>
            </a:r>
            <a:r>
              <a:rPr lang="uk-UA" sz="2800" u="sng" dirty="0"/>
              <a:t> станом»:</a:t>
            </a:r>
          </a:p>
          <a:p>
            <a:r>
              <a:rPr lang="uk-UA" sz="2800" u="sng" dirty="0"/>
              <a:t>  </a:t>
            </a:r>
            <a:r>
              <a:rPr lang="uk-UA" sz="2800" u="sng" dirty="0" smtClean="0"/>
              <a:t>визначення стану </a:t>
            </a:r>
            <a:r>
              <a:rPr lang="uk-UA" sz="2800" u="sng" dirty="0"/>
              <a:t>дерев за зовнішніми ознаками</a:t>
            </a:r>
          </a:p>
          <a:p>
            <a:r>
              <a:rPr lang="uk-UA" sz="2800" u="sng" dirty="0"/>
              <a:t>в</a:t>
            </a:r>
            <a:r>
              <a:rPr lang="uk-UA" sz="2800" u="sng" dirty="0" smtClean="0"/>
              <a:t>ік </a:t>
            </a:r>
            <a:r>
              <a:rPr lang="uk-UA" sz="2800" u="sng" dirty="0"/>
              <a:t>голок на гілці</a:t>
            </a:r>
          </a:p>
          <a:p>
            <a:r>
              <a:rPr lang="uk-UA" sz="2800" u="sng" dirty="0"/>
              <a:t>в</a:t>
            </a:r>
            <a:r>
              <a:rPr lang="uk-UA" sz="2800" u="sng" dirty="0" smtClean="0"/>
              <a:t>иявлення </a:t>
            </a:r>
            <a:r>
              <a:rPr lang="uk-UA" sz="2800" u="sng" dirty="0"/>
              <a:t>ступеня пошкодження і всихання хвої</a:t>
            </a:r>
          </a:p>
          <a:p>
            <a:r>
              <a:rPr lang="uk-UA" sz="2800" u="sng" dirty="0"/>
              <a:t>  визначення кількості </a:t>
            </a:r>
            <a:r>
              <a:rPr lang="uk-UA" sz="2800" u="sng" dirty="0" err="1" smtClean="0"/>
              <a:t>волчків</a:t>
            </a:r>
            <a:r>
              <a:rPr lang="uk-UA" sz="2800" u="sng" dirty="0" smtClean="0"/>
              <a:t> </a:t>
            </a:r>
            <a:r>
              <a:rPr lang="uk-UA" sz="2800" u="sng" dirty="0"/>
              <a:t>на гілках </a:t>
            </a:r>
            <a:r>
              <a:rPr lang="uk-UA" sz="2800" u="sng" dirty="0" smtClean="0"/>
              <a:t>ялинки</a:t>
            </a:r>
          </a:p>
        </p:txBody>
      </p:sp>
    </p:spTree>
    <p:extLst>
      <p:ext uri="{BB962C8B-B14F-4D97-AF65-F5344CB8AC3E}">
        <p14:creationId xmlns:p14="http://schemas.microsoft.com/office/powerpoint/2010/main" val="979614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ru-RU" sz="2400" dirty="0" err="1" smtClean="0"/>
              <a:t>голок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 err="1"/>
              <a:t>кожній</a:t>
            </a:r>
            <a:r>
              <a:rPr lang="ru-RU" sz="2400" dirty="0"/>
              <a:t> </a:t>
            </a:r>
            <a:r>
              <a:rPr lang="ru-RU" sz="2400" dirty="0" err="1"/>
              <a:t>ділянці</a:t>
            </a:r>
            <a:r>
              <a:rPr lang="ru-RU" sz="2400" dirty="0"/>
              <a:t> </a:t>
            </a:r>
            <a:r>
              <a:rPr lang="ru-RU" sz="2400" dirty="0" err="1"/>
              <a:t>обстеження</a:t>
            </a:r>
            <a:r>
              <a:rPr lang="ru-RU" sz="2400" dirty="0"/>
              <a:t> проводиться на 5 </a:t>
            </a:r>
            <a:r>
              <a:rPr lang="ru-RU" sz="2400" dirty="0" err="1"/>
              <a:t>дорослих</a:t>
            </a:r>
            <a:r>
              <a:rPr lang="ru-RU" sz="2400" dirty="0"/>
              <a:t> </a:t>
            </a:r>
            <a:r>
              <a:rPr lang="ru-RU" sz="2400" dirty="0" err="1" smtClean="0"/>
              <a:t>ялинках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наступними</a:t>
            </a:r>
            <a:r>
              <a:rPr lang="ru-RU" sz="2400" dirty="0"/>
              <a:t> </a:t>
            </a:r>
            <a:r>
              <a:rPr lang="ru-RU" sz="2400" dirty="0" err="1"/>
              <a:t>показниками</a:t>
            </a:r>
            <a:r>
              <a:rPr lang="ru-RU" sz="2400" dirty="0"/>
              <a:t>:</a:t>
            </a: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1772816"/>
            <a:ext cx="105504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2769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800" dirty="0" err="1"/>
              <a:t>Втрата</a:t>
            </a:r>
            <a:r>
              <a:rPr lang="ru-RU" sz="2800" dirty="0"/>
              <a:t> </a:t>
            </a:r>
            <a:r>
              <a:rPr lang="ru-RU" sz="2800" dirty="0" err="1"/>
              <a:t>гілок</a:t>
            </a:r>
            <a:r>
              <a:rPr lang="ru-RU" sz="2800" dirty="0"/>
              <a:t>? На </a:t>
            </a:r>
            <a:r>
              <a:rPr lang="ru-RU" sz="2800" dirty="0" err="1"/>
              <a:t>Кожній</a:t>
            </a:r>
            <a:r>
              <a:rPr lang="ru-RU" sz="2800" dirty="0"/>
              <a:t> </a:t>
            </a:r>
            <a:r>
              <a:rPr lang="ru-RU" sz="2800" dirty="0" err="1"/>
              <a:t>ділянці</a:t>
            </a:r>
            <a:r>
              <a:rPr lang="ru-RU" sz="2800" dirty="0"/>
              <a:t> </a:t>
            </a:r>
            <a:r>
              <a:rPr lang="ru-RU" sz="2800" dirty="0" err="1"/>
              <a:t>обстеження</a:t>
            </a:r>
            <a:r>
              <a:rPr lang="ru-RU" sz="2800" dirty="0"/>
              <a:t> </a:t>
            </a:r>
            <a:r>
              <a:rPr lang="ru-RU" sz="2800" dirty="0" err="1"/>
              <a:t>проводитися</a:t>
            </a:r>
            <a:r>
              <a:rPr lang="ru-RU" sz="2800" dirty="0"/>
              <a:t> на 5 </a:t>
            </a:r>
            <a:r>
              <a:rPr lang="ru-RU" sz="2800" dirty="0" err="1"/>
              <a:t>дорослих</a:t>
            </a:r>
            <a:r>
              <a:rPr lang="ru-RU" sz="2800" dirty="0"/>
              <a:t> </a:t>
            </a:r>
            <a:r>
              <a:rPr lang="ru-RU" sz="2800" dirty="0" err="1" smtClean="0"/>
              <a:t>ялинках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/>
              <a:t>н</a:t>
            </a:r>
            <a:r>
              <a:rPr lang="ru-RU" sz="2800" dirty="0" err="1" smtClean="0"/>
              <a:t>аступними</a:t>
            </a:r>
            <a:r>
              <a:rPr lang="ru-RU" sz="2800" dirty="0" smtClean="0"/>
              <a:t> </a:t>
            </a:r>
            <a:r>
              <a:rPr lang="ru-RU" sz="2800" dirty="0" err="1"/>
              <a:t>п</a:t>
            </a:r>
            <a:r>
              <a:rPr lang="ru-RU" sz="2800" dirty="0" err="1" smtClean="0"/>
              <a:t>оказниками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5554"/>
            <a:ext cx="2520280" cy="229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19471"/>
            <a:ext cx="4075665" cy="2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060848"/>
            <a:ext cx="276744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395536" y="184482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голок</a:t>
            </a:r>
            <a:r>
              <a:rPr lang="ru-RU" dirty="0"/>
              <a:t> на 5 </a:t>
            </a:r>
            <a:r>
              <a:rPr lang="ru-RU" dirty="0" err="1"/>
              <a:t>досліджуваних</a:t>
            </a:r>
            <a:r>
              <a:rPr lang="ru-RU" dirty="0"/>
              <a:t> деревах</a:t>
            </a:r>
          </a:p>
        </p:txBody>
      </p:sp>
    </p:spTree>
    <p:extLst>
      <p:ext uri="{BB962C8B-B14F-4D97-AF65-F5344CB8AC3E}">
        <p14:creationId xmlns:p14="http://schemas.microsoft.com/office/powerpoint/2010/main" val="27490304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600" dirty="0" err="1"/>
              <a:t>Пошкодження</a:t>
            </a:r>
            <a:r>
              <a:rPr lang="ru-RU" sz="3600" dirty="0"/>
              <a:t> воскового </a:t>
            </a:r>
            <a:r>
              <a:rPr lang="ru-RU" sz="3600" dirty="0" err="1"/>
              <a:t>покриття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" y="2276872"/>
            <a:ext cx="8455185" cy="478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ман-юниор2014-2015\Артур\Артур ели\усыхание  хво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38" y="1125658"/>
            <a:ext cx="5004048" cy="30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фото Артур ель\P1230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10" y="4293096"/>
            <a:ext cx="38857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7923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Verdana"/>
                <a:ea typeface="Times New Roman"/>
                <a:cs typeface="Tahoma"/>
              </a:rPr>
              <a:t> </a:t>
            </a:r>
            <a:r>
              <a:rPr lang="ru-RU" b="1" i="1" dirty="0" err="1" smtClean="0">
                <a:latin typeface="Verdana"/>
                <a:ea typeface="Times New Roman"/>
                <a:cs typeface="Tahoma"/>
              </a:rPr>
              <a:t>дзиги</a:t>
            </a:r>
            <a:r>
              <a:rPr lang="ru-RU" sz="4800" i="1" dirty="0">
                <a:latin typeface="Times New Roman"/>
                <a:ea typeface="Times New Roman"/>
              </a:rPr>
              <a:t/>
            </a:r>
            <a:br>
              <a:rPr lang="ru-RU" sz="4800" i="1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6" name="Picture 2" descr="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4263087"/>
            <a:ext cx="32614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519" y="2636912"/>
            <a:ext cx="4932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Дзиги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маленькі</a:t>
            </a:r>
            <a:r>
              <a:rPr lang="ru-RU" sz="2800" dirty="0"/>
              <a:t> </a:t>
            </a:r>
            <a:r>
              <a:rPr lang="ru-RU" sz="2800" dirty="0" err="1"/>
              <a:t>квіточки</a:t>
            </a:r>
            <a:r>
              <a:rPr lang="ru-RU" sz="2800" dirty="0"/>
              <a:t>, що </a:t>
            </a:r>
            <a:r>
              <a:rPr lang="ru-RU" sz="2800" dirty="0" err="1"/>
              <a:t>ростуть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звичайних</a:t>
            </a:r>
            <a:r>
              <a:rPr lang="ru-RU" sz="2800" dirty="0"/>
              <a:t> </a:t>
            </a:r>
            <a:r>
              <a:rPr lang="ru-RU" sz="2800" dirty="0" err="1"/>
              <a:t>пагонів</a:t>
            </a:r>
            <a:r>
              <a:rPr lang="ru-RU" sz="2800" dirty="0"/>
              <a:t> і </a:t>
            </a:r>
            <a:r>
              <a:rPr lang="ru-RU" sz="2800" dirty="0" err="1"/>
              <a:t>спрямовані</a:t>
            </a:r>
            <a:r>
              <a:rPr lang="ru-RU" sz="2800" dirty="0"/>
              <a:t> </a:t>
            </a:r>
            <a:r>
              <a:rPr lang="ru-RU" sz="2800" dirty="0" err="1" smtClean="0"/>
              <a:t>вгору</a:t>
            </a:r>
            <a:r>
              <a:rPr lang="ru-RU" sz="2800" dirty="0" smtClean="0"/>
              <a:t>. </a:t>
            </a:r>
            <a:r>
              <a:rPr lang="ru-RU" sz="2800" dirty="0" err="1"/>
              <a:t>Відзначте</a:t>
            </a:r>
            <a:r>
              <a:rPr lang="ru-RU" sz="2800" dirty="0"/>
              <a:t>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smtClean="0"/>
              <a:t>волчков </a:t>
            </a:r>
            <a:r>
              <a:rPr lang="ru-RU" sz="2800" dirty="0"/>
              <a:t>на 20 </a:t>
            </a:r>
            <a:r>
              <a:rPr lang="ru-RU" sz="2800" dirty="0" err="1"/>
              <a:t>гілках</a:t>
            </a:r>
            <a:r>
              <a:rPr lang="ru-RU" sz="2800" dirty="0"/>
              <a:t> дерева:</a:t>
            </a:r>
          </a:p>
          <a:p>
            <a:r>
              <a:rPr lang="ru-RU" sz="2800" dirty="0" err="1"/>
              <a:t>Ні</a:t>
            </a:r>
            <a:r>
              <a:rPr lang="ru-RU" sz="2800" dirty="0"/>
              <a:t> - </a:t>
            </a:r>
            <a:r>
              <a:rPr lang="ru-RU" sz="2800" dirty="0" err="1"/>
              <a:t>клас</a:t>
            </a:r>
            <a:r>
              <a:rPr lang="ru-RU" sz="2800" dirty="0"/>
              <a:t> 1 (0-4 </a:t>
            </a:r>
            <a:r>
              <a:rPr lang="ru-RU" sz="2800" dirty="0" err="1"/>
              <a:t>гілки</a:t>
            </a:r>
            <a:r>
              <a:rPr lang="ru-RU" sz="2800" dirty="0"/>
              <a:t>);</a:t>
            </a:r>
          </a:p>
          <a:p>
            <a:r>
              <a:rPr lang="ru-RU" sz="2800" dirty="0" err="1"/>
              <a:t>Іноді</a:t>
            </a:r>
            <a:r>
              <a:rPr lang="ru-RU" sz="2800" dirty="0"/>
              <a:t> - </a:t>
            </a:r>
            <a:r>
              <a:rPr lang="ru-RU" sz="2800" dirty="0" err="1"/>
              <a:t>клас</a:t>
            </a:r>
            <a:r>
              <a:rPr lang="ru-RU" sz="2800" dirty="0"/>
              <a:t> 2 (5-9 </a:t>
            </a:r>
            <a:r>
              <a:rPr lang="ru-RU" sz="2800" dirty="0" err="1"/>
              <a:t>гілок</a:t>
            </a:r>
            <a:r>
              <a:rPr lang="ru-RU" sz="2800" dirty="0"/>
              <a:t>);</a:t>
            </a:r>
          </a:p>
          <a:p>
            <a:r>
              <a:rPr lang="ru-RU" sz="2800" dirty="0" err="1"/>
              <a:t>Зазвичай</a:t>
            </a:r>
            <a:r>
              <a:rPr lang="ru-RU" sz="2800" dirty="0"/>
              <a:t> - </a:t>
            </a:r>
            <a:r>
              <a:rPr lang="ru-RU" sz="2800" dirty="0" err="1"/>
              <a:t>клас</a:t>
            </a:r>
            <a:r>
              <a:rPr lang="ru-RU" sz="2800" dirty="0"/>
              <a:t> 3 (10-20 </a:t>
            </a:r>
            <a:r>
              <a:rPr lang="ru-RU" sz="2800" dirty="0" err="1"/>
              <a:t>гілок</a:t>
            </a:r>
            <a:r>
              <a:rPr lang="ru-RU" sz="2800" dirty="0"/>
              <a:t>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32773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1010</Words>
  <Application>Microsoft Office PowerPoint</Application>
  <PresentationFormat>Экран (4:3)</PresentationFormat>
  <Paragraphs>338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ОЦІНКА СТАНУ ЯЛИНКИ БЛАКИТНОЇ ЯК БІОІНДИКАЦІЯ ПОВІТРЯ НА ТЕРИТОРІЇ МІСТА ХЕРСОНА </vt:lpstr>
      <vt:lpstr>Актуальність:</vt:lpstr>
      <vt:lpstr>Презентация PowerPoint</vt:lpstr>
      <vt:lpstr>Презентация PowerPoint</vt:lpstr>
      <vt:lpstr>Презентация PowerPoint</vt:lpstr>
      <vt:lpstr>Втрата голок На кожній ділянці обстеження проводиться на 5 дорослих ялинках за наступними показниками:</vt:lpstr>
      <vt:lpstr>Втрата гілок? На Кожній ділянці обстеження проводитися на 5 дорослих ялинках за наступними показниками:</vt:lpstr>
      <vt:lpstr>Пошкодження воскового покриття</vt:lpstr>
      <vt:lpstr> дзиги </vt:lpstr>
      <vt:lpstr>Організація дослідження</vt:lpstr>
      <vt:lpstr>Презентация PowerPoint</vt:lpstr>
      <vt:lpstr>Результати дослідження Аналіз стану ялинок на вул. Садова </vt:lpstr>
      <vt:lpstr>Результати дослідження Аналіз стану ялинок на площі Свободи та вул. Ушакова</vt:lpstr>
      <vt:lpstr>Результати стану дерев: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Біоідикація повітря за станом лишайників.</dc:title>
  <dc:creator>анжела</dc:creator>
  <cp:lastModifiedBy>Комп</cp:lastModifiedBy>
  <cp:revision>161</cp:revision>
  <dcterms:created xsi:type="dcterms:W3CDTF">2015-02-09T14:23:39Z</dcterms:created>
  <dcterms:modified xsi:type="dcterms:W3CDTF">2015-04-15T18:44:01Z</dcterms:modified>
</cp:coreProperties>
</file>