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4" r:id="rId8"/>
    <p:sldId id="262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71" r:id="rId18"/>
    <p:sldId id="272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A241658-B8D0-45A7-B1B8-DC43B1421002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2D9-2B87-4982-90E7-E9BCAE8F19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658-B8D0-45A7-B1B8-DC43B1421002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2D9-2B87-4982-90E7-E9BCAE8F19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658-B8D0-45A7-B1B8-DC43B1421002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2D9-2B87-4982-90E7-E9BCAE8F19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658-B8D0-45A7-B1B8-DC43B1421002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2D9-2B87-4982-90E7-E9BCAE8F1937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658-B8D0-45A7-B1B8-DC43B1421002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2D9-2B87-4982-90E7-E9BCAE8F1937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658-B8D0-45A7-B1B8-DC43B1421002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2D9-2B87-4982-90E7-E9BCAE8F193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658-B8D0-45A7-B1B8-DC43B1421002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2D9-2B87-4982-90E7-E9BCAE8F19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658-B8D0-45A7-B1B8-DC43B1421002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2D9-2B87-4982-90E7-E9BCAE8F1937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658-B8D0-45A7-B1B8-DC43B1421002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2D9-2B87-4982-90E7-E9BCAE8F19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658-B8D0-45A7-B1B8-DC43B1421002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2D9-2B87-4982-90E7-E9BCAE8F193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658-B8D0-45A7-B1B8-DC43B1421002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2D9-2B87-4982-90E7-E9BCAE8F193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A241658-B8D0-45A7-B1B8-DC43B1421002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46242D9-2B87-4982-90E7-E9BCAE8F193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Волинська трагедія: погляд крізь роки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789040"/>
            <a:ext cx="3416424" cy="172819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uk-UA" dirty="0" smtClean="0"/>
              <a:t>Виконала </a:t>
            </a:r>
            <a:br>
              <a:rPr lang="uk-UA" dirty="0" smtClean="0"/>
            </a:br>
            <a:r>
              <a:rPr lang="uk-UA" dirty="0" smtClean="0"/>
              <a:t>учениця 10-Б класу</a:t>
            </a:r>
            <a:br>
              <a:rPr lang="uk-UA" dirty="0" smtClean="0"/>
            </a:br>
            <a:r>
              <a:rPr lang="uk-UA" dirty="0" smtClean="0"/>
              <a:t>Білоцерківської загальноосвітньої</a:t>
            </a:r>
            <a:br>
              <a:rPr lang="uk-UA" dirty="0" smtClean="0"/>
            </a:br>
            <a:r>
              <a:rPr lang="uk-UA" dirty="0" smtClean="0"/>
              <a:t>школи І-ІІІ ступенів №5</a:t>
            </a:r>
            <a:br>
              <a:rPr lang="uk-UA" dirty="0" smtClean="0"/>
            </a:br>
            <a:r>
              <a:rPr lang="uk-UA" dirty="0" smtClean="0"/>
              <a:t>Омельченко Інна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36070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/>
              <a:t>Мета УПА - створення на українській землі вільної від окупантів зони як бази для розгортання повстанської армії та її подальших операцій. </a:t>
            </a:r>
          </a:p>
        </p:txBody>
      </p:sp>
    </p:spTree>
    <p:extLst>
      <p:ext uri="{BB962C8B-B14F-4D97-AF65-F5344CB8AC3E}">
        <p14:creationId xmlns:p14="http://schemas.microsoft.com/office/powerpoint/2010/main" xmlns="" val="343002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501008"/>
            <a:ext cx="7344816" cy="230425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/>
              <a:t>На підтримку місцевого населення одночасно розраховували українські, польські і радянські партизани. Однозначно не підтримувало український націоналістичний рух польське населення. Саме тому в осередку української державності, яким мала стати Волинь, згідно з планами провідників ОУН(б) воно було зайвим, отже, приреченим на ліквідацію. </a:t>
            </a:r>
            <a:r>
              <a:rPr lang="uk-UA" dirty="0" smtClean="0"/>
              <a:t>Таким чином польське </a:t>
            </a:r>
            <a:r>
              <a:rPr lang="uk-UA" dirty="0"/>
              <a:t>населення Волині стало заручником ситуації.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724" y="1124744"/>
            <a:ext cx="455295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132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365" y="4221088"/>
            <a:ext cx="7560840" cy="165618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/>
              <a:t>Рішення </a:t>
            </a:r>
            <a:r>
              <a:rPr lang="uk-UA" dirty="0" smtClean="0"/>
              <a:t>про створення українського війська (перехід українців-поліцейських  від німців до ОУН(б)) було схвалено III </a:t>
            </a:r>
            <a:r>
              <a:rPr lang="uk-UA" dirty="0"/>
              <a:t>конференцією ОУН(б), яка відбулась 17-21 лютого 1943 р. З 15 березня по 10 червня 1943 р. відбувся масовий перехід української поліції на бік повстанської армії. Тепер кістяк УПА складали 3 тис. чоловік - озброєних колишніх поліцейських, навчених військової </a:t>
            </a:r>
            <a:r>
              <a:rPr lang="uk-UA" dirty="0" smtClean="0"/>
              <a:t>справи.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92425"/>
            <a:ext cx="434502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7750" y="-99392"/>
            <a:ext cx="4316524" cy="725353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привід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16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875338"/>
            <a:ext cx="7560840" cy="200193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1500" dirty="0" err="1"/>
              <a:t>Мельниківці</a:t>
            </a:r>
            <a:r>
              <a:rPr lang="uk-UA" sz="1500" dirty="0"/>
              <a:t>, бандерівці і </a:t>
            </a:r>
            <a:r>
              <a:rPr lang="uk-UA" sz="1500" dirty="0" err="1"/>
              <a:t>бульбівці</a:t>
            </a:r>
            <a:r>
              <a:rPr lang="uk-UA" sz="1500" dirty="0"/>
              <a:t> намагались узгоджувати свої дії. </a:t>
            </a:r>
            <a:endParaRPr lang="ru-RU" sz="1500" dirty="0"/>
          </a:p>
          <a:p>
            <a:pPr algn="just"/>
            <a:r>
              <a:rPr lang="uk-UA" sz="1500" dirty="0" smtClean="0"/>
              <a:t>Усі вони </a:t>
            </a:r>
            <a:r>
              <a:rPr lang="uk-UA" sz="1500" dirty="0"/>
              <a:t>дотримувались схожої тактики: уникали великих боїв, здійснювали напади з метою здобути зброю і амуніцію; у випадках, коли німецькі частини проводили каральні акції, намагались дати окупантам відсіч, а коли німці безпосередньо атакували їхні позиції, по можливості тримали оборону або відходили у важкодоступні місця, зберігаючи сили. Також вояки УПА відбивали наскоки гітлерівців у села за робочим </a:t>
            </a:r>
            <a:r>
              <a:rPr lang="uk-UA" sz="1500" dirty="0" smtClean="0"/>
              <a:t>контингентом.</a:t>
            </a:r>
            <a:endParaRPr lang="ru-RU" sz="1500" dirty="0"/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5"/>
            <a:ext cx="4104456" cy="282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78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383928"/>
            <a:ext cx="3776464" cy="3421336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О</a:t>
            </a:r>
            <a:r>
              <a:rPr lang="uk-UA" dirty="0" smtClean="0"/>
              <a:t>сь </a:t>
            </a:r>
            <a:r>
              <a:rPr lang="uk-UA" dirty="0"/>
              <a:t>як характеризує тогочасні дії УПА український історик </a:t>
            </a:r>
            <a:r>
              <a:rPr lang="uk-UA" dirty="0" smtClean="0"/>
              <a:t>Петро Мірчук</a:t>
            </a:r>
            <a:r>
              <a:rPr lang="uk-UA" dirty="0"/>
              <a:t>: </a:t>
            </a:r>
            <a:endParaRPr lang="uk-UA" dirty="0" smtClean="0"/>
          </a:p>
          <a:p>
            <a:pPr indent="0">
              <a:buNone/>
            </a:pPr>
            <a:r>
              <a:rPr lang="uk-UA" i="1" dirty="0" smtClean="0"/>
              <a:t>"</a:t>
            </a:r>
            <a:r>
              <a:rPr lang="uk-UA" i="1" dirty="0"/>
              <a:t>Природно, відділи УПА уникали великих боїв з німецькою армією. Удари УПА були спрямовані в першу чергу </a:t>
            </a:r>
            <a:r>
              <a:rPr lang="uk-UA" i="1" dirty="0" smtClean="0"/>
              <a:t>проти </a:t>
            </a:r>
            <a:r>
              <a:rPr lang="uk-UA" i="1" dirty="0"/>
              <a:t>німецької адміністрації і проти німецької поліції".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2808312" cy="395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078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272808" cy="3857601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Польський історик  </a:t>
            </a:r>
            <a:r>
              <a:rPr lang="uk-UA" dirty="0" err="1" smtClean="0"/>
              <a:t>Ольшанський</a:t>
            </a:r>
            <a:r>
              <a:rPr lang="uk-UA" dirty="0"/>
              <a:t>:</a:t>
            </a:r>
            <a:r>
              <a:rPr lang="uk-UA" i="1" dirty="0"/>
              <a:t> </a:t>
            </a:r>
            <a:endParaRPr lang="uk-UA" i="1" dirty="0" smtClean="0"/>
          </a:p>
          <a:p>
            <a:pPr indent="0" algn="just">
              <a:buNone/>
            </a:pPr>
            <a:r>
              <a:rPr lang="uk-UA" i="1" dirty="0" smtClean="0"/>
              <a:t>"</a:t>
            </a:r>
            <a:r>
              <a:rPr lang="uk-UA" i="1" dirty="0"/>
              <a:t>Само собою зрозуміло, що УПА не займалась саботажем на залізницях, не веде дій, які б підтримували дії Червоної Армії, уникала також в силу можливостей безпосередніх боїв в вермахтом, атакувала установи окупантів, їх поліцейські і допоміжні формації... Це не означає, що УПА не мала зіткнень з невеликими німецькими підрозділами або з червоними партизанами. їх причиною і метою було закріплення за ОУН-УПА певної території або отримання необхідної зброї і боєприпасів ".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20761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861048"/>
            <a:ext cx="7416824" cy="19442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/>
              <a:t>П</a:t>
            </a:r>
            <a:r>
              <a:rPr lang="uk-UA" dirty="0" smtClean="0"/>
              <a:t>очаток </a:t>
            </a:r>
            <a:r>
              <a:rPr lang="uk-UA" dirty="0"/>
              <a:t>липня 1943 року. На півдні Волині розгортається безпрецедентна за розмахом каральна акція. Десятки тисяч окупантів, підтримані авіацією, артилерією, бронетехнікою, замикають у церквах, школах, клунях беззбройних українських селян, жінок, дітей і палять, </a:t>
            </a:r>
            <a:r>
              <a:rPr lang="uk-UA" dirty="0" err="1"/>
              <a:t>палять</a:t>
            </a:r>
            <a:r>
              <a:rPr lang="uk-UA" dirty="0"/>
              <a:t> будівлі. А в цей час провідники ОУН(б) "мусять щадити" свої </a:t>
            </a:r>
            <a:r>
              <a:rPr lang="uk-UA" dirty="0" smtClean="0"/>
              <a:t>сили</a:t>
            </a:r>
            <a:r>
              <a:rPr lang="uk-UA" dirty="0"/>
              <a:t>, ухиляються від боротьби... "для можливості боротьби". Тільки з ким?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474" y="1123256"/>
            <a:ext cx="3819550" cy="2621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04" t="8897" r="4286" b="9649"/>
          <a:stretch/>
        </p:blipFill>
        <p:spPr bwMode="auto">
          <a:xfrm>
            <a:off x="4788024" y="1440319"/>
            <a:ext cx="3768081" cy="228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943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416824" cy="4361657"/>
          </a:xfrm>
        </p:spPr>
        <p:txBody>
          <a:bodyPr>
            <a:normAutofit fontScale="92500"/>
          </a:bodyPr>
          <a:lstStyle/>
          <a:p>
            <a:r>
              <a:rPr lang="uk-UA" dirty="0"/>
              <a:t>Через роки цю ситуацію досить нечемно роз'яснить колишній член організації, в майбутньому - американський агент (а саме на таких робили ставку у часи "холодної війни" спецслужби США) Ю.</a:t>
            </a:r>
            <a:r>
              <a:rPr lang="uk-UA" dirty="0" err="1"/>
              <a:t>Стефюк</a:t>
            </a:r>
            <a:r>
              <a:rPr lang="uk-UA" dirty="0"/>
              <a:t> :</a:t>
            </a:r>
            <a:r>
              <a:rPr lang="uk-UA" i="1" dirty="0"/>
              <a:t> </a:t>
            </a:r>
            <a:endParaRPr lang="uk-UA" i="1" dirty="0" smtClean="0"/>
          </a:p>
          <a:p>
            <a:pPr indent="0">
              <a:buNone/>
            </a:pPr>
            <a:endParaRPr lang="uk-UA" i="1" dirty="0"/>
          </a:p>
          <a:p>
            <a:pPr indent="0">
              <a:buNone/>
            </a:pPr>
            <a:r>
              <a:rPr lang="uk-UA" i="1" dirty="0" smtClean="0"/>
              <a:t>"</a:t>
            </a:r>
            <a:r>
              <a:rPr lang="uk-UA" i="1" dirty="0"/>
              <a:t>Провід ОУН у своїй пропаганді весь час твердить, що </a:t>
            </a:r>
            <a:r>
              <a:rPr lang="uk-UA" i="1" dirty="0" err="1"/>
              <a:t>боївки</a:t>
            </a:r>
            <a:r>
              <a:rPr lang="uk-UA" i="1" dirty="0"/>
              <a:t> УПА вели збройну боротьбу з німцями... Це нахабна брехня... з боку своїх командирів і провідників ми ніколи не отримували такого наказу. З наказу проводу ОУН ми оминали німців, а німецьке командування, маючи домовленість з проводом ОУН, дало наказ військам не чіпати наші озброєні </a:t>
            </a:r>
            <a:r>
              <a:rPr lang="uk-UA" i="1" dirty="0" err="1"/>
              <a:t>боївки</a:t>
            </a:r>
            <a:r>
              <a:rPr lang="uk-UA" i="1" dirty="0"/>
              <a:t>. хоча дуже часто ми квартирували в одному селі."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80481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128792" cy="4289649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Факт, чому 1943р. саме поляки Волині зазнали масових репресій з боку вояків УПА, намагається </a:t>
            </a:r>
            <a:r>
              <a:rPr lang="uk-UA" dirty="0" smtClean="0"/>
              <a:t>пояснити польський </a:t>
            </a:r>
            <a:r>
              <a:rPr lang="uk-UA" dirty="0"/>
              <a:t>історик </a:t>
            </a:r>
            <a:r>
              <a:rPr lang="uk-UA" dirty="0" err="1" smtClean="0"/>
              <a:t>Ольшанський</a:t>
            </a:r>
            <a:r>
              <a:rPr lang="uk-UA" dirty="0"/>
              <a:t>: </a:t>
            </a:r>
            <a:endParaRPr lang="uk-UA" dirty="0" smtClean="0"/>
          </a:p>
          <a:p>
            <a:pPr indent="0">
              <a:buNone/>
            </a:pPr>
            <a:endParaRPr lang="uk-UA" dirty="0"/>
          </a:p>
          <a:p>
            <a:pPr indent="0" algn="just">
              <a:buNone/>
            </a:pPr>
            <a:r>
              <a:rPr lang="uk-UA" i="1" dirty="0" smtClean="0"/>
              <a:t>"</a:t>
            </a:r>
            <a:r>
              <a:rPr lang="uk-UA" i="1" dirty="0"/>
              <a:t>ОУН-УПА спочатку розраховувала на перемогу Німеччини, з якою абсолютно без жодних підстав пов'язувала надію на побудову української держави. Ці надії пов'язувались скоріше з "братньою" фашистською ідеологією, ніж зі стратегією гітлерівської Німеччини. А після сталінградської поразки 6-ї армії Паулюса ОУН почала розраховувати на взаємне винищення двох воюючих сторін, а також на третю світову війну. Саме на момент зіткнення західних союзників з СРСР підготовляла "чисту", визволену від поляків територію, щоб не виникало навіть думки про приєднання Західної України до Польщі".</a:t>
            </a:r>
            <a:endParaRPr lang="ru-RU" i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43364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210646"/>
            <a:ext cx="7848872" cy="188265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/>
              <a:t>Перші антипольські акції носили відверто провокаційний характер. Українські націоналісти або намагались викликати репресії з боку німців проти поляків, звинувативши останніх у зв'язку з </a:t>
            </a:r>
            <a:r>
              <a:rPr lang="uk-UA" dirty="0" smtClean="0"/>
              <a:t>радянськими партизанами, </a:t>
            </a:r>
            <a:r>
              <a:rPr lang="uk-UA" dirty="0"/>
              <a:t>або самі брали участь у каральних акціях окупантів у складі української поліції, або вчиняли масові вбивства </a:t>
            </a:r>
            <a:r>
              <a:rPr lang="uk-UA" dirty="0" smtClean="0"/>
              <a:t>поляків</a:t>
            </a:r>
            <a:r>
              <a:rPr lang="uk-UA" dirty="0"/>
              <a:t>, удаючи з себе... радянських партизан</a:t>
            </a:r>
            <a:r>
              <a:rPr lang="uk-UA" dirty="0" smtClean="0"/>
              <a:t>.</a:t>
            </a:r>
          </a:p>
          <a:p>
            <a:pPr algn="just"/>
            <a:r>
              <a:rPr lang="ru-RU" dirty="0"/>
              <a:t>11–13 </a:t>
            </a:r>
            <a:r>
              <a:rPr lang="ru-RU" dirty="0" err="1"/>
              <a:t>липня</a:t>
            </a:r>
            <a:r>
              <a:rPr lang="ru-RU" dirty="0"/>
              <a:t> 1943 року загони УПА (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 smtClean="0"/>
              <a:t>повстанська</a:t>
            </a:r>
            <a:r>
              <a:rPr lang="ru-RU" dirty="0" smtClean="0"/>
              <a:t> </a:t>
            </a:r>
            <a:r>
              <a:rPr lang="ru-RU" dirty="0" err="1"/>
              <a:t>армія</a:t>
            </a:r>
            <a:r>
              <a:rPr lang="ru-RU" dirty="0"/>
              <a:t>)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атакували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100 </a:t>
            </a:r>
            <a:r>
              <a:rPr lang="ru-RU" dirty="0" err="1"/>
              <a:t>польських</a:t>
            </a:r>
            <a:r>
              <a:rPr lang="ru-RU" dirty="0"/>
              <a:t> </a:t>
            </a:r>
            <a:r>
              <a:rPr lang="ru-RU" dirty="0" err="1"/>
              <a:t>поселень</a:t>
            </a:r>
            <a:r>
              <a:rPr lang="ru-RU" dirty="0"/>
              <a:t>. </a:t>
            </a:r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4412790" cy="322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188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 Волинська </a:t>
            </a:r>
            <a:r>
              <a:rPr lang="uk-UA" dirty="0" smtClean="0"/>
              <a:t>трагедія(події літа 1943 року) </a:t>
            </a:r>
            <a:r>
              <a:rPr lang="uk-UA" dirty="0"/>
              <a:t>— частина польсько-українського протистояння у Другій світовій війні, або за В. </a:t>
            </a:r>
            <a:r>
              <a:rPr lang="uk-UA" dirty="0" err="1"/>
              <a:t>В'ятровичем</a:t>
            </a:r>
            <a:r>
              <a:rPr lang="uk-UA" dirty="0"/>
              <a:t> «Другої польсько-української війни». У ширшому сенсі, складова багатовікового українсько-польського протистояння на західноукраїнських землях — Волині, Галичині, Холмщині, Підляшші, </a:t>
            </a:r>
            <a:r>
              <a:rPr lang="uk-UA" dirty="0" err="1"/>
              <a:t>Надсянні</a:t>
            </a:r>
            <a:r>
              <a:rPr lang="uk-UA" dirty="0"/>
              <a:t>, Лемківщині.</a:t>
            </a:r>
          </a:p>
        </p:txBody>
      </p:sp>
    </p:spTree>
    <p:extLst>
      <p:ext uri="{BB962C8B-B14F-4D97-AF65-F5344CB8AC3E}">
        <p14:creationId xmlns:p14="http://schemas.microsoft.com/office/powerpoint/2010/main" xmlns="" val="39605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6912768" cy="4680520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з Польщі: "До війни у нас не було ворожнечі між українцями і поляками".</a:t>
            </a:r>
            <a:endParaRPr lang="ru-RU" dirty="0"/>
          </a:p>
          <a:p>
            <a:r>
              <a:rPr lang="uk-UA" dirty="0" smtClean="0"/>
              <a:t>з </a:t>
            </a:r>
            <a:r>
              <a:rPr lang="uk-UA" dirty="0"/>
              <a:t>Великобританії: "До війни між українцями і поляками були нормальні відносини. Ворожнеча постала після того, як Гітлер почав обіцяти вільну Україну."</a:t>
            </a:r>
            <a:endParaRPr lang="ru-RU" dirty="0"/>
          </a:p>
          <a:p>
            <a:r>
              <a:rPr lang="uk-UA" dirty="0" smtClean="0"/>
              <a:t>з </a:t>
            </a:r>
            <a:r>
              <a:rPr lang="uk-UA" dirty="0"/>
              <a:t>Польщі: "До війни стосунки з українцями були добрими, псуватися вони стали на початку 1943 року, коли зі Львівщини і </a:t>
            </a:r>
            <a:r>
              <a:rPr lang="uk-UA" dirty="0" err="1"/>
              <a:t>Станіславщини</a:t>
            </a:r>
            <a:r>
              <a:rPr lang="uk-UA" dirty="0"/>
              <a:t> почали прибувати агітатори, котрі бунтували українську молодь, обіцяючи вільну Україну. Не всі піддавались нашіптуванню, зокрема, не піддавались люди, старші за віком".</a:t>
            </a:r>
            <a:endParaRPr lang="ru-RU" dirty="0"/>
          </a:p>
          <a:p>
            <a:r>
              <a:rPr lang="uk-UA" dirty="0" smtClean="0"/>
              <a:t>з </a:t>
            </a:r>
            <a:r>
              <a:rPr lang="uk-UA" dirty="0"/>
              <a:t>Великобританії: "До війни спільне життя з українцями було добре, ворожнеча настала, як почали організовувати УПА".</a:t>
            </a:r>
            <a:endParaRPr lang="ru-RU" dirty="0"/>
          </a:p>
          <a:p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4280520" cy="42440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Свідчення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42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04864"/>
            <a:ext cx="6248400" cy="1456373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12776"/>
            <a:ext cx="6400800" cy="568424"/>
          </a:xfrm>
        </p:spPr>
        <p:txBody>
          <a:bodyPr>
            <a:noAutofit/>
          </a:bodyPr>
          <a:lstStyle/>
          <a:p>
            <a:r>
              <a:rPr lang="uk-UA" sz="2800" dirty="0" smtClean="0"/>
              <a:t>Історіографія даної проблеми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780928"/>
            <a:ext cx="6400800" cy="2705473"/>
          </a:xfrm>
        </p:spPr>
        <p:txBody>
          <a:bodyPr/>
          <a:lstStyle/>
          <a:p>
            <a:r>
              <a:rPr lang="uk-UA" dirty="0" smtClean="0"/>
              <a:t>У польській </a:t>
            </a:r>
            <a:r>
              <a:rPr lang="uk-UA" dirty="0"/>
              <a:t>історіографії тенденційно сприймається як етнічна чистка винятково польського </a:t>
            </a:r>
            <a:r>
              <a:rPr lang="uk-UA" dirty="0" smtClean="0"/>
              <a:t>населення</a:t>
            </a:r>
          </a:p>
          <a:p>
            <a:r>
              <a:rPr lang="uk-UA" dirty="0"/>
              <a:t>В</a:t>
            </a:r>
            <a:r>
              <a:rPr lang="uk-UA" dirty="0" smtClean="0"/>
              <a:t> </a:t>
            </a:r>
            <a:r>
              <a:rPr lang="uk-UA" dirty="0"/>
              <a:t>українській — як «дія у відповідь» на звірства поляків щодо українських цивільних.</a:t>
            </a:r>
          </a:p>
        </p:txBody>
      </p:sp>
    </p:spTree>
    <p:extLst>
      <p:ext uri="{BB962C8B-B14F-4D97-AF65-F5344CB8AC3E}">
        <p14:creationId xmlns:p14="http://schemas.microsoft.com/office/powerpoint/2010/main" xmlns="" val="318489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861048"/>
            <a:ext cx="7560840" cy="21602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/>
              <a:t>В</a:t>
            </a:r>
            <a:r>
              <a:rPr lang="uk-UA" dirty="0" smtClean="0"/>
              <a:t>літку </a:t>
            </a:r>
            <a:r>
              <a:rPr lang="uk-UA" dirty="0"/>
              <a:t>1943 року формування УПА опинились в небезпечній ситуації. Напередодні вирішальних боїв на Курському виступі в безпосередній близькості від районів, контрольованих УПА, активізувався радянський партизанський рух. Радянські партизани розгорнули справжню "рейкову війну": ними, за даними німецької дирекції шляхів сполучення "Схід", тільки в червні 1943 року було вчинено 1065 нападів на залізниці, що катастрофічно позначились на транспортних перевезеннях III рейху.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084667"/>
            <a:ext cx="2448272" cy="26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7354" y="1084668"/>
            <a:ext cx="2366227" cy="264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60640" cy="576063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Причини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62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052737"/>
            <a:ext cx="3672408" cy="475252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1200" dirty="0"/>
              <a:t>Спекотного літа 43-го після нетривалого затишшя на фронтах Другої світової відновилися запеклі виснажливі бої. Зосередивши на центральній ділянці Східного фронту 50 відбірних дивізій, в т.ч. 16 танкових, гітлерівське командування повело наступ двома колонами від Орла і Харкова з метою оточити і знищити радянське угруповання на Курському виступі. </a:t>
            </a:r>
            <a:r>
              <a:rPr lang="uk-UA" sz="1200" dirty="0" smtClean="0"/>
              <a:t>Радянське </a:t>
            </a:r>
            <a:r>
              <a:rPr lang="uk-UA" sz="1200" dirty="0"/>
              <a:t>командування вирішило тимчасово перейти до стратегічної </a:t>
            </a:r>
            <a:r>
              <a:rPr lang="uk-UA" sz="1200" dirty="0" smtClean="0"/>
              <a:t>оборони, </a:t>
            </a:r>
            <a:r>
              <a:rPr lang="uk-UA" sz="1200" dirty="0"/>
              <a:t>з 5-го по 12-те липня, за тиждень наступальних боїв, </a:t>
            </a:r>
            <a:r>
              <a:rPr lang="uk-UA" sz="1200" dirty="0" smtClean="0"/>
              <a:t>вдалось </a:t>
            </a:r>
            <a:r>
              <a:rPr lang="uk-UA" sz="1200" dirty="0"/>
              <a:t>просунутись в глиб радянських позицій лише на 10-35 км, але атакуючий потенціал було втрачено. Саме в цей час активізували свої дії союзники СРСР по антигітлерівській коаліції. 10 липня 1943 року </a:t>
            </a:r>
            <a:r>
              <a:rPr lang="uk-UA" sz="1200" dirty="0" smtClean="0"/>
              <a:t>80-а </a:t>
            </a:r>
            <a:r>
              <a:rPr lang="uk-UA" sz="1200" dirty="0"/>
              <a:t>британська і 7-а американська армії під прикриттям авіації і корабельної артилерії здійснили висадку на </a:t>
            </a:r>
            <a:r>
              <a:rPr lang="uk-UA" sz="1200" dirty="0" err="1"/>
              <a:t>о.Сицилія</a:t>
            </a:r>
            <a:r>
              <a:rPr lang="uk-UA" sz="1200" dirty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9321"/>
            <a:ext cx="2794533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005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717033"/>
            <a:ext cx="7416824" cy="22147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/>
              <a:t>У червні 1943 року </a:t>
            </a:r>
            <a:r>
              <a:rPr lang="uk-UA" dirty="0" smtClean="0"/>
              <a:t>гітлерівці </a:t>
            </a:r>
            <a:r>
              <a:rPr lang="uk-UA" dirty="0"/>
              <a:t>поширили </a:t>
            </a:r>
            <a:r>
              <a:rPr lang="uk-UA" dirty="0" err="1" smtClean="0"/>
              <a:t>антипартизанські</a:t>
            </a:r>
            <a:r>
              <a:rPr lang="uk-UA" dirty="0" smtClean="0"/>
              <a:t> </a:t>
            </a:r>
            <a:r>
              <a:rPr lang="uk-UA" dirty="0"/>
              <a:t>акції на всю Волинь</a:t>
            </a:r>
            <a:endParaRPr lang="ru-RU" dirty="0"/>
          </a:p>
          <a:p>
            <a:pPr algn="just"/>
            <a:r>
              <a:rPr lang="uk-UA" dirty="0"/>
              <a:t>У першу чергу були </a:t>
            </a:r>
            <a:r>
              <a:rPr lang="uk-UA" dirty="0" smtClean="0"/>
              <a:t>проведені </a:t>
            </a:r>
            <a:r>
              <a:rPr lang="uk-UA" dirty="0"/>
              <a:t>арешти інтелігенції по містах (бл.2 тис. осіб). Далі почались нальоти авіації на села і каральні рейди з паленням домівок </a:t>
            </a:r>
            <a:r>
              <a:rPr lang="uk-UA" dirty="0" smtClean="0"/>
              <a:t>і нищенням </a:t>
            </a:r>
            <a:r>
              <a:rPr lang="uk-UA" dirty="0"/>
              <a:t>населення. 2 липня в підпаленій церкві згоріли жителі </a:t>
            </a:r>
            <a:r>
              <a:rPr lang="uk-UA" dirty="0" err="1"/>
              <a:t>с.Губкова</a:t>
            </a:r>
            <a:r>
              <a:rPr lang="uk-UA" dirty="0"/>
              <a:t> </a:t>
            </a:r>
            <a:r>
              <a:rPr lang="uk-UA" dirty="0" err="1"/>
              <a:t>Людвипільського</a:t>
            </a:r>
            <a:r>
              <a:rPr lang="uk-UA" dirty="0"/>
              <a:t> району. 14 липня в чесько-українському селі Манн </a:t>
            </a:r>
            <a:r>
              <a:rPr lang="uk-UA" dirty="0" err="1"/>
              <a:t>Острожецького</a:t>
            </a:r>
            <a:r>
              <a:rPr lang="uk-UA" dirty="0"/>
              <a:t> району загинуло 624 чехи і 116 українців, які згоріли, замкнені в підпаленій церкві, школі, клунях.</a:t>
            </a:r>
            <a:endParaRPr lang="ru-RU" dirty="0"/>
          </a:p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7"/>
            <a:ext cx="514045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366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200800" cy="48245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/>
              <a:t> Щоб тримати населення окупованих територій у покорі, німці, вірні імперському принципу "розділяй і володарюй", намагались постійно викликати у стосунках між поляками і українцями неприязнь, посіяти ворожнечу. Як правило, в містах з переважаючим польським населенням окупанти призначали адміністрацію і формували поліцію з числа українців, а в містах, де переважало українське населення, відповідні органи створювались з числа поляків. </a:t>
            </a:r>
            <a:endParaRPr lang="ru-RU" dirty="0"/>
          </a:p>
          <a:p>
            <a:pPr algn="just"/>
            <a:r>
              <a:rPr lang="uk-UA" dirty="0"/>
              <a:t>З цього приводу Ганс Франк, керівник генерал-губернаторства, який вважав, що українці були загалом придатні, щоб становити противагу полякам, недвозначно висловився на черговому з'їзді НСДАП (15 серпня 1942 р</a:t>
            </a:r>
            <a:r>
              <a:rPr lang="uk-UA" dirty="0" smtClean="0"/>
              <a:t>.):</a:t>
            </a:r>
          </a:p>
          <a:p>
            <a:pPr indent="0" algn="just">
              <a:buNone/>
            </a:pPr>
            <a:endParaRPr lang="uk-UA" i="1" dirty="0"/>
          </a:p>
          <a:p>
            <a:pPr indent="0" algn="just">
              <a:buNone/>
            </a:pPr>
            <a:r>
              <a:rPr lang="uk-UA" i="1" dirty="0" smtClean="0"/>
              <a:t> </a:t>
            </a:r>
            <a:r>
              <a:rPr lang="uk-UA" i="1" dirty="0"/>
              <a:t>"Мусимо ствердити, що в інтересах німецької політики слід підтримувати напружені стосунки між поляками і українцями... Для того прагнемо завше утримувати їх (українців) під якимось настроєм політичним у задоволенні, щоб запобігти </a:t>
            </a:r>
            <a:r>
              <a:rPr lang="uk-UA" i="1" dirty="0" err="1"/>
              <a:t>зв</a:t>
            </a:r>
            <a:r>
              <a:rPr lang="uk-UA" i="1" dirty="0"/>
              <a:t> </a:t>
            </a:r>
            <a:r>
              <a:rPr lang="uk-UA" i="1" dirty="0" err="1"/>
              <a:t>'язкам</a:t>
            </a:r>
            <a:r>
              <a:rPr lang="uk-UA" i="1" dirty="0"/>
              <a:t> їх з поляками".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9840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6984776" cy="4272137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На 1943р. німецька </a:t>
            </a:r>
            <a:r>
              <a:rPr lang="uk-UA" dirty="0"/>
              <a:t>адміністрація, намагаючись задовольнити зростаючи потреби фронту і тилу в продовольстві, сировині і робочій силі, нещадно посилювала визиски селян, що призводило до численних випадків непокори </a:t>
            </a:r>
            <a:r>
              <a:rPr lang="uk-UA" dirty="0" smtClean="0"/>
              <a:t>окупаційній владі. </a:t>
            </a:r>
            <a:r>
              <a:rPr lang="uk-UA" dirty="0"/>
              <a:t>Особливого поширення набули ухиляння від вивозу на примусові роботи до Німеччини, зрив </a:t>
            </a:r>
            <a:r>
              <a:rPr lang="uk-UA" dirty="0" err="1" smtClean="0"/>
              <a:t>сільгоспоставок</a:t>
            </a:r>
            <a:r>
              <a:rPr lang="uk-UA" dirty="0"/>
              <a:t>. Це ставало приводом для масового проведення каральних акцій. За час окупації Волині німці спалили 97 сіл, деякі з них винищили двічі і тричі.</a:t>
            </a:r>
          </a:p>
        </p:txBody>
      </p:sp>
    </p:spTree>
    <p:extLst>
      <p:ext uri="{BB962C8B-B14F-4D97-AF65-F5344CB8AC3E}">
        <p14:creationId xmlns:p14="http://schemas.microsoft.com/office/powerpoint/2010/main" xmlns="" val="7971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128792" cy="4680520"/>
          </a:xfrm>
        </p:spPr>
        <p:txBody>
          <a:bodyPr>
            <a:normAutofit fontScale="62500" lnSpcReduction="20000"/>
          </a:bodyPr>
          <a:lstStyle/>
          <a:p>
            <a:pPr indent="0" algn="just">
              <a:buNone/>
            </a:pPr>
            <a:r>
              <a:rPr lang="uk-UA" sz="2500" dirty="0"/>
              <a:t>На світанку 11 липня 1943 р. у волинських лісах панувало пожвавлення: вояки УПА готувались до першої з моменту утворення повстанської армії широкомасштабної військової операції. Її мета і завдання чітко визначались червневою директивою тимчасового провідника ОУН(б) Миколи Лебедя штабу (Головній Команді) УПА. </a:t>
            </a:r>
            <a:r>
              <a:rPr lang="uk-UA" sz="2500" dirty="0" smtClean="0"/>
              <a:t>Наказ </a:t>
            </a:r>
            <a:r>
              <a:rPr lang="uk-UA" sz="2500" dirty="0"/>
              <a:t>командира, начальника ГК УПА "Клима </a:t>
            </a:r>
            <a:r>
              <a:rPr lang="uk-UA" sz="2500" dirty="0" err="1"/>
              <a:t>Савура</a:t>
            </a:r>
            <a:r>
              <a:rPr lang="uk-UA" sz="2500" dirty="0"/>
              <a:t>" (Д. </a:t>
            </a:r>
            <a:r>
              <a:rPr lang="uk-UA" sz="2500" dirty="0" err="1"/>
              <a:t>Клячківського</a:t>
            </a:r>
            <a:r>
              <a:rPr lang="uk-UA" sz="2500" dirty="0"/>
              <a:t>) розставляв крапки над "і": </a:t>
            </a:r>
            <a:endParaRPr lang="uk-UA" sz="2500" dirty="0" smtClean="0"/>
          </a:p>
          <a:p>
            <a:pPr indent="0" algn="just">
              <a:buNone/>
            </a:pPr>
            <a:r>
              <a:rPr lang="uk-UA" sz="2500" i="1" dirty="0" smtClean="0"/>
              <a:t>"</a:t>
            </a:r>
            <a:r>
              <a:rPr lang="uk-UA" sz="2500" i="1" dirty="0"/>
              <a:t>Ми повинні провести велику ліквідаційну акцію польського елементу. При відході німецьких військ належить використовувати той підходящий момент для ліквідації всього чоловічого населення у віці від 16 до 60 літ... тієї війни не можемо програти, і за всяку ціну треба ослабити польські сили. Лісові </a:t>
            </a:r>
            <a:r>
              <a:rPr lang="uk-UA" sz="2500" i="1" dirty="0" smtClean="0"/>
              <a:t>села</a:t>
            </a:r>
            <a:r>
              <a:rPr lang="uk-UA" sz="2500" i="1" dirty="0"/>
              <a:t>, розташовані вздовж лісових масивів, повинні зникнути з поверхні землі". 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xmlns="" val="22914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1836</TotalTime>
  <Words>1541</Words>
  <Application>Microsoft Office PowerPoint</Application>
  <PresentationFormat>Экран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Кутюр</vt:lpstr>
      <vt:lpstr>Волинська трагедія: погляд крізь роки</vt:lpstr>
      <vt:lpstr>Слайд 2</vt:lpstr>
      <vt:lpstr>Історіографія даної проблеми</vt:lpstr>
      <vt:lpstr>Причини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привід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Свідчення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1</cp:lastModifiedBy>
  <cp:revision>49</cp:revision>
  <dcterms:created xsi:type="dcterms:W3CDTF">2015-04-01T16:49:51Z</dcterms:created>
  <dcterms:modified xsi:type="dcterms:W3CDTF">2015-04-09T08:23:50Z</dcterms:modified>
</cp:coreProperties>
</file>