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>
        <p:scale>
          <a:sx n="78" d="100"/>
          <a:sy n="78" d="100"/>
        </p:scale>
        <p:origin x="-114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98DF-08C5-48FF-B6A8-E2C350B97DE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400C2-56F4-483E-B512-9236974D05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00C2-56F4-483E-B512-9236974D055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святкування Region/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81128"/>
            <a:ext cx="8640960" cy="208823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55576" y="1124744"/>
            <a:ext cx="76393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Нацистський окупаційний режим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Білоцерківщині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63688" y="2564904"/>
            <a:ext cx="309634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Тищенко Олександр Ігорович,</a:t>
            </a:r>
            <a:endParaRPr lang="ru-RU" sz="1600" b="1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 9-Б класу</a:t>
            </a:r>
            <a:endParaRPr lang="ru-RU" sz="700" b="1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Білоцерківської загальноосвітньої  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школи І-ІІІ ступенів №6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Білоцерківської міської ради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Київської області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004048" y="2597831"/>
            <a:ext cx="26642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Науковий керівник: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Григоренко Олена Петрівна,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учитель-методист</a:t>
            </a:r>
            <a:r>
              <a:rPr lang="uk-UA" sz="1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Білоцерківської загальноосвітньої  </a:t>
            </a:r>
            <a:endParaRPr lang="ru-RU" sz="700" b="1" dirty="0" smtClean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школи І-ІІІ ступенів №6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uk-UA" sz="14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відмінник освіти України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C:\Users\User\Desktop\IMG_0797.JPG"/>
          <p:cNvPicPr/>
          <p:nvPr/>
        </p:nvPicPr>
        <p:blipFill>
          <a:blip r:embed="rId3" cstate="print"/>
          <a:srcRect l="46018" t="10081" b="34140"/>
          <a:stretch>
            <a:fillRect/>
          </a:stretch>
        </p:blipFill>
        <p:spPr bwMode="auto">
          <a:xfrm>
            <a:off x="323528" y="2492896"/>
            <a:ext cx="13430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293" name="Picture 5" descr="http://i508.mycdn.me/image?t=43&amp;bid=771947478188&amp;id=771947478188&amp;plc=WEB&amp;tkn=Cyf_ox-P3oEXaLhLloUBIFdCDT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36912"/>
            <a:ext cx="1413520" cy="14855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Всеукраїнський інтерактивний конкурс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"МАН – Юніор Дослідник"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Номінація "Історія"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Picture 6" descr="9ad9d48-never-aga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691680" cy="138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564904"/>
            <a:ext cx="5832648" cy="41044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Під час окупації школи практично не працювали.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Восени 1941 німці дозволили відкрити в місті одну школу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але вона пропрацювала лише два місяці й була закрита.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"/>
            <a:ext cx="1400942" cy="11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581090" cy="1623443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022" y="4869160"/>
            <a:ext cx="2371445" cy="1627635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1"/>
            <a:ext cx="1944216" cy="2448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43808" y="33265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Жахливі моменти 900-денної окупації </a:t>
            </a:r>
          </a:p>
          <a:p>
            <a:pPr algn="ctr"/>
            <a:r>
              <a:rPr lang="uk-UA" sz="3600" b="1" dirty="0" err="1" smtClean="0">
                <a:solidFill>
                  <a:srgbClr val="C00000"/>
                </a:solidFill>
              </a:rPr>
              <a:t>Білоцерківщини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6228184" cy="16204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ШКОЛЯРІ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 ХХІ СТОЛІТТЯ –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ВОЇНАМ    АТО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43608" y="2420888"/>
            <a:ext cx="43924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26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Білоцерківської загальноосвітньої школи І-ІІІ ступенів №6  брали участь у благодійній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акції «Діти Білої Церкви - воїнам АТО»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метою якої став збір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коштів на підтримку бойових батальйонів «Київська Русь», «Миротворець», «Київщина», 25-го батальйону територіальної оборони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імені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Кульчицького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72-ої окремої механізованої бригади міста Білої Церкви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благодійний ярмарок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тисяч 711 грн.; збір макулатури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2700 кг; теплий одяг для воїнів АТО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рамках акції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Подаруй тепло бійцю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- 47 коробок по 5кг; </a:t>
            </a:r>
          </a:p>
          <a:p>
            <a:pPr marL="0" marR="0" lvl="0" indent="8826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продукти - 47 коробок по 5 кг.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User\Desktop\Фото 9 А виховна\IMG_7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156" y="4581128"/>
            <a:ext cx="2700300" cy="1800200"/>
          </a:xfrm>
          <a:prstGeom prst="rect">
            <a:avLst/>
          </a:prstGeom>
          <a:noFill/>
        </p:spPr>
      </p:pic>
      <p:pic>
        <p:nvPicPr>
          <p:cNvPr id="27651" name="Picture 3" descr="C:\Users\User\Desktop\Фото 9 А виховна\IMG_7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92896"/>
            <a:ext cx="2736304" cy="1751126"/>
          </a:xfrm>
          <a:prstGeom prst="rect">
            <a:avLst/>
          </a:prstGeom>
          <a:noFill/>
        </p:spPr>
      </p:pic>
      <p:pic>
        <p:nvPicPr>
          <p:cNvPr id="27652" name="Picture 4" descr="C:\Users\User\Desktop\Фото 9 А виховна\IMG_7202.JPG"/>
          <p:cNvPicPr>
            <a:picLocks noChangeAspect="1" noChangeArrowheads="1"/>
          </p:cNvPicPr>
          <p:nvPr/>
        </p:nvPicPr>
        <p:blipFill>
          <a:blip r:embed="rId4" cstate="print"/>
          <a:srcRect r="15117"/>
          <a:stretch>
            <a:fillRect/>
          </a:stretch>
        </p:blipFill>
        <p:spPr bwMode="auto">
          <a:xfrm>
            <a:off x="5940152" y="332656"/>
            <a:ext cx="2664296" cy="1966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Висновки</a:t>
            </a:r>
            <a:r>
              <a:rPr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8686800" cy="525658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1</a:t>
            </a:r>
            <a:r>
              <a:rPr lang="uk-UA" sz="2200" b="1" dirty="0" smtClean="0"/>
              <a:t>. Німецький окупаційний режим є найчорнішою сторінкою в історії нашого народу і міста Біла Церква.</a:t>
            </a:r>
          </a:p>
          <a:p>
            <a:pPr algn="just"/>
            <a:r>
              <a:rPr lang="uk-UA" sz="2200" b="1" dirty="0" smtClean="0"/>
              <a:t>2. Фашисти не гребували будь-якими методами задля здійснення своєї мети. </a:t>
            </a:r>
            <a:endParaRPr lang="en-US" sz="2200" b="1" dirty="0" smtClean="0"/>
          </a:p>
          <a:p>
            <a:pPr algn="just"/>
            <a:r>
              <a:rPr lang="en-US" sz="2200" b="1" dirty="0" smtClean="0"/>
              <a:t>3. </a:t>
            </a:r>
            <a:r>
              <a:rPr lang="uk-UA" sz="2200" b="1" dirty="0" smtClean="0"/>
              <a:t>Протягом усього часу панування німців в Україні</a:t>
            </a:r>
            <a:r>
              <a:rPr lang="en-US" sz="2200" b="1" dirty="0" smtClean="0"/>
              <a:t>, </a:t>
            </a:r>
            <a:r>
              <a:rPr lang="uk-UA" sz="2200" b="1" dirty="0" smtClean="0"/>
              <a:t> фашистам потрібно було перетворити українців на робочу силу</a:t>
            </a:r>
            <a:r>
              <a:rPr lang="en-US" sz="2200" b="1" dirty="0" smtClean="0"/>
              <a:t>,</a:t>
            </a:r>
            <a:r>
              <a:rPr lang="uk-UA" sz="2200" b="1" dirty="0" smtClean="0"/>
              <a:t> якій не потрібна була освіта,  щоб працювати на арійців</a:t>
            </a:r>
            <a:r>
              <a:rPr lang="en-US" sz="2200" b="1" dirty="0" smtClean="0"/>
              <a:t>.</a:t>
            </a:r>
          </a:p>
          <a:p>
            <a:pPr algn="just"/>
            <a:r>
              <a:rPr lang="en-US" sz="2200" b="1" dirty="0" smtClean="0"/>
              <a:t>4. </a:t>
            </a:r>
            <a:r>
              <a:rPr lang="uk-UA" sz="2200" b="1" dirty="0" smtClean="0"/>
              <a:t>У Білій Церкві протягом  </a:t>
            </a:r>
            <a:r>
              <a:rPr lang="en-US" sz="2200" b="1" dirty="0" smtClean="0"/>
              <a:t>900-</a:t>
            </a:r>
            <a:r>
              <a:rPr lang="uk-UA" sz="2200" b="1" dirty="0" smtClean="0"/>
              <a:t>денної окупації було вбито понад 500 чоловік єврейського населення</a:t>
            </a:r>
            <a:r>
              <a:rPr lang="en-US" sz="2200" b="1" dirty="0" smtClean="0"/>
              <a:t>, </a:t>
            </a:r>
            <a:r>
              <a:rPr lang="uk-UA" sz="2200" b="1" dirty="0" smtClean="0"/>
              <a:t>близько тисячі радянських працівників</a:t>
            </a:r>
            <a:r>
              <a:rPr lang="en-US" sz="2200" b="1" dirty="0" smtClean="0"/>
              <a:t>, 4500 </a:t>
            </a:r>
            <a:r>
              <a:rPr lang="uk-UA" sz="2200" b="1" dirty="0" smtClean="0"/>
              <a:t>військовополонених</a:t>
            </a:r>
            <a:r>
              <a:rPr lang="en-US" sz="2200" b="1" dirty="0" smtClean="0"/>
              <a:t>, </a:t>
            </a:r>
            <a:r>
              <a:rPr lang="uk-UA" sz="2200" b="1" dirty="0" smtClean="0"/>
              <a:t>всього</a:t>
            </a:r>
            <a:r>
              <a:rPr lang="en-US" sz="2200" b="1" dirty="0" smtClean="0"/>
              <a:t> </a:t>
            </a:r>
            <a:r>
              <a:rPr lang="uk-UA" sz="2200" b="1" dirty="0" smtClean="0"/>
              <a:t>  </a:t>
            </a:r>
            <a:r>
              <a:rPr lang="ru-RU" sz="2200" b="1" dirty="0" err="1" smtClean="0"/>
              <a:t>гітлерівці</a:t>
            </a:r>
            <a:r>
              <a:rPr lang="ru-RU" sz="2200" b="1" dirty="0" smtClean="0"/>
              <a:t> замучили </a:t>
            </a:r>
            <a:r>
              <a:rPr lang="ru-RU" sz="2200" b="1" dirty="0" err="1" smtClean="0"/>
              <a:t>катуваннями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голодом, </a:t>
            </a:r>
            <a:r>
              <a:rPr lang="ru-RU" sz="2200" b="1" dirty="0" err="1" smtClean="0"/>
              <a:t>розстрілами</a:t>
            </a:r>
            <a:r>
              <a:rPr lang="ru-RU" sz="2200" b="1" dirty="0" smtClean="0"/>
              <a:t> 20 тис., а за </a:t>
            </a:r>
            <a:r>
              <a:rPr lang="ru-RU" sz="2200" b="1" dirty="0" err="1" smtClean="0"/>
              <a:t>іншими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даними</a:t>
            </a:r>
            <a:r>
              <a:rPr lang="ru-RU" sz="2200" b="1" dirty="0" smtClean="0"/>
              <a:t> — 45 </a:t>
            </a:r>
            <a:r>
              <a:rPr lang="ru-RU" sz="2200" b="1" dirty="0" err="1" smtClean="0"/>
              <a:t>тисяч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чоловік</a:t>
            </a:r>
            <a:r>
              <a:rPr lang="ru-RU" sz="2200" b="1" dirty="0" smtClean="0"/>
              <a:t>.</a:t>
            </a:r>
          </a:p>
          <a:p>
            <a:pPr algn="just"/>
            <a:r>
              <a:rPr lang="uk-UA" sz="2200" b="1" dirty="0" smtClean="0"/>
              <a:t>5. </a:t>
            </a:r>
            <a:r>
              <a:rPr lang="uk-UA" sz="2200" b="1" dirty="0" err="1" smtClean="0"/>
              <a:t>Білоцерківці</a:t>
            </a:r>
            <a:r>
              <a:rPr lang="uk-UA" sz="2200" b="1" dirty="0" smtClean="0"/>
              <a:t> свято шанують пам’ять про події ІІ світової війни та героїв, що мужньо захищали рідний край від коричневої чуми – нацизму:  вул. Людмили </a:t>
            </a:r>
            <a:r>
              <a:rPr lang="uk-UA" sz="2200" b="1" dirty="0" err="1" smtClean="0"/>
              <a:t>Павліченко</a:t>
            </a:r>
            <a:r>
              <a:rPr lang="uk-UA" sz="2200" b="1" dirty="0" smtClean="0"/>
              <a:t>, проспект </a:t>
            </a:r>
            <a:r>
              <a:rPr lang="uk-UA" sz="2200" b="1" dirty="0" err="1" smtClean="0"/>
              <a:t>Турчанінова</a:t>
            </a:r>
            <a:r>
              <a:rPr lang="uk-UA" sz="2200" b="1" dirty="0" smtClean="0"/>
              <a:t>, майдан Січневого прориву,  парк Слави, вул. Партизанська, алея Чехословацька  (на честь 1-го Чехословацького корпусу), провулок  Валентини </a:t>
            </a:r>
            <a:r>
              <a:rPr lang="uk-UA" sz="2200" b="1" dirty="0" err="1" smtClean="0"/>
              <a:t>Гризодубової</a:t>
            </a:r>
            <a:r>
              <a:rPr lang="uk-UA" sz="2200" b="1" dirty="0" smtClean="0"/>
              <a:t>, вул. Марини </a:t>
            </a:r>
            <a:r>
              <a:rPr lang="uk-UA" sz="2200" b="1" dirty="0" err="1" smtClean="0"/>
              <a:t>Раскової</a:t>
            </a:r>
            <a:r>
              <a:rPr lang="uk-UA" sz="2200" b="1" dirty="0" smtClean="0"/>
              <a:t>.</a:t>
            </a:r>
          </a:p>
          <a:p>
            <a:pPr algn="just"/>
            <a:r>
              <a:rPr lang="uk-UA" sz="2200" b="1" dirty="0" smtClean="0"/>
              <a:t>6. </a:t>
            </a:r>
            <a:r>
              <a:rPr lang="uk-UA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   Білоцерківської загальноосвітньої школи І-ІІІ ступенів №6  брали участь у благодійній </a:t>
            </a:r>
            <a:r>
              <a:rPr lang="uk-UA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акції «Діти Білої Церкви - воїнам АТО»</a:t>
            </a:r>
            <a:r>
              <a:rPr lang="uk-UA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метою якої став збір </a:t>
            </a:r>
            <a:r>
              <a:rPr lang="uk-UA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коштів на підтримку бойових батальйонів «Київська Русь», «Миротворець», «Київщина», 25-го батальйону територіальної оборони</a:t>
            </a:r>
            <a:r>
              <a:rPr lang="uk-UA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імені </a:t>
            </a:r>
            <a:r>
              <a:rPr lang="uk-UA" sz="2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Кульчицького</a:t>
            </a:r>
            <a:r>
              <a:rPr lang="uk-UA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72-ої окремої механізованої бригади міста </a:t>
            </a:r>
            <a:r>
              <a:rPr lang="uk-UA" sz="22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Білої </a:t>
            </a:r>
            <a:r>
              <a:rPr lang="uk-UA" sz="22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Церкви.</a:t>
            </a:r>
            <a:endParaRPr lang="ru-RU" sz="2200" b="1" dirty="0"/>
          </a:p>
        </p:txBody>
      </p:sp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"/>
            <a:ext cx="1400942" cy="11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к 9 м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8055676" cy="59766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НІХТО НЕ ЗАБУТИЙ, НІЩО НЕ ЗАБУТЕ!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60840" cy="4752528"/>
          </a:xfrm>
        </p:spPr>
        <p:txBody>
          <a:bodyPr>
            <a:normAutofit fontScale="90000"/>
          </a:bodyPr>
          <a:lstStyle/>
          <a:p>
            <a:pPr marL="180975" indent="-95250"/>
            <a:r>
              <a:rPr lang="uk-UA" sz="2700" b="1" u="sng" dirty="0" smtClean="0"/>
              <a:t>Мета роботи</a:t>
            </a:r>
            <a:r>
              <a:rPr lang="uk-UA" sz="2700" u="sng" dirty="0" smtClean="0"/>
              <a:t>   </a:t>
            </a:r>
            <a:r>
              <a:rPr lang="uk-UA" sz="2000" b="1" dirty="0" smtClean="0"/>
              <a:t>полягає у спробі детального вивчення мало відомих сторінок життя білоцерківчан у період нацистського окупаційного режиму на території міста Біла Церква та Білоцерківського району до моменту їх звільнення регулярними частинами радянських військ.</a:t>
            </a:r>
            <a:br>
              <a:rPr lang="uk-UA" sz="20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200" b="1" u="sng" dirty="0" smtClean="0">
                <a:solidFill>
                  <a:schemeClr val="tx2">
                    <a:lumMod val="90000"/>
                  </a:schemeClr>
                </a:solidFill>
              </a:rPr>
              <a:t>ЗАВДАННЯ:</a:t>
            </a:r>
            <a:r>
              <a:rPr lang="uk-UA" sz="2200" b="1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uk-UA" sz="22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uk-UA" sz="2200" b="1" dirty="0" smtClean="0">
                <a:solidFill>
                  <a:schemeClr val="tx2">
                    <a:lumMod val="90000"/>
                  </a:schemeClr>
                </a:solidFill>
              </a:rPr>
              <a:t>1.  </a:t>
            </a:r>
            <a:r>
              <a:rPr lang="uk-UA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Ознайомитися з науковою історичною літературою про події Другої світової війни в Україні.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Вивчити архівні матеріали Білоцерківського краєзнавчого музею з даного питання.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Опрацювати сторінки із книги спогадів про події окупаційного режиму на Білоцерківщині «Невгасимий вогонь пам’яті».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Проаналізувати документи та архівні матеріали з історії Білої Церкви у період із липня 1941 по 1943 роки.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З’ясувати місце історичних пам’яток у сучасному літописі  Білої Церкви.  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святкування Region/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29200"/>
            <a:ext cx="8640960" cy="1440160"/>
          </a:xfrm>
          <a:prstGeom prst="rect">
            <a:avLst/>
          </a:prstGeom>
          <a:noFill/>
        </p:spPr>
      </p:pic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0"/>
            <a:ext cx="1319901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2923" y="1"/>
            <a:ext cx="1638412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72407" cy="316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835696" y="692696"/>
            <a:ext cx="49267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1941 – 1943рр.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ОКУПАЦІЯ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БІЛОЦЕРКІВЩИНИ </a:t>
            </a:r>
            <a:endParaRPr lang="uk-UA" sz="36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>Карта окупованої Європи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4" descr="http://www.stihi.ru/pics/2011/04/29/1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989624"/>
            <a:ext cx="1372276" cy="138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s60.radikal.ru/i169/1004/5d/e8afc452ed0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4550" y="5157192"/>
            <a:ext cx="1359938" cy="12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712268" y="1268760"/>
            <a:ext cx="118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i="1" dirty="0" smtClean="0">
                <a:solidFill>
                  <a:schemeClr val="tx2">
                    <a:lumMod val="75000"/>
                  </a:schemeClr>
                </a:solidFill>
              </a:rPr>
              <a:t>Фронтова </a:t>
            </a:r>
          </a:p>
          <a:p>
            <a:pPr algn="ctr"/>
            <a:r>
              <a:rPr lang="uk-UA" sz="1600" i="1" dirty="0" err="1" smtClean="0">
                <a:solidFill>
                  <a:schemeClr val="tx2">
                    <a:lumMod val="75000"/>
                  </a:schemeClr>
                </a:solidFill>
              </a:rPr>
              <a:t>хроніка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2780928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На кінець вересня 1941 року значна частина території України була окупована(із 40 млн. мешканців 32 млн. знаходилися під окупацією). 16 липня 1941 року німецькі війська увійшли до Білої Церкви: так розпочався 900-денний період окупації рідного краю.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2" descr="C:\Users\user\Desktop\Проэкт - МАН\6 Настя Д\961462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1214" y="3645024"/>
            <a:ext cx="1423274" cy="11529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px-Bundesarchiv_Bild_183-H13717,_Erich_Ko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162402" cy="2880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212976"/>
            <a:ext cx="338437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Еріх Кох.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9 </a:t>
            </a:r>
            <a:r>
              <a:rPr lang="ru-RU" sz="18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1942 </a:t>
            </a:r>
            <a:b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10 листопада 1944 </a:t>
            </a:r>
            <a:b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обіймав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посаду </a:t>
            </a:r>
            <a:b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райхскомісара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"/>
            <a:ext cx="1400942" cy="11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63888" y="764704"/>
            <a:ext cx="4032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“Немає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ніякої вільної України, ми тут не для того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щоб ощасливити цей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народ”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IMG_2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5439728" cy="3233936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91880" y="5589240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України в період окупації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132856"/>
            <a:ext cx="25202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Сучасний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вигляд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гестапо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вгорі</a:t>
            </a:r>
            <a:r>
              <a:rPr sz="2000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</a:rPr>
              <a:t>фото  1941 року внизу.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Содержимое 12" descr="090120110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2088232" cy="1851533"/>
          </a:xfrm>
          <a:effectLst>
            <a:softEdge rad="63500"/>
          </a:effectLst>
        </p:spPr>
      </p:pic>
      <p:pic>
        <p:nvPicPr>
          <p:cNvPr id="14" name="Рисунок 13" descr="wwii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996952"/>
            <a:ext cx="1966719" cy="16561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"/>
            <a:ext cx="1400942" cy="11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332656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C00000"/>
                </a:solidFill>
              </a:rPr>
              <a:t>Білоцерківщина</a:t>
            </a:r>
            <a:r>
              <a:rPr lang="uk-UA" sz="3200" b="1" dirty="0" smtClean="0">
                <a:solidFill>
                  <a:srgbClr val="C00000"/>
                </a:solidFill>
              </a:rPr>
              <a:t> – місце кривавого терору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772816"/>
            <a:ext cx="165618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ГЕСТАПО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852936"/>
            <a:ext cx="230425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ЖАНДАРМЕРІЯ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933056"/>
            <a:ext cx="244827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КОМЕНДАТУРА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5013176"/>
            <a:ext cx="36004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ГЕБІТСКОМІСАРІАТ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6093296"/>
            <a:ext cx="561662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ВІЙСЬКОВА НІМЕЦЬКА КОМЕНДАТУРА</a:t>
            </a:r>
            <a:endParaRPr lang="ru-RU" sz="20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796136" y="220486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868144" y="3284984"/>
            <a:ext cx="3406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868144" y="436510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868144" y="544522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 l="9058"/>
          <a:stretch>
            <a:fillRect/>
          </a:stretch>
        </p:blipFill>
        <p:spPr bwMode="auto">
          <a:xfrm>
            <a:off x="467544" y="4941168"/>
            <a:ext cx="2016224" cy="16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s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1924897" cy="12824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212976"/>
            <a:ext cx="244827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 Колишня 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німецька жандармерія </a:t>
            </a:r>
            <a:b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</a:rPr>
              <a:t>є педучилищем</a:t>
            </a:r>
            <a:endParaRPr lang="ru-RU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"/>
            <a:ext cx="1400942" cy="11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khmelnytskogo-gordynskogo-str-1-1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1992833" cy="12831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37321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Будівля колишньої </a:t>
            </a:r>
          </a:p>
          <a:p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військової німецької </a:t>
            </a:r>
          </a:p>
          <a:p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комендатури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3265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НОВІ “</a:t>
            </a:r>
            <a:r>
              <a:rPr lang="uk-UA" sz="3200" b="1" i="1" dirty="0" smtClean="0">
                <a:solidFill>
                  <a:srgbClr val="C00000"/>
                </a:solidFill>
              </a:rPr>
              <a:t>ПРАВИЛА”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ДЛЯ МЕШКАНЦІВ МІСТА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204864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Комендантська година.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Літній термін руху місцевого населення.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Патрулювання місцевих поліцаїв та жандармів.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Каральні операції проти євреїв та українців.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Шибениця на центральній площі міста.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Хлібні картки.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Депортація до Німеччини.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За непослух -  смерть.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2" name="Picture 4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869160"/>
            <a:ext cx="1631605" cy="1169831"/>
          </a:xfrm>
          <a:prstGeom prst="rect">
            <a:avLst/>
          </a:prstGeom>
          <a:noFill/>
        </p:spPr>
      </p:pic>
      <p:pic>
        <p:nvPicPr>
          <p:cNvPr id="7174" name="Picture 6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717032"/>
            <a:ext cx="1584247" cy="1062109"/>
          </a:xfrm>
          <a:prstGeom prst="rect">
            <a:avLst/>
          </a:prstGeom>
          <a:noFill/>
        </p:spPr>
      </p:pic>
      <p:pic>
        <p:nvPicPr>
          <p:cNvPr id="7176" name="Picture 8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786" y="2420888"/>
            <a:ext cx="1584937" cy="1182608"/>
          </a:xfrm>
          <a:prstGeom prst="rect">
            <a:avLst/>
          </a:prstGeom>
          <a:noFill/>
        </p:spPr>
      </p:pic>
      <p:pic>
        <p:nvPicPr>
          <p:cNvPr id="7178" name="Picture 10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100048"/>
            <a:ext cx="1692826" cy="111225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983760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В окупованому місті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488832" cy="7320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Нові “ </a:t>
            </a:r>
            <a:r>
              <a:rPr lang="uk-UA" dirty="0" err="1" smtClean="0">
                <a:solidFill>
                  <a:srgbClr val="C00000"/>
                </a:solidFill>
              </a:rPr>
              <a:t>заклади”</a:t>
            </a:r>
            <a:r>
              <a:rPr lang="uk-UA" dirty="0" smtClean="0">
                <a:solidFill>
                  <a:srgbClr val="C00000"/>
                </a:solidFill>
              </a:rPr>
              <a:t> для покращення життя мешканців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err="1" smtClean="0">
                <a:solidFill>
                  <a:srgbClr val="C00000"/>
                </a:solidFill>
              </a:rPr>
              <a:t>Білоцерківщини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"/>
            <a:ext cx="1400942" cy="11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theunknownwar.ru/assets/images/d9d59_12991_640x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52736"/>
            <a:ext cx="2094525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litopys.com.ua/upload/medialibrary/af1/af196fef3674a64366f402033e19d6a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3068960"/>
            <a:ext cx="2125362" cy="165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87824" y="2420888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Два табори для військовополонених.</a:t>
            </a:r>
          </a:p>
          <a:p>
            <a:pPr marL="342900" indent="-342900"/>
            <a:endParaRPr lang="uk-UA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2. Дитячий концентраційний табір у центрі міста.</a:t>
            </a:r>
          </a:p>
          <a:p>
            <a:pPr marL="342900" indent="-342900"/>
            <a:endParaRPr lang="uk-UA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3. Госпіталь для німецьких солдат та офіцерів  у приміщення гімназії  </a:t>
            </a:r>
          </a:p>
          <a:p>
            <a:pPr marL="342900" indent="-342900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( нині БДАУ).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6"/>
            <a:ext cx="1963876" cy="1869952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3068960"/>
            <a:ext cx="2088232" cy="1675260"/>
          </a:xfrm>
          <a:prstGeom prst="rect">
            <a:avLst/>
          </a:prstGeom>
          <a:noFill/>
        </p:spPr>
      </p:pic>
      <p:pic>
        <p:nvPicPr>
          <p:cNvPr id="11" name="Picture 2" descr="http://smiua.net/uploads/posts/2015-01/1422347164_vladimir-putin-posetit-segodn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941168"/>
            <a:ext cx="213774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013176"/>
            <a:ext cx="2232248" cy="155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grafii_so_vtoroj_mirovoj_vojny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2780928"/>
            <a:ext cx="2016224" cy="1910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5976664" cy="468052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 У Білій Церкві було декілька кладовища – для фашистів та поліцаїв.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</a:t>
            </a:r>
            <a:br>
              <a:rPr lang="uk-UA" dirty="0" smtClean="0"/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Військовополонених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євреїв та цивільних ховали в сучасному Парку Слави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"/>
            <a:ext cx="1400942" cy="11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941168"/>
            <a:ext cx="2187327" cy="1586400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картинки вой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196752"/>
            <a:ext cx="2078332" cy="13830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0466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Кривавий режим окупації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973_html_m4635fc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9755" y="2285992"/>
            <a:ext cx="7464490" cy="41434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Німці складали списки населення й гнали молодь в Німеччину не тільки з Білої Церкви</a:t>
            </a:r>
            <a:r>
              <a:rPr smtClean="0"/>
              <a:t>,</a:t>
            </a:r>
            <a:r>
              <a:rPr lang="uk-UA" dirty="0" smtClean="0"/>
              <a:t> а й з </a:t>
            </a:r>
            <a:r>
              <a:rPr lang="uk-UA" dirty="0" err="1" smtClean="0"/>
              <a:t>довколішніх</a:t>
            </a:r>
            <a:r>
              <a:rPr lang="uk-UA" dirty="0" smtClean="0"/>
              <a:t> сіл</a:t>
            </a:r>
            <a:r>
              <a:rPr smtClean="0"/>
              <a:t>.</a:t>
            </a:r>
            <a:endParaRPr lang="ru-RU" dirty="0"/>
          </a:p>
        </p:txBody>
      </p:sp>
      <p:pic>
        <p:nvPicPr>
          <p:cNvPr id="5" name="Picture 6" descr="9ad9d48-never-agai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2"/>
            <a:ext cx="1400942" cy="11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437</TotalTime>
  <Words>689</Words>
  <Application>Microsoft Office PowerPoint</Application>
  <PresentationFormat>Экран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Мета роботи   полягає у спробі детального вивчення мало відомих сторінок життя білоцерківчан у період нацистського окупаційного режиму на території міста Біла Церква та Білоцерківського району до моменту їх звільнення регулярними частинами радянських військ.  ЗАВДАННЯ: 1.  Ознайомитися з науковою історичною літературою про події Другої світової війни в Україні. 2. Вивчити архівні матеріали Білоцерківського краєзнавчого музею з даного питання. 3. Опрацювати сторінки із книги спогадів про події окупаційного режиму на Білоцерківщині «Невгасимий вогонь пам’яті». 4. Проаналізувати документи та архівні матеріали з історії Білої Церкви у період із липня 1941 по 1943 роки. 5. З’ясувати місце історичних пам’яток у сучасному літописі  Білої Церкви.   </vt:lpstr>
      <vt:lpstr>Слайд 3</vt:lpstr>
      <vt:lpstr>Еріх Кох.  Із  9 травня 1942  по 10 листопада 1944  обіймав посаду  райхскомісара України.</vt:lpstr>
      <vt:lpstr>Сучасний вигляд   гестапо вгорі, фото  1941 року внизу.</vt:lpstr>
      <vt:lpstr> Колишня  німецька жандармерія  є педучилищем</vt:lpstr>
      <vt:lpstr>Нові “ заклади” для покращення життя мешканців  Білоцерківщини</vt:lpstr>
      <vt:lpstr>  У Білій Церкві було декілька кладовища – для фашистів та поліцаїв.       Військовополонених, євреїв та цивільних ховали в сучасному Парку Слави.</vt:lpstr>
      <vt:lpstr>Німці складали списки населення й гнали молодь в Німеччину не тільки з Білої Церкви, а й з довколішніх сіл.</vt:lpstr>
      <vt:lpstr>Під час окупації школи практично не працювали. Восени 1941 німці дозволили відкрити в місті одну школу, але вона пропрацювала лише два місяці й була закрита.</vt:lpstr>
      <vt:lpstr>ШКОЛЯРІ   ХХІ СТОЛІТТЯ –  ВОЇНАМ    АТО</vt:lpstr>
      <vt:lpstr>Висновки: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Нацистський окупаційний режим на Білоцерківщині</dc:title>
  <cp:lastModifiedBy>23456</cp:lastModifiedBy>
  <cp:revision>68</cp:revision>
  <dcterms:modified xsi:type="dcterms:W3CDTF">2015-04-15T15:12:16Z</dcterms:modified>
</cp:coreProperties>
</file>