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94" r:id="rId2"/>
    <p:sldId id="295" r:id="rId3"/>
    <p:sldId id="262" r:id="rId4"/>
    <p:sldId id="300" r:id="rId5"/>
    <p:sldId id="263" r:id="rId6"/>
    <p:sldId id="272" r:id="rId7"/>
    <p:sldId id="291" r:id="rId8"/>
    <p:sldId id="26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35" autoAdjust="0"/>
    <p:restoredTop sz="88187" autoAdjust="0"/>
  </p:normalViewPr>
  <p:slideViewPr>
    <p:cSldViewPr>
      <p:cViewPr varScale="1">
        <p:scale>
          <a:sx n="63" d="100"/>
          <a:sy n="63" d="100"/>
        </p:scale>
        <p:origin x="-342" y="-114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</a:defRPr>
            </a:lvl1pPr>
          </a:lstStyle>
          <a:p>
            <a:pPr>
              <a:defRPr/>
            </a:pPr>
            <a:fld id="{56C45A09-F9AA-42BA-A7FC-6D747C6A0988}" type="datetimeFigureOut">
              <a:rPr/>
              <a:pPr>
                <a:defRPr/>
              </a:pPr>
              <a:t>02.04.2012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</a:defRPr>
            </a:lvl1pPr>
          </a:lstStyle>
          <a:p>
            <a:pPr>
              <a:defRPr/>
            </a:pPr>
            <a:fld id="{88EED653-C948-464C-A0BA-F1D243B6A7B7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0943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smtClean="0"/>
              <a:t>Этот шаблон можно использовать как начальный файл для предоставления обновлений вех проекта.</a:t>
            </a:r>
          </a:p>
          <a:p>
            <a:pPr eaLnBrk="1" hangingPunct="1">
              <a:spcBef>
                <a:spcPct val="0"/>
              </a:spcBef>
            </a:pPr>
            <a:endParaRPr smtClean="0"/>
          </a:p>
          <a:p>
            <a:pPr eaLnBrk="1" hangingPunct="1">
              <a:spcBef>
                <a:spcPct val="0"/>
              </a:spcBef>
            </a:pPr>
            <a:r>
              <a:rPr sz="1000" b="1" smtClean="0"/>
              <a:t>Разделы</a:t>
            </a:r>
            <a:endParaRPr sz="1000" smtClean="0"/>
          </a:p>
          <a:p>
            <a:pPr eaLnBrk="1" hangingPunct="1">
              <a:spcBef>
                <a:spcPct val="0"/>
              </a:spcBef>
            </a:pPr>
            <a:r>
              <a:rPr sz="1000" smtClean="0"/>
              <a:t>Для добавления разделов щелкните слайд правой кнопкой мыши. Разделы позволяют упорядочить слайды и организовать совместную работу нескольких авторов.</a:t>
            </a:r>
          </a:p>
          <a:p>
            <a:pPr eaLnBrk="1" hangingPunct="1">
              <a:spcBef>
                <a:spcPct val="0"/>
              </a:spcBef>
            </a:pPr>
            <a:endParaRPr sz="1000" b="1" smtClean="0"/>
          </a:p>
          <a:p>
            <a:pPr eaLnBrk="1" hangingPunct="1">
              <a:spcBef>
                <a:spcPct val="0"/>
              </a:spcBef>
            </a:pPr>
            <a:r>
              <a:rPr sz="1000" b="1" smtClean="0"/>
              <a:t>Заметки</a:t>
            </a:r>
          </a:p>
          <a:p>
            <a:pPr eaLnBrk="1" hangingPunct="1">
              <a:spcBef>
                <a:spcPct val="0"/>
              </a:spcBef>
            </a:pPr>
            <a:r>
              <a:rPr sz="1000" smtClean="0"/>
              <a:t>Используйте раздел заметок для размещения заметок докладчика или дополнительных сведений для аудитории. Во время воспроизведения презентации эти заметки отображаются в представлении презентации. </a:t>
            </a:r>
          </a:p>
          <a:p>
            <a:pPr eaLnBrk="1" hangingPunct="1">
              <a:spcBef>
                <a:spcPct val="0"/>
              </a:spcBef>
            </a:pPr>
            <a:r>
              <a:rPr sz="100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eaLnBrk="1" hangingPunct="1">
              <a:spcBef>
                <a:spcPct val="0"/>
              </a:spcBef>
            </a:pPr>
            <a:endParaRPr sz="1000" smtClean="0"/>
          </a:p>
          <a:p>
            <a:pPr eaLnBrk="1" hangingPunct="1">
              <a:spcBef>
                <a:spcPct val="0"/>
              </a:spcBef>
            </a:pPr>
            <a:r>
              <a:rPr sz="1000" b="1" smtClean="0"/>
              <a:t>Сочетаемые цвета </a:t>
            </a:r>
          </a:p>
          <a:p>
            <a:pPr eaLnBrk="1" hangingPunct="1">
              <a:spcBef>
                <a:spcPct val="0"/>
              </a:spcBef>
            </a:pPr>
            <a:r>
              <a:rPr sz="1000" smtClean="0"/>
              <a:t>Обратите особое внимание на графики, диаграммы и надписи. </a:t>
            </a:r>
          </a:p>
          <a:p>
            <a:pPr eaLnBrk="1" hangingPunct="1">
              <a:spcBef>
                <a:spcPct val="0"/>
              </a:spcBef>
            </a:pPr>
            <a:r>
              <a:rPr sz="1000" smtClean="0"/>
              <a:t>Учтите, что печать будет выполняться в черно-белом режиме или в оттенках серого. Выполните пробную печать, чтобы убедиться в сохранении разницы между цветами при печати в черно-белом режиме или в оттенках серого.</a:t>
            </a:r>
          </a:p>
          <a:p>
            <a:pPr eaLnBrk="1" hangingPunct="1">
              <a:spcBef>
                <a:spcPct val="0"/>
              </a:spcBef>
            </a:pPr>
            <a:endParaRPr sz="1000" smtClean="0"/>
          </a:p>
          <a:p>
            <a:pPr eaLnBrk="1" hangingPunct="1">
              <a:spcBef>
                <a:spcPct val="0"/>
              </a:spcBef>
            </a:pPr>
            <a:r>
              <a:rPr sz="1000" b="1" smtClean="0"/>
              <a:t>Диаграммы, таблицы и графики</a:t>
            </a:r>
          </a:p>
          <a:p>
            <a:pPr eaLnBrk="1" hangingPunct="1">
              <a:spcBef>
                <a:spcPct val="0"/>
              </a:spcBef>
            </a:pPr>
            <a:r>
              <a:rPr sz="100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eaLnBrk="1" hangingPunct="1">
              <a:spcBef>
                <a:spcPct val="0"/>
              </a:spcBef>
            </a:pPr>
            <a:r>
              <a:rPr sz="1000" smtClean="0"/>
              <a:t>Снабдите все диаграммы и таблицы подписями.</a:t>
            </a:r>
          </a:p>
          <a:p>
            <a:pPr eaLnBrk="1" hangingPunct="1">
              <a:spcBef>
                <a:spcPct val="0"/>
              </a:spcBef>
            </a:pPr>
            <a:endParaRPr smtClean="0"/>
          </a:p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09D752-7368-4507-8AAD-6244F47DAF4C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smtClean="0"/>
              <a:t>* Если какая-либо из этих проблем вызывает отставание от расписания или требует дальнейшего обсуждения, включите подробности в следующий слайд.</a:t>
            </a:r>
          </a:p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0B6D1-7EC4-4590-91BF-097694B1011D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smtClean="0"/>
              <a:t>При наличии более одной проблемы дублируйте этот слайд по мере необходимости.</a:t>
            </a:r>
          </a:p>
          <a:p>
            <a:pPr eaLnBrk="1" hangingPunct="1">
              <a:spcBef>
                <a:spcPct val="0"/>
              </a:spcBef>
            </a:pPr>
            <a:r>
              <a:rPr smtClean="0"/>
              <a:t>Этот слайд и связанные с ним слайды при необходимости можно переместить в приложение или скрыть.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795B28-CF0F-434D-A3BF-5E1399F312B6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smtClean="0"/>
              <a:t>При наличии более одной проблемы дублируйте этот слайд по мере необходимости.</a:t>
            </a:r>
          </a:p>
          <a:p>
            <a:pPr eaLnBrk="1" hangingPunct="1">
              <a:spcBef>
                <a:spcPct val="0"/>
              </a:spcBef>
            </a:pPr>
            <a:r>
              <a:rPr smtClean="0"/>
              <a:t>Этот слайд и связанные с ним слайды при необходимости можно переместить в приложение или скрыть.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CD880A-D8F1-455B-A981-F9AFC7766D43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smtClean="0"/>
              <a:t>Подготовьте слайды для приложения, если необходимы дополнительные подробности или слайды. Приложение также полезно, если презентация предназначена для распространения. </a:t>
            </a:r>
          </a:p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1690F8-6B5B-4BE1-A0BB-93C2A44C8E4B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733425"/>
            <a:ext cx="914400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 rotWithShape="1">
          <a:blip r:embed="rId3" cstate="email">
            <a:extLst/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 rotWithShape="1">
          <a:blip r:embed="rId4" cstate="email">
            <a:extLst/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7" name="Picture 9"/>
          <p:cNvPicPr>
            <a:picLocks noChangeAspect="1"/>
          </p:cNvPicPr>
          <p:nvPr userDrawn="1"/>
        </p:nvPicPr>
        <p:blipFill rotWithShape="1">
          <a:blip r:embed="rId5" cstate="email">
            <a:extLst/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 eaLnBrk="1" latinLnBrk="0" hangingPunct="1">
              <a:defRPr kumimoji="0" lang="ru-RU">
                <a:latin typeface="Georg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60847-E9F9-4F93-88B4-7A1809D2670C}" type="datetimeFigureOut">
              <a:rPr/>
              <a:pPr>
                <a:defRPr/>
              </a:pPr>
              <a:t>02.04.2012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0410E-2DFF-4B2E-8D39-43EEA7FD839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6D9CA-F22E-49BD-8EB5-D5D4210BCB4A}" type="datetimeFigureOut">
              <a:rPr/>
              <a:pPr>
                <a:defRPr/>
              </a:pPr>
              <a:t>02.04.2012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780AB-EA54-44CB-85DA-54C48D23632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00552-A006-4966-BE34-4CA3FD0380A3}" type="datetimeFigureOut">
              <a:rPr/>
              <a:pPr>
                <a:defRPr/>
              </a:pPr>
              <a:t>02.04.2012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BF3C-150B-4C8C-A1FC-B350F6DE3DB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 cstate="email"/>
          <a:srcRect l="-168" b="-1202"/>
          <a:stretch>
            <a:fillRect/>
          </a:stretch>
        </p:blipFill>
        <p:spPr bwMode="auto">
          <a:xfrm>
            <a:off x="-14288" y="0"/>
            <a:ext cx="9158288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 rotWithShape="1">
          <a:blip r:embed="rId3" cstate="email">
            <a:extLst/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8304" y="1905000"/>
            <a:ext cx="5105400" cy="1143001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ru-RU" sz="3600" b="0" cap="none">
                <a:latin typeface="Georg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/>
          <a:lstStyle>
            <a:lvl1pPr marL="0" indent="0" eaLnBrk="1" latinLnBrk="0" hangingPunct="1">
              <a:buNone/>
              <a:defRPr kumimoji="0" lang="ru-RU"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D79CC-82E4-4C21-9764-A63CF220F514}" type="datetimeFigureOut">
              <a:rPr/>
              <a:pPr>
                <a:defRPr/>
              </a:pPr>
              <a:t>02.04.2012</a:t>
            </a:fld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95780-1DE7-4E68-92AC-F591F3FF46D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 eaLnBrk="1" latinLnBrk="0" hangingPunct="1">
              <a:defRPr kumimoji="0" lang="ru-RU" sz="2800">
                <a:latin typeface="Georg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ru-RU" sz="2000">
                <a:latin typeface="Georgia" pitchFamily="18" charset="0"/>
              </a:defRPr>
            </a:lvl1pPr>
            <a:lvl2pPr marL="571500" indent="-22860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ru-RU" sz="1800">
                <a:latin typeface="Georgia" pitchFamily="18" charset="0"/>
              </a:defRPr>
            </a:lvl2pPr>
            <a:lvl3pPr eaLnBrk="1" latinLnBrk="0" hangingPunct="1">
              <a:defRPr kumimoji="0" lang="ru-RU" sz="2000">
                <a:latin typeface="Georgia" pitchFamily="18" charset="0"/>
              </a:defRPr>
            </a:lvl3pPr>
            <a:lvl4pPr eaLnBrk="1" latinLnBrk="0" hangingPunct="1">
              <a:defRPr kumimoji="0" lang="ru-RU" sz="2000">
                <a:latin typeface="Georgia" pitchFamily="18" charset="0"/>
              </a:defRPr>
            </a:lvl4pPr>
            <a:lvl5pPr eaLnBrk="1" latinLnBrk="0" hangingPunct="1">
              <a:defRPr kumimoji="0" lang="ru-RU" sz="2000">
                <a:latin typeface="Georgia" pitchFamily="18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BDBC7-DBBD-42CA-88D8-B8F48234FA55}" type="datetimeFigureOut">
              <a:rPr/>
              <a:pPr>
                <a:defRPr/>
              </a:pPr>
              <a:t>02.04.2012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28ECC-5A11-43FF-B663-D603C3E69BF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ru-RU" sz="2400"/>
            </a:lvl1pPr>
            <a:lvl2pPr eaLnBrk="1" latinLnBrk="0" hangingPunct="1">
              <a:defRPr kumimoji="0" lang="ru-RU" sz="2000"/>
            </a:lvl2pPr>
            <a:lvl3pPr eaLnBrk="1" latinLnBrk="0" hangingPunct="1">
              <a:defRPr kumimoji="0" lang="ru-RU" sz="1800"/>
            </a:lvl3pPr>
            <a:lvl4pPr eaLnBrk="1" latinLnBrk="0" hangingPunct="1">
              <a:defRPr kumimoji="0" lang="ru-RU" sz="1600"/>
            </a:lvl4pPr>
            <a:lvl5pPr eaLnBrk="1" latinLnBrk="0" hangingPunct="1">
              <a:defRPr kumimoji="0" lang="ru-RU" sz="1600"/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ru-RU" sz="2400"/>
            </a:lvl1pPr>
            <a:lvl2pPr eaLnBrk="1" latinLnBrk="0" hangingPunct="1">
              <a:defRPr kumimoji="0" lang="ru-RU" sz="2000"/>
            </a:lvl2pPr>
            <a:lvl3pPr eaLnBrk="1" latinLnBrk="0" hangingPunct="1">
              <a:defRPr kumimoji="0" lang="ru-RU" sz="1800"/>
            </a:lvl3pPr>
            <a:lvl4pPr eaLnBrk="1" latinLnBrk="0" hangingPunct="1">
              <a:defRPr kumimoji="0" lang="ru-RU" sz="1600"/>
            </a:lvl4pPr>
            <a:lvl5pPr eaLnBrk="1" latinLnBrk="0" hangingPunct="1">
              <a:defRPr kumimoji="0" lang="ru-RU" sz="1600"/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4EAE7-7D59-433D-92AF-3BEF5549B5AB}" type="datetimeFigureOut">
              <a:rPr/>
              <a:pPr>
                <a:defRPr/>
              </a:pPr>
              <a:t>02.04.2012</a:t>
            </a:fld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D5F08-B254-41D3-9D11-4C818AAF140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 eaLnBrk="1" latinLnBrk="0" hangingPunct="1">
              <a:defRPr kumimoji="0" lang="ru-RU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ru-RU" sz="2000" b="1"/>
            </a:lvl1pPr>
            <a:lvl2pPr marL="457200" indent="0" eaLnBrk="1" latinLnBrk="0" hangingPunct="1">
              <a:buNone/>
              <a:defRPr kumimoji="0" lang="ru-RU" sz="2000" b="1"/>
            </a:lvl2pPr>
            <a:lvl3pPr marL="914400" indent="0" eaLnBrk="1" latinLnBrk="0" hangingPunct="1">
              <a:buNone/>
              <a:defRPr kumimoji="0" lang="ru-RU" sz="1800" b="1"/>
            </a:lvl3pPr>
            <a:lvl4pPr marL="1371600" indent="0" eaLnBrk="1" latinLnBrk="0" hangingPunct="1">
              <a:buNone/>
              <a:defRPr kumimoji="0" lang="ru-RU" sz="1600" b="1"/>
            </a:lvl4pPr>
            <a:lvl5pPr marL="1828800" indent="0" eaLnBrk="1" latinLnBrk="0" hangingPunct="1">
              <a:buNone/>
              <a:defRPr kumimoji="0" lang="ru-RU" sz="1600" b="1"/>
            </a:lvl5pPr>
            <a:lvl6pPr marL="2286000" indent="0" eaLnBrk="1" latinLnBrk="0" hangingPunct="1">
              <a:buNone/>
              <a:defRPr kumimoji="0" lang="ru-RU" sz="1600" b="1"/>
            </a:lvl6pPr>
            <a:lvl7pPr marL="2743200" indent="0" eaLnBrk="1" latinLnBrk="0" hangingPunct="1">
              <a:buNone/>
              <a:defRPr kumimoji="0" lang="ru-RU" sz="1600" b="1"/>
            </a:lvl7pPr>
            <a:lvl8pPr marL="3200400" indent="0" eaLnBrk="1" latinLnBrk="0" hangingPunct="1">
              <a:buNone/>
              <a:defRPr kumimoji="0" lang="ru-RU" sz="1600" b="1"/>
            </a:lvl8pPr>
            <a:lvl9pPr marL="3657600" indent="0" eaLnBrk="1" latinLnBrk="0" hangingPunct="1">
              <a:buNone/>
              <a:defRPr kumimoji="0"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ru-RU" sz="2000"/>
            </a:lvl1pPr>
            <a:lvl2pPr eaLnBrk="1" latinLnBrk="0" hangingPunct="1">
              <a:defRPr kumimoji="0" lang="ru-RU" sz="1800"/>
            </a:lvl2pPr>
            <a:lvl3pPr eaLnBrk="1" latinLnBrk="0" hangingPunct="1">
              <a:defRPr kumimoji="0" lang="ru-RU" sz="1600"/>
            </a:lvl3pPr>
            <a:lvl4pPr eaLnBrk="1" latinLnBrk="0" hangingPunct="1">
              <a:defRPr kumimoji="0" lang="ru-RU" sz="1400"/>
            </a:lvl4pPr>
            <a:lvl5pPr eaLnBrk="1" latinLnBrk="0" hangingPunct="1">
              <a:defRPr kumimoji="0" lang="ru-RU" sz="1400"/>
            </a:lvl5pPr>
            <a:lvl6pPr eaLnBrk="1" latinLnBrk="0" hangingPunct="1">
              <a:defRPr kumimoji="0" lang="ru-RU" sz="1600"/>
            </a:lvl6pPr>
            <a:lvl7pPr eaLnBrk="1" latinLnBrk="0" hangingPunct="1">
              <a:defRPr kumimoji="0" lang="ru-RU" sz="1600"/>
            </a:lvl7pPr>
            <a:lvl8pPr eaLnBrk="1" latinLnBrk="0" hangingPunct="1">
              <a:defRPr kumimoji="0" lang="ru-RU" sz="1600"/>
            </a:lvl8pPr>
            <a:lvl9pPr eaLnBrk="1" latinLnBrk="0" hangingPunct="1">
              <a:defRPr kumimoji="0"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ru-RU" sz="2000" b="1"/>
            </a:lvl1pPr>
            <a:lvl2pPr marL="457200" indent="0" eaLnBrk="1" latinLnBrk="0" hangingPunct="1">
              <a:buNone/>
              <a:defRPr kumimoji="0" lang="ru-RU" sz="2000" b="1"/>
            </a:lvl2pPr>
            <a:lvl3pPr marL="914400" indent="0" eaLnBrk="1" latinLnBrk="0" hangingPunct="1">
              <a:buNone/>
              <a:defRPr kumimoji="0" lang="ru-RU" sz="1800" b="1"/>
            </a:lvl3pPr>
            <a:lvl4pPr marL="1371600" indent="0" eaLnBrk="1" latinLnBrk="0" hangingPunct="1">
              <a:buNone/>
              <a:defRPr kumimoji="0" lang="ru-RU" sz="1600" b="1"/>
            </a:lvl4pPr>
            <a:lvl5pPr marL="1828800" indent="0" eaLnBrk="1" latinLnBrk="0" hangingPunct="1">
              <a:buNone/>
              <a:defRPr kumimoji="0" lang="ru-RU" sz="1600" b="1"/>
            </a:lvl5pPr>
            <a:lvl6pPr marL="2286000" indent="0" eaLnBrk="1" latinLnBrk="0" hangingPunct="1">
              <a:buNone/>
              <a:defRPr kumimoji="0" lang="ru-RU" sz="1600" b="1"/>
            </a:lvl6pPr>
            <a:lvl7pPr marL="2743200" indent="0" eaLnBrk="1" latinLnBrk="0" hangingPunct="1">
              <a:buNone/>
              <a:defRPr kumimoji="0" lang="ru-RU" sz="1600" b="1"/>
            </a:lvl7pPr>
            <a:lvl8pPr marL="3200400" indent="0" eaLnBrk="1" latinLnBrk="0" hangingPunct="1">
              <a:buNone/>
              <a:defRPr kumimoji="0" lang="ru-RU" sz="1600" b="1"/>
            </a:lvl8pPr>
            <a:lvl9pPr marL="3657600" indent="0" eaLnBrk="1" latinLnBrk="0" hangingPunct="1">
              <a:buNone/>
              <a:defRPr kumimoji="0"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ru-RU" sz="2000"/>
            </a:lvl1pPr>
            <a:lvl2pPr eaLnBrk="1" latinLnBrk="0" hangingPunct="1">
              <a:defRPr kumimoji="0" lang="ru-RU" sz="1800"/>
            </a:lvl2pPr>
            <a:lvl3pPr eaLnBrk="1" latinLnBrk="0" hangingPunct="1">
              <a:defRPr kumimoji="0" lang="ru-RU" sz="1600"/>
            </a:lvl3pPr>
            <a:lvl4pPr eaLnBrk="1" latinLnBrk="0" hangingPunct="1">
              <a:defRPr kumimoji="0" lang="ru-RU" sz="1400"/>
            </a:lvl4pPr>
            <a:lvl5pPr eaLnBrk="1" latinLnBrk="0" hangingPunct="1">
              <a:defRPr kumimoji="0" lang="ru-RU" sz="1400"/>
            </a:lvl5pPr>
            <a:lvl6pPr eaLnBrk="1" latinLnBrk="0" hangingPunct="1">
              <a:defRPr kumimoji="0" lang="ru-RU" sz="1600"/>
            </a:lvl6pPr>
            <a:lvl7pPr eaLnBrk="1" latinLnBrk="0" hangingPunct="1">
              <a:defRPr kumimoji="0" lang="ru-RU" sz="1600"/>
            </a:lvl7pPr>
            <a:lvl8pPr eaLnBrk="1" latinLnBrk="0" hangingPunct="1">
              <a:defRPr kumimoji="0" lang="ru-RU" sz="1600"/>
            </a:lvl8pPr>
            <a:lvl9pPr eaLnBrk="1" latinLnBrk="0" hangingPunct="1">
              <a:defRPr kumimoji="0"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2D484-9ED5-4F58-AF6E-49AB2E77BD4E}" type="datetimeFigureOut">
              <a:rPr/>
              <a:pPr>
                <a:defRPr/>
              </a:pPr>
              <a:t>02.04.2012</a:t>
            </a:fld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72A02-6D87-454F-B008-E4AA551FDB0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eaLnBrk="1" latinLnBrk="0" hangingPunct="1">
              <a:defRPr kumimoji="0" lang="ru-RU" sz="28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EB3CA-54B4-49E9-9F0A-1A560C60E91A}" type="datetimeFigureOut">
              <a:rPr/>
              <a:pPr>
                <a:defRPr/>
              </a:pPr>
              <a:t>02.04.2012</a:t>
            </a:fld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B9C02-946B-4694-825A-C2F1D8681AE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902E6-28EB-4EC9-A723-C2A3B88C8BA5}" type="datetimeFigureOut">
              <a:rPr/>
              <a:pPr>
                <a:defRPr/>
              </a:pPr>
              <a:t>02.04.2012</a:t>
            </a:fld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D486D-F15E-49B9-A92C-7830EA87410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 eaLnBrk="1" latinLnBrk="0" hangingPunct="1">
              <a:defRPr kumimoji="0" lang="ru-RU" sz="20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 eaLnBrk="1" latinLnBrk="0" hangingPunct="1">
              <a:defRPr kumimoji="0" lang="ru-RU" sz="2800"/>
            </a:lvl1pPr>
            <a:lvl2pPr eaLnBrk="1" latinLnBrk="0" hangingPunct="1">
              <a:defRPr kumimoji="0" lang="ru-RU" sz="2400"/>
            </a:lvl2pPr>
            <a:lvl3pPr eaLnBrk="1" latinLnBrk="0" hangingPunct="1">
              <a:defRPr kumimoji="0" lang="ru-RU" sz="2000"/>
            </a:lvl3pPr>
            <a:lvl4pPr eaLnBrk="1" latinLnBrk="0" hangingPunct="1">
              <a:defRPr kumimoji="0" lang="ru-RU" sz="1800"/>
            </a:lvl4pPr>
            <a:lvl5pPr eaLnBrk="1" latinLnBrk="0" hangingPunct="1">
              <a:defRPr kumimoji="0" lang="ru-RU" sz="1800"/>
            </a:lvl5pPr>
            <a:lvl6pPr eaLnBrk="1" latinLnBrk="0" hangingPunct="1">
              <a:defRPr kumimoji="0" lang="ru-RU" sz="2000"/>
            </a:lvl6pPr>
            <a:lvl7pPr eaLnBrk="1" latinLnBrk="0" hangingPunct="1">
              <a:defRPr kumimoji="0" lang="ru-RU" sz="2000"/>
            </a:lvl7pPr>
            <a:lvl8pPr eaLnBrk="1" latinLnBrk="0" hangingPunct="1">
              <a:defRPr kumimoji="0" lang="ru-RU" sz="2000"/>
            </a:lvl8pPr>
            <a:lvl9pPr eaLnBrk="1" latinLnBrk="0" hangingPunct="1">
              <a:defRPr kumimoji="0"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 eaLnBrk="1" latinLnBrk="0" hangingPunct="1">
              <a:buNone/>
              <a:defRPr kumimoji="0" lang="ru-RU" sz="1400"/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394C5-FFDA-461B-8BC3-51CDA65F69F1}" type="datetimeFigureOut">
              <a:rPr/>
              <a:pPr>
                <a:defRPr/>
              </a:pPr>
              <a:t>02.04.2012</a:t>
            </a:fld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B4794-3A93-4ABC-8108-16E0E7B864C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ru-RU" sz="20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eaLnBrk="1" latinLnBrk="0" hangingPunct="1">
              <a:buNone/>
              <a:defRPr kumimoji="0" lang="ru-RU" sz="3200"/>
            </a:lvl1pPr>
            <a:lvl2pPr marL="457200" indent="0" eaLnBrk="1" latinLnBrk="0" hangingPunct="1">
              <a:buNone/>
              <a:defRPr kumimoji="0" lang="ru-RU" sz="2800"/>
            </a:lvl2pPr>
            <a:lvl3pPr marL="914400" indent="0" eaLnBrk="1" latinLnBrk="0" hangingPunct="1">
              <a:buNone/>
              <a:defRPr kumimoji="0" lang="ru-RU" sz="2400"/>
            </a:lvl3pPr>
            <a:lvl4pPr marL="1371600" indent="0" eaLnBrk="1" latinLnBrk="0" hangingPunct="1">
              <a:buNone/>
              <a:defRPr kumimoji="0" lang="ru-RU" sz="2000"/>
            </a:lvl4pPr>
            <a:lvl5pPr marL="1828800" indent="0" eaLnBrk="1" latinLnBrk="0" hangingPunct="1">
              <a:buNone/>
              <a:defRPr kumimoji="0" lang="ru-RU" sz="2000"/>
            </a:lvl5pPr>
            <a:lvl6pPr marL="2286000" indent="0" eaLnBrk="1" latinLnBrk="0" hangingPunct="1">
              <a:buNone/>
              <a:defRPr kumimoji="0" lang="ru-RU" sz="2000"/>
            </a:lvl6pPr>
            <a:lvl7pPr marL="2743200" indent="0" eaLnBrk="1" latinLnBrk="0" hangingPunct="1">
              <a:buNone/>
              <a:defRPr kumimoji="0" lang="ru-RU" sz="2000"/>
            </a:lvl7pPr>
            <a:lvl8pPr marL="3200400" indent="0" eaLnBrk="1" latinLnBrk="0" hangingPunct="1">
              <a:buNone/>
              <a:defRPr kumimoji="0" lang="ru-RU" sz="2000"/>
            </a:lvl8pPr>
            <a:lvl9pPr marL="3657600" indent="0" eaLnBrk="1" latinLnBrk="0" hangingPunct="1">
              <a:buNone/>
              <a:defRPr kumimoji="0" lang="ru-RU"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ru-RU" sz="1400"/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7BA7F-6457-472E-A2B4-699F2516CD3B}" type="datetimeFigureOut">
              <a:rPr/>
              <a:pPr>
                <a:defRPr/>
              </a:pPr>
              <a:t>02.04.2012</a:t>
            </a:fld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A1014-0956-463C-AF39-13E62E1C53A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288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ru-RU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E4AA8C-E1DE-4630-9C84-0ADD0791DC07}" type="datetimeFigureOut">
              <a:rPr/>
              <a:pPr>
                <a:defRPr/>
              </a:pPr>
              <a:t>02.04.2012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ru-RU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ru-RU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C21766-2B48-43BC-B3CA-CF6892440E54}" type="slidenum">
              <a:rPr/>
              <a:pPr>
                <a:defRPr/>
              </a:pPr>
              <a:t>‹#›</a:t>
            </a:fld>
            <a:endParaRPr/>
          </a:p>
        </p:txBody>
      </p:sp>
      <p:pic>
        <p:nvPicPr>
          <p:cNvPr id="1031" name="Picture 6"/>
          <p:cNvPicPr>
            <a:picLocks noChangeAspect="1"/>
          </p:cNvPicPr>
          <p:nvPr/>
        </p:nvPicPr>
        <p:blipFill>
          <a:blip r:embed="rId13"/>
          <a:srcRect l="-143"/>
          <a:stretch>
            <a:fillRect/>
          </a:stretch>
        </p:blipFill>
        <p:spPr bwMode="auto">
          <a:xfrm>
            <a:off x="-12700" y="0"/>
            <a:ext cx="9156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ru-RU"/>
      </a:defPPr>
      <a:lvl1pPr marL="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3143248"/>
            <a:ext cx="6901248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sz="54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ТЕХНИК -ЮНИОР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8590" y="5517232"/>
            <a:ext cx="426988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ranklin Gothic Medium" pitchFamily="34" charset="0"/>
              </a:rPr>
              <a:t>Фокусы и физика 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83487" y="2967335"/>
            <a:ext cx="37702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sz="54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4286256"/>
            <a:ext cx="791915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Тема</a:t>
            </a:r>
            <a:r>
              <a:rPr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иследования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381000" y="381000"/>
            <a:ext cx="7772400" cy="76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Фокус – липкая конфета</a:t>
            </a:r>
            <a:endParaRPr sz="31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39738" y="1219200"/>
            <a:ext cx="5275262" cy="1295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sz="1800" u="sng"/>
              <a:t>Работу выполнил: </a:t>
            </a:r>
            <a:r>
              <a:rPr sz="1800" b="1" dirty="0" err="1"/>
              <a:t>Шеломенцев</a:t>
            </a:r>
            <a:r>
              <a:rPr sz="1800" b="1" dirty="0"/>
              <a:t> Анатолий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sz="1800" dirty="0" err="1"/>
              <a:t>Научненская</a:t>
            </a:r>
            <a:r>
              <a:rPr sz="1800" dirty="0"/>
              <a:t>  СОШ, Бахчисарайского р-на,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sz="1800" dirty="0"/>
              <a:t>ученик </a:t>
            </a:r>
            <a:r>
              <a:rPr lang="en-US" sz="1800" dirty="0" smtClean="0"/>
              <a:t>8</a:t>
            </a:r>
            <a:r>
              <a:rPr sz="1800" dirty="0" smtClean="0"/>
              <a:t> </a:t>
            </a:r>
            <a:r>
              <a:rPr sz="1800" dirty="0"/>
              <a:t>класса,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sz="1800" dirty="0"/>
              <a:t>Активист в  МАН.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dirty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08400" y="2060575"/>
            <a:ext cx="1639888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sz="3600" b="1" dirty="0" smtClean="0"/>
              <a:t>Реквизиты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6137" y="5877272"/>
            <a:ext cx="8229600" cy="720080"/>
          </a:xfrm>
        </p:spPr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/>
              <a:t>Две конфеты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1657376"/>
            <a:ext cx="6120680" cy="4075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Алюминиевая трубка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Ровная внутри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988840"/>
            <a:ext cx="2801554" cy="261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916240"/>
            <a:ext cx="55530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6757490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smtClean="0"/>
              <a:t>Демонстрация фокуса</a:t>
            </a:r>
            <a:endParaRPr b="1" dirty="0" smtClean="0">
              <a:latin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 трубку вертикально опускаем конфету.  Вопрос – через какое время конфета вывалится из другого конца, если ее длина 1 метр? Вспоминаем формулу свободного падения, и – правильно – быстро, менее, чем за секунду.</a:t>
            </a:r>
            <a:endParaRPr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437112"/>
            <a:ext cx="55530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smtClean="0"/>
              <a:t>Опускаем другую конфету</a:t>
            </a:r>
            <a:r>
              <a:rPr lang="ru-RU" b="1" dirty="0" smtClean="0"/>
              <a:t>…</a:t>
            </a:r>
            <a:endParaRPr b="1" dirty="0" smtClean="0">
              <a:latin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b="1" dirty="0" smtClean="0"/>
              <a:t>На этот раз конфета  появилась с другого конца через  6 секунд.</a:t>
            </a:r>
          </a:p>
          <a:p>
            <a:pPr fontAlgn="auto">
              <a:spcAft>
                <a:spcPts val="0"/>
              </a:spcAft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Aft>
                <a:spcPts val="0"/>
              </a:spcAft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Вопрос – почему такая разница – в чем секрет фокуса????</a:t>
            </a:r>
            <a:endParaRPr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420888"/>
            <a:ext cx="2801554" cy="261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smtClean="0"/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Физика – вокруг нас и мы все состоим из физики – её законов. Кто знает физику – то верит в Совершенство Мира!</a:t>
            </a:r>
            <a:endParaRPr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768725" y="1905000"/>
            <a:ext cx="5105400" cy="2747963"/>
          </a:xfrm>
        </p:spPr>
        <p:txBody>
          <a:bodyPr/>
          <a:lstStyle/>
          <a:p>
            <a:pPr algn="ctr"/>
            <a:r>
              <a:rPr smtClean="0"/>
              <a:t>Спасибо </a:t>
            </a:r>
            <a:br>
              <a:rPr smtClean="0"/>
            </a:br>
            <a:r>
              <a:rPr smtClean="0"/>
              <a:t>за </a:t>
            </a:r>
            <a:br>
              <a:rPr smtClean="0"/>
            </a:br>
            <a:r>
              <a:rPr smtClean="0"/>
              <a:t>вниМАНие!!!</a:t>
            </a:r>
          </a:p>
        </p:txBody>
      </p:sp>
      <p:sp>
        <p:nvSpPr>
          <p:cNvPr id="29699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8"/>
          </a:xfrm>
        </p:spPr>
        <p:txBody>
          <a:bodyPr/>
          <a:lstStyle/>
          <a:p>
            <a:endParaRPr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heme/theme1.xml><?xml version="1.0" encoding="utf-8"?>
<a:theme xmlns:a="http://schemas.openxmlformats.org/drawingml/2006/main" name="Отчет о состоянии проект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389</Words>
  <Application>Microsoft Office PowerPoint</Application>
  <PresentationFormat>Экран (4:3)</PresentationFormat>
  <Paragraphs>53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Отчет о состоянии проекта</vt:lpstr>
      <vt:lpstr>Презентация PowerPoint</vt:lpstr>
      <vt:lpstr>Фокус – липкая конфета</vt:lpstr>
      <vt:lpstr>Реквизиты</vt:lpstr>
      <vt:lpstr>Алюминиевая трубка</vt:lpstr>
      <vt:lpstr>Демонстрация фокуса</vt:lpstr>
      <vt:lpstr>Опускаем другую конфету…</vt:lpstr>
      <vt:lpstr>ЗАКЛЮЧЕНИЕ</vt:lpstr>
      <vt:lpstr>Спасибо  за 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2012-03-20T16:17:11Z</dcterms:created>
  <dcterms:modified xsi:type="dcterms:W3CDTF">2015-04-15T10:34:13Z</dcterms:modified>
</cp:coreProperties>
</file>