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61" r:id="rId6"/>
    <p:sldId id="269" r:id="rId7"/>
    <p:sldId id="268" r:id="rId8"/>
    <p:sldId id="262" r:id="rId9"/>
    <p:sldId id="264" r:id="rId10"/>
    <p:sldId id="266" r:id="rId11"/>
    <p:sldId id="270" r:id="rId12"/>
    <p:sldId id="259" r:id="rId13"/>
    <p:sldId id="260" r:id="rId14"/>
    <p:sldId id="265"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autoAdjust="0"/>
  </p:normalViewPr>
  <p:slideViewPr>
    <p:cSldViewPr>
      <p:cViewPr>
        <p:scale>
          <a:sx n="74" d="100"/>
          <a:sy n="74" d="100"/>
        </p:scale>
        <p:origin x="-1326" y="-78"/>
      </p:cViewPr>
      <p:guideLst>
        <p:guide orient="horz" pos="2160"/>
        <p:guide pos="2880"/>
      </p:guideLst>
    </p:cSldViewPr>
  </p:slideViewPr>
  <p:outlineViewPr>
    <p:cViewPr>
      <p:scale>
        <a:sx n="33" d="100"/>
        <a:sy n="33" d="100"/>
      </p:scale>
      <p:origin x="0" y="14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32" y="0"/>
            <a:ext cx="9135554" cy="6858000"/>
          </a:xfrm>
          <a:prstGeom prst="rect">
            <a:avLst/>
          </a:prstGeom>
        </p:spPr>
      </p:pic>
      <p:sp>
        <p:nvSpPr>
          <p:cNvPr id="3" name="Подзаголовок 2"/>
          <p:cNvSpPr>
            <a:spLocks noGrp="1"/>
          </p:cNvSpPr>
          <p:nvPr>
            <p:ph type="subTitle" idx="1"/>
          </p:nvPr>
        </p:nvSpPr>
        <p:spPr>
          <a:xfrm>
            <a:off x="0" y="0"/>
            <a:ext cx="9144000" cy="6858000"/>
          </a:xfrm>
        </p:spPr>
        <p:txBody>
          <a:bodyPr>
            <a:normAutofit fontScale="92500" lnSpcReduction="10000"/>
          </a:bodyPr>
          <a:lstStyle/>
          <a:p>
            <a:endParaRPr lang="uk-UA" sz="1400" dirty="0" smtClean="0">
              <a:solidFill>
                <a:srgbClr val="FF0000"/>
              </a:solidFill>
              <a:latin typeface="Times New Roman" pitchFamily="18" charset="0"/>
              <a:cs typeface="Times New Roman" pitchFamily="18" charset="0"/>
            </a:endParaRPr>
          </a:p>
          <a:p>
            <a:endParaRPr lang="uk-UA" sz="1400" dirty="0" smtClean="0">
              <a:solidFill>
                <a:srgbClr val="FF0000"/>
              </a:solidFill>
              <a:latin typeface="Times New Roman" pitchFamily="18" charset="0"/>
              <a:cs typeface="Times New Roman" pitchFamily="18" charset="0"/>
            </a:endParaRPr>
          </a:p>
          <a:p>
            <a:r>
              <a:rPr lang="uk-UA" sz="1800" dirty="0" err="1" smtClean="0">
                <a:solidFill>
                  <a:srgbClr val="FFFF00"/>
                </a:solidFill>
                <a:latin typeface="Times New Roman" pitchFamily="18" charset="0"/>
                <a:cs typeface="Times New Roman" pitchFamily="18" charset="0"/>
              </a:rPr>
              <a:t>КЗ</a:t>
            </a:r>
            <a:r>
              <a:rPr lang="uk-UA" sz="1800" dirty="0" smtClean="0">
                <a:solidFill>
                  <a:srgbClr val="FFFF00"/>
                </a:solidFill>
                <a:latin typeface="Times New Roman" pitchFamily="18" charset="0"/>
                <a:cs typeface="Times New Roman" pitchFamily="18" charset="0"/>
              </a:rPr>
              <a:t> « Маріупольська спеціалізована школа з поглибленим вивченням</a:t>
            </a:r>
          </a:p>
          <a:p>
            <a:r>
              <a:rPr lang="uk-UA" sz="1800" dirty="0" smtClean="0">
                <a:solidFill>
                  <a:srgbClr val="FFFF00"/>
                </a:solidFill>
                <a:latin typeface="Times New Roman" pitchFamily="18" charset="0"/>
                <a:cs typeface="Times New Roman" pitchFamily="18" charset="0"/>
              </a:rPr>
              <a:t>новогрецької мови І-ІІІ ступенів № 46 Маріупольської міської ради »</a:t>
            </a:r>
          </a:p>
          <a:p>
            <a:endParaRPr lang="ru-RU" sz="1800" dirty="0" smtClean="0">
              <a:solidFill>
                <a:srgbClr val="FFFF00"/>
              </a:solidFill>
              <a:latin typeface="Times New Roman" pitchFamily="18" charset="0"/>
              <a:cs typeface="Times New Roman" pitchFamily="18" charset="0"/>
            </a:endParaRPr>
          </a:p>
          <a:p>
            <a:endParaRPr lang="ru-RU" sz="1800" dirty="0" smtClean="0">
              <a:solidFill>
                <a:srgbClr val="FFFF00"/>
              </a:solidFill>
              <a:latin typeface="Times New Roman" pitchFamily="18" charset="0"/>
              <a:cs typeface="Times New Roman" pitchFamily="18" charset="0"/>
            </a:endParaRPr>
          </a:p>
          <a:p>
            <a:endParaRPr lang="ru-RU" sz="1800" dirty="0" smtClean="0">
              <a:solidFill>
                <a:srgbClr val="FFFF00"/>
              </a:solidFill>
              <a:latin typeface="Times New Roman" pitchFamily="18" charset="0"/>
              <a:cs typeface="Times New Roman" pitchFamily="18" charset="0"/>
            </a:endParaRPr>
          </a:p>
          <a:p>
            <a:r>
              <a:rPr lang="ru-RU" sz="3000" dirty="0" smtClean="0">
                <a:solidFill>
                  <a:srgbClr val="FFFF00"/>
                </a:solidFill>
                <a:latin typeface="Times New Roman" pitchFamily="18" charset="0"/>
                <a:cs typeface="Times New Roman" pitchFamily="18" charset="0"/>
              </a:rPr>
              <a:t>СТАРИЙ КРИМ У ПЕРІОД ОКУПАЦІЇ 1941-1943 РОКІВ</a:t>
            </a:r>
          </a:p>
          <a:p>
            <a:endParaRPr lang="ru-RU" sz="1800" dirty="0" smtClean="0">
              <a:solidFill>
                <a:srgbClr val="FFFF00"/>
              </a:solidFill>
              <a:latin typeface="Times New Roman" pitchFamily="18" charset="0"/>
              <a:cs typeface="Times New Roman" pitchFamily="18" charset="0"/>
            </a:endParaRPr>
          </a:p>
          <a:p>
            <a:endParaRPr lang="ru-RU" sz="1800" dirty="0" smtClean="0">
              <a:solidFill>
                <a:srgbClr val="FFFF00"/>
              </a:solidFill>
              <a:latin typeface="Times New Roman" pitchFamily="18" charset="0"/>
              <a:cs typeface="Times New Roman" pitchFamily="18" charset="0"/>
            </a:endParaRPr>
          </a:p>
          <a:p>
            <a:endParaRPr lang="ru-RU" sz="1800" dirty="0" smtClean="0">
              <a:solidFill>
                <a:srgbClr val="FFFF00"/>
              </a:solidFill>
              <a:latin typeface="Times New Roman" pitchFamily="18" charset="0"/>
              <a:cs typeface="Times New Roman" pitchFamily="18" charset="0"/>
            </a:endParaRPr>
          </a:p>
          <a:p>
            <a:endParaRPr lang="ru-RU" sz="1800" dirty="0" smtClean="0">
              <a:solidFill>
                <a:srgbClr val="FFFF00"/>
              </a:solidFill>
              <a:latin typeface="Times New Roman" pitchFamily="18" charset="0"/>
              <a:cs typeface="Times New Roman" pitchFamily="18" charset="0"/>
            </a:endParaRPr>
          </a:p>
          <a:p>
            <a:pPr algn="l"/>
            <a:r>
              <a:rPr lang="ru-RU" sz="1800" dirty="0" smtClean="0">
                <a:solidFill>
                  <a:srgbClr val="FFFF00"/>
                </a:solidFill>
                <a:latin typeface="Times New Roman" pitchFamily="18" charset="0"/>
                <a:cs typeface="Times New Roman" pitchFamily="18" charset="0"/>
              </a:rPr>
              <a:t>						</a:t>
            </a:r>
            <a:r>
              <a:rPr lang="uk-UA" sz="1800" dirty="0" smtClean="0">
                <a:solidFill>
                  <a:srgbClr val="FFFF00"/>
                </a:solidFill>
                <a:latin typeface="Times New Roman" pitchFamily="18" charset="0"/>
                <a:cs typeface="Times New Roman" pitchFamily="18" charset="0"/>
              </a:rPr>
              <a:t>              Виконала</a:t>
            </a:r>
          </a:p>
          <a:p>
            <a:pPr algn="l"/>
            <a:r>
              <a:rPr lang="uk-UA" sz="1800" dirty="0" smtClean="0">
                <a:solidFill>
                  <a:srgbClr val="FFFF00"/>
                </a:solidFill>
                <a:latin typeface="Times New Roman" pitchFamily="18" charset="0"/>
                <a:cs typeface="Times New Roman" pitchFamily="18" charset="0"/>
              </a:rPr>
              <a:t>						  учениця 10А класу</a:t>
            </a:r>
          </a:p>
          <a:p>
            <a:pPr algn="l"/>
            <a:r>
              <a:rPr lang="uk-UA" sz="1800" dirty="0" smtClean="0">
                <a:solidFill>
                  <a:srgbClr val="FFFF00"/>
                </a:solidFill>
                <a:latin typeface="Times New Roman" pitchFamily="18" charset="0"/>
                <a:cs typeface="Times New Roman" pitchFamily="18" charset="0"/>
              </a:rPr>
              <a:t>						  Марина  Василівна Шитова,</a:t>
            </a:r>
          </a:p>
          <a:p>
            <a:pPr algn="l"/>
            <a:r>
              <a:rPr lang="uk-UA" sz="1800" dirty="0" smtClean="0">
                <a:solidFill>
                  <a:srgbClr val="FFFF00"/>
                </a:solidFill>
                <a:latin typeface="Times New Roman" pitchFamily="18" charset="0"/>
                <a:cs typeface="Times New Roman" pitchFamily="18" charset="0"/>
              </a:rPr>
              <a:t>				  		        науковий керівник</a:t>
            </a:r>
          </a:p>
          <a:p>
            <a:pPr algn="l"/>
            <a:r>
              <a:rPr lang="uk-UA" sz="1800" dirty="0" smtClean="0">
                <a:solidFill>
                  <a:srgbClr val="FFFF00"/>
                </a:solidFill>
                <a:latin typeface="Times New Roman" pitchFamily="18" charset="0"/>
                <a:cs typeface="Times New Roman" pitchFamily="18" charset="0"/>
              </a:rPr>
              <a:t>                                                                                                       учитель історії вищої категорії</a:t>
            </a:r>
          </a:p>
          <a:p>
            <a:pPr algn="l"/>
            <a:r>
              <a:rPr lang="uk-UA" sz="1800" dirty="0" smtClean="0">
                <a:solidFill>
                  <a:srgbClr val="FFFF00"/>
                </a:solidFill>
                <a:latin typeface="Times New Roman" pitchFamily="18" charset="0"/>
                <a:cs typeface="Times New Roman" pitchFamily="18" charset="0"/>
              </a:rPr>
              <a:t>					 	 Катерина Миколаївна Бундак</a:t>
            </a:r>
          </a:p>
          <a:p>
            <a:pPr algn="l"/>
            <a:r>
              <a:rPr lang="ru-RU" sz="1800" dirty="0" smtClean="0">
                <a:solidFill>
                  <a:srgbClr val="FFFF00"/>
                </a:solidFill>
                <a:latin typeface="Times New Roman" pitchFamily="18" charset="0"/>
                <a:cs typeface="Times New Roman" pitchFamily="18" charset="0"/>
              </a:rPr>
              <a:t>						</a:t>
            </a:r>
          </a:p>
          <a:p>
            <a:endParaRPr lang="ru-RU" sz="1800" dirty="0" smtClean="0">
              <a:solidFill>
                <a:srgbClr val="FFFF00"/>
              </a:solidFill>
              <a:latin typeface="Times New Roman" pitchFamily="18" charset="0"/>
              <a:cs typeface="Times New Roman" pitchFamily="18" charset="0"/>
            </a:endParaRPr>
          </a:p>
          <a:p>
            <a:endParaRPr lang="ru-RU" sz="1800" dirty="0" smtClean="0">
              <a:solidFill>
                <a:srgbClr val="FFFF00"/>
              </a:solidFill>
              <a:latin typeface="Times New Roman" pitchFamily="18" charset="0"/>
              <a:cs typeface="Times New Roman" pitchFamily="18" charset="0"/>
            </a:endParaRPr>
          </a:p>
          <a:p>
            <a:r>
              <a:rPr lang="ru-RU" sz="1800" dirty="0" smtClean="0">
                <a:solidFill>
                  <a:srgbClr val="FFFF00"/>
                </a:solidFill>
                <a:latin typeface="Times New Roman" pitchFamily="18" charset="0"/>
                <a:cs typeface="Times New Roman" pitchFamily="18" charset="0"/>
              </a:rPr>
              <a:t>2015</a:t>
            </a:r>
          </a:p>
        </p:txBody>
      </p:sp>
      <p:pic>
        <p:nvPicPr>
          <p:cNvPr id="7" name="Рисунок 6" descr="703600849.jpg"/>
          <p:cNvPicPr>
            <a:picLocks noChangeAspect="1"/>
          </p:cNvPicPr>
          <p:nvPr/>
        </p:nvPicPr>
        <p:blipFill>
          <a:blip r:embed="rId3" cstate="print"/>
          <a:stretch>
            <a:fillRect/>
          </a:stretch>
        </p:blipFill>
        <p:spPr>
          <a:xfrm>
            <a:off x="357158" y="2643182"/>
            <a:ext cx="4909242" cy="32861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Grp="1" noChangeAspect="1"/>
          </p:cNvPicPr>
          <p:nvPr>
            <p:ph idx="1"/>
          </p:nvPr>
        </p:nvPicPr>
        <p:blipFill>
          <a:blip r:embed="rId2" cstate="print">
            <a:lum contrast="-50000"/>
          </a:blip>
          <a:stretch>
            <a:fillRect/>
          </a:stretch>
        </p:blipFill>
        <p:spPr>
          <a:xfrm>
            <a:off x="0" y="0"/>
            <a:ext cx="9135554" cy="6858000"/>
          </a:xfrm>
        </p:spPr>
      </p:pic>
      <p:sp>
        <p:nvSpPr>
          <p:cNvPr id="5" name="Заголовок 1"/>
          <p:cNvSpPr txBox="1">
            <a:spLocks/>
          </p:cNvSpPr>
          <p:nvPr/>
        </p:nvSpPr>
        <p:spPr>
          <a:xfrm>
            <a:off x="1000100" y="0"/>
            <a:ext cx="700092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Текст 2"/>
          <p:cNvSpPr txBox="1">
            <a:spLocks/>
          </p:cNvSpPr>
          <p:nvPr/>
        </p:nvSpPr>
        <p:spPr>
          <a:xfrm>
            <a:off x="179512" y="1052736"/>
            <a:ext cx="4392488" cy="144015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800" b="0" i="0" u="none" strike="noStrike" kern="1200" cap="none" spc="0" normalizeH="0" baseline="0" noProof="0" dirty="0">
              <a:ln>
                <a:noFill/>
              </a:ln>
              <a:solidFill>
                <a:srgbClr val="FFFF00"/>
              </a:solidFill>
              <a:effectLst/>
              <a:uLnTx/>
              <a:uFillTx/>
              <a:latin typeface="+mn-lt"/>
              <a:ea typeface="+mn-ea"/>
              <a:cs typeface="+mn-cs"/>
            </a:endParaRPr>
          </a:p>
        </p:txBody>
      </p:sp>
      <p:sp>
        <p:nvSpPr>
          <p:cNvPr id="7" name="Текст 4"/>
          <p:cNvSpPr txBox="1">
            <a:spLocks/>
          </p:cNvSpPr>
          <p:nvPr/>
        </p:nvSpPr>
        <p:spPr>
          <a:xfrm>
            <a:off x="4739324" y="1214422"/>
            <a:ext cx="4404676" cy="115212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2000" b="0" i="0" u="none" strike="noStrike" kern="1200" cap="none" spc="0" normalizeH="0" baseline="0" noProof="0" dirty="0">
              <a:ln>
                <a:noFill/>
              </a:ln>
              <a:solidFill>
                <a:srgbClr val="FFFF00"/>
              </a:solidFill>
              <a:effectLst/>
              <a:uLnTx/>
              <a:uFillTx/>
              <a:latin typeface="+mn-lt"/>
              <a:ea typeface="+mn-ea"/>
              <a:cs typeface="+mn-cs"/>
            </a:endParaRPr>
          </a:p>
        </p:txBody>
      </p:sp>
      <p:pic>
        <p:nvPicPr>
          <p:cNvPr id="23553" name="Picture 1" descr="C:\Users\Natalia\Desktop\док.jpg"/>
          <p:cNvPicPr>
            <a:picLocks noChangeAspect="1" noChangeArrowheads="1"/>
          </p:cNvPicPr>
          <p:nvPr/>
        </p:nvPicPr>
        <p:blipFill>
          <a:blip r:embed="rId3" cstate="print"/>
          <a:srcRect/>
          <a:stretch>
            <a:fillRect/>
          </a:stretch>
        </p:blipFill>
        <p:spPr bwMode="auto">
          <a:xfrm rot="16200000">
            <a:off x="-70612" y="927812"/>
            <a:ext cx="2714644" cy="2001980"/>
          </a:xfrm>
          <a:prstGeom prst="rect">
            <a:avLst/>
          </a:prstGeom>
          <a:noFill/>
        </p:spPr>
      </p:pic>
      <p:pic>
        <p:nvPicPr>
          <p:cNvPr id="23559" name="Picture 7" descr="C:\Users\Natalia\Desktop\док2.jpg"/>
          <p:cNvPicPr>
            <a:picLocks noChangeAspect="1" noChangeArrowheads="1"/>
          </p:cNvPicPr>
          <p:nvPr/>
        </p:nvPicPr>
        <p:blipFill>
          <a:blip r:embed="rId4" cstate="print"/>
          <a:srcRect/>
          <a:stretch>
            <a:fillRect/>
          </a:stretch>
        </p:blipFill>
        <p:spPr bwMode="auto">
          <a:xfrm rot="5400000">
            <a:off x="2004729" y="852735"/>
            <a:ext cx="2705649" cy="2000264"/>
          </a:xfrm>
          <a:prstGeom prst="rect">
            <a:avLst/>
          </a:prstGeom>
          <a:noFill/>
        </p:spPr>
      </p:pic>
      <p:pic>
        <p:nvPicPr>
          <p:cNvPr id="23560" name="Picture 8" descr="C:\Users\Natalia\Desktop\док4.jpg"/>
          <p:cNvPicPr>
            <a:picLocks noChangeAspect="1" noChangeArrowheads="1"/>
          </p:cNvPicPr>
          <p:nvPr/>
        </p:nvPicPr>
        <p:blipFill>
          <a:blip r:embed="rId5" cstate="print"/>
          <a:srcRect/>
          <a:stretch>
            <a:fillRect/>
          </a:stretch>
        </p:blipFill>
        <p:spPr bwMode="auto">
          <a:xfrm rot="16200000">
            <a:off x="5084623" y="3273567"/>
            <a:ext cx="2857520" cy="4025642"/>
          </a:xfrm>
          <a:prstGeom prst="rect">
            <a:avLst/>
          </a:prstGeom>
          <a:noFill/>
        </p:spPr>
      </p:pic>
      <p:pic>
        <p:nvPicPr>
          <p:cNvPr id="23562" name="Picture 10" descr="C:\Users\Natalia\Desktop\док30002.jpg"/>
          <p:cNvPicPr>
            <a:picLocks noChangeAspect="1" noChangeArrowheads="1"/>
          </p:cNvPicPr>
          <p:nvPr/>
        </p:nvPicPr>
        <p:blipFill>
          <a:blip r:embed="rId6" cstate="print"/>
          <a:stretch>
            <a:fillRect/>
          </a:stretch>
        </p:blipFill>
        <p:spPr bwMode="auto">
          <a:xfrm rot="16200000">
            <a:off x="927718" y="3358507"/>
            <a:ext cx="2786082" cy="3927201"/>
          </a:xfrm>
          <a:prstGeom prst="rect">
            <a:avLst/>
          </a:prstGeom>
          <a:noFill/>
        </p:spPr>
      </p:pic>
      <p:sp>
        <p:nvSpPr>
          <p:cNvPr id="17" name="Заголовок 1"/>
          <p:cNvSpPr>
            <a:spLocks noGrp="1"/>
          </p:cNvSpPr>
          <p:nvPr>
            <p:ph type="title"/>
          </p:nvPr>
        </p:nvSpPr>
        <p:spPr>
          <a:xfrm>
            <a:off x="4355976" y="1412776"/>
            <a:ext cx="4643470" cy="928694"/>
          </a:xfrm>
        </p:spPr>
        <p:txBody>
          <a:bodyPr>
            <a:normAutofit fontScale="90000"/>
          </a:bodyPr>
          <a:lstStyle/>
          <a:p>
            <a:r>
              <a:rPr lang="uk-UA" sz="2400" dirty="0" smtClean="0">
                <a:solidFill>
                  <a:srgbClr val="FFFF00"/>
                </a:solidFill>
                <a:latin typeface="Times New Roman" pitchFamily="18" charset="0"/>
                <a:cs typeface="Times New Roman" pitchFamily="18" charset="0"/>
              </a:rPr>
              <a:t>Щоденник Подорожко Віри Савівни, яка була відправлена до Німеччини </a:t>
            </a:r>
            <a:br>
              <a:rPr lang="uk-UA" sz="2400" dirty="0" smtClean="0">
                <a:solidFill>
                  <a:srgbClr val="FFFF00"/>
                </a:solidFill>
                <a:latin typeface="Times New Roman" pitchFamily="18" charset="0"/>
                <a:cs typeface="Times New Roman" pitchFamily="18" charset="0"/>
              </a:rPr>
            </a:br>
            <a:r>
              <a:rPr lang="uk-UA" sz="2400" dirty="0" smtClean="0">
                <a:solidFill>
                  <a:srgbClr val="FFFF00"/>
                </a:solidFill>
                <a:latin typeface="Times New Roman" pitchFamily="18" charset="0"/>
                <a:cs typeface="Times New Roman" pitchFamily="18" charset="0"/>
              </a:rPr>
              <a:t>в 1942 році.</a:t>
            </a:r>
            <a:endParaRPr lang="uk-UA" sz="2400" dirty="0">
              <a:solidFill>
                <a:srgbClr val="FFFF00"/>
              </a:solidFill>
              <a:latin typeface="Times New Roman" pitchFamily="18" charset="0"/>
              <a:cs typeface="Times New Roman" pitchFamily="18" charset="0"/>
            </a:endParaRPr>
          </a:p>
        </p:txBody>
      </p:sp>
    </p:spTree>
  </p:cSld>
  <p:clrMapOvr>
    <a:masterClrMapping/>
  </p:clrMapOvr>
  <p:transition spd="med" advClick="0" advTm="5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checkerboard(across)">
                                      <p:cBhvr>
                                        <p:cTn id="7" dur="500"/>
                                        <p:tgtEl>
                                          <p:spTgt spid="2355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3559"/>
                                        </p:tgtEl>
                                        <p:attrNameLst>
                                          <p:attrName>style.visibility</p:attrName>
                                        </p:attrNameLst>
                                      </p:cBhvr>
                                      <p:to>
                                        <p:strVal val="visible"/>
                                      </p:to>
                                    </p:set>
                                    <p:animEffect transition="in" filter="checkerboard(across)">
                                      <p:cBhvr>
                                        <p:cTn id="11" dur="500"/>
                                        <p:tgtEl>
                                          <p:spTgt spid="23559"/>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checkerboard(across)">
                                      <p:cBhvr>
                                        <p:cTn id="15" dur="500"/>
                                        <p:tgtEl>
                                          <p:spTgt spid="23562"/>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23560"/>
                                        </p:tgtEl>
                                        <p:attrNameLst>
                                          <p:attrName>style.visibility</p:attrName>
                                        </p:attrNameLst>
                                      </p:cBhvr>
                                      <p:to>
                                        <p:strVal val="visible"/>
                                      </p:to>
                                    </p:set>
                                    <p:animEffect transition="in" filter="checkerboard(across)">
                                      <p:cBhvr>
                                        <p:cTn id="19" dur="1000"/>
                                        <p:tgtEl>
                                          <p:spTgt spid="2356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3553"/>
                                        </p:tgtEl>
                                        <p:attrNameLst>
                                          <p:attrName>ppt_x</p:attrName>
                                        </p:attrNameLst>
                                      </p:cBhvr>
                                      <p:tavLst>
                                        <p:tav tm="0">
                                          <p:val>
                                            <p:strVal val="ppt_x"/>
                                          </p:val>
                                        </p:tav>
                                        <p:tav tm="100000">
                                          <p:val>
                                            <p:strVal val="ppt_x"/>
                                          </p:val>
                                        </p:tav>
                                      </p:tavLst>
                                    </p:anim>
                                    <p:anim calcmode="lin" valueType="num">
                                      <p:cBhvr additive="base">
                                        <p:cTn id="24" dur="500"/>
                                        <p:tgtEl>
                                          <p:spTgt spid="23553"/>
                                        </p:tgtEl>
                                        <p:attrNameLst>
                                          <p:attrName>ppt_y</p:attrName>
                                        </p:attrNameLst>
                                      </p:cBhvr>
                                      <p:tavLst>
                                        <p:tav tm="0">
                                          <p:val>
                                            <p:strVal val="ppt_y"/>
                                          </p:val>
                                        </p:tav>
                                        <p:tav tm="100000">
                                          <p:val>
                                            <p:strVal val="1+ppt_h/2"/>
                                          </p:val>
                                        </p:tav>
                                      </p:tavLst>
                                    </p:anim>
                                    <p:set>
                                      <p:cBhvr>
                                        <p:cTn id="25" dur="1" fill="hold">
                                          <p:stCondLst>
                                            <p:cond delay="499"/>
                                          </p:stCondLst>
                                        </p:cTn>
                                        <p:tgtEl>
                                          <p:spTgt spid="23553"/>
                                        </p:tgtEl>
                                        <p:attrNameLst>
                                          <p:attrName>style.visibility</p:attrName>
                                        </p:attrNameLst>
                                      </p:cBhvr>
                                      <p:to>
                                        <p:strVal val="hidden"/>
                                      </p:to>
                                    </p:set>
                                  </p:childTnLst>
                                </p:cTn>
                              </p:par>
                            </p:childTnLst>
                          </p:cTn>
                        </p:par>
                        <p:par>
                          <p:cTn id="26" fill="hold">
                            <p:stCondLst>
                              <p:cond delay="500"/>
                            </p:stCondLst>
                            <p:childTnLst>
                              <p:par>
                                <p:cTn id="27" presetID="2" presetClass="exit" presetSubtype="4" fill="hold" nodeType="afterEffect">
                                  <p:stCondLst>
                                    <p:cond delay="0"/>
                                  </p:stCondLst>
                                  <p:childTnLst>
                                    <p:anim calcmode="lin" valueType="num">
                                      <p:cBhvr additive="base">
                                        <p:cTn id="28" dur="500"/>
                                        <p:tgtEl>
                                          <p:spTgt spid="23559"/>
                                        </p:tgtEl>
                                        <p:attrNameLst>
                                          <p:attrName>ppt_x</p:attrName>
                                        </p:attrNameLst>
                                      </p:cBhvr>
                                      <p:tavLst>
                                        <p:tav tm="0">
                                          <p:val>
                                            <p:strVal val="ppt_x"/>
                                          </p:val>
                                        </p:tav>
                                        <p:tav tm="100000">
                                          <p:val>
                                            <p:strVal val="ppt_x"/>
                                          </p:val>
                                        </p:tav>
                                      </p:tavLst>
                                    </p:anim>
                                    <p:anim calcmode="lin" valueType="num">
                                      <p:cBhvr additive="base">
                                        <p:cTn id="29" dur="500"/>
                                        <p:tgtEl>
                                          <p:spTgt spid="23559"/>
                                        </p:tgtEl>
                                        <p:attrNameLst>
                                          <p:attrName>ppt_y</p:attrName>
                                        </p:attrNameLst>
                                      </p:cBhvr>
                                      <p:tavLst>
                                        <p:tav tm="0">
                                          <p:val>
                                            <p:strVal val="ppt_y"/>
                                          </p:val>
                                        </p:tav>
                                        <p:tav tm="100000">
                                          <p:val>
                                            <p:strVal val="1+ppt_h/2"/>
                                          </p:val>
                                        </p:tav>
                                      </p:tavLst>
                                    </p:anim>
                                    <p:set>
                                      <p:cBhvr>
                                        <p:cTn id="30" dur="1" fill="hold">
                                          <p:stCondLst>
                                            <p:cond delay="499"/>
                                          </p:stCondLst>
                                        </p:cTn>
                                        <p:tgtEl>
                                          <p:spTgt spid="23559"/>
                                        </p:tgtEl>
                                        <p:attrNameLst>
                                          <p:attrName>style.visibility</p:attrName>
                                        </p:attrNameLst>
                                      </p:cBhvr>
                                      <p:to>
                                        <p:strVal val="hidden"/>
                                      </p:to>
                                    </p:set>
                                  </p:childTnLst>
                                </p:cTn>
                              </p:par>
                            </p:childTnLst>
                          </p:cTn>
                        </p:par>
                        <p:par>
                          <p:cTn id="31" fill="hold">
                            <p:stCondLst>
                              <p:cond delay="1000"/>
                            </p:stCondLst>
                            <p:childTnLst>
                              <p:par>
                                <p:cTn id="32" presetID="2" presetClass="exit" presetSubtype="4" fill="hold" nodeType="afterEffect">
                                  <p:stCondLst>
                                    <p:cond delay="0"/>
                                  </p:stCondLst>
                                  <p:childTnLst>
                                    <p:anim calcmode="lin" valueType="num">
                                      <p:cBhvr additive="base">
                                        <p:cTn id="33" dur="500"/>
                                        <p:tgtEl>
                                          <p:spTgt spid="23562"/>
                                        </p:tgtEl>
                                        <p:attrNameLst>
                                          <p:attrName>ppt_x</p:attrName>
                                        </p:attrNameLst>
                                      </p:cBhvr>
                                      <p:tavLst>
                                        <p:tav tm="0">
                                          <p:val>
                                            <p:strVal val="ppt_x"/>
                                          </p:val>
                                        </p:tav>
                                        <p:tav tm="100000">
                                          <p:val>
                                            <p:strVal val="ppt_x"/>
                                          </p:val>
                                        </p:tav>
                                      </p:tavLst>
                                    </p:anim>
                                    <p:anim calcmode="lin" valueType="num">
                                      <p:cBhvr additive="base">
                                        <p:cTn id="34" dur="500"/>
                                        <p:tgtEl>
                                          <p:spTgt spid="23562"/>
                                        </p:tgtEl>
                                        <p:attrNameLst>
                                          <p:attrName>ppt_y</p:attrName>
                                        </p:attrNameLst>
                                      </p:cBhvr>
                                      <p:tavLst>
                                        <p:tav tm="0">
                                          <p:val>
                                            <p:strVal val="ppt_y"/>
                                          </p:val>
                                        </p:tav>
                                        <p:tav tm="100000">
                                          <p:val>
                                            <p:strVal val="1+ppt_h/2"/>
                                          </p:val>
                                        </p:tav>
                                      </p:tavLst>
                                    </p:anim>
                                    <p:set>
                                      <p:cBhvr>
                                        <p:cTn id="35" dur="1" fill="hold">
                                          <p:stCondLst>
                                            <p:cond delay="499"/>
                                          </p:stCondLst>
                                        </p:cTn>
                                        <p:tgtEl>
                                          <p:spTgt spid="23562"/>
                                        </p:tgtEl>
                                        <p:attrNameLst>
                                          <p:attrName>style.visibility</p:attrName>
                                        </p:attrNameLst>
                                      </p:cBhvr>
                                      <p:to>
                                        <p:strVal val="hidden"/>
                                      </p:to>
                                    </p:set>
                                  </p:childTnLst>
                                </p:cTn>
                              </p:par>
                            </p:childTnLst>
                          </p:cTn>
                        </p:par>
                        <p:par>
                          <p:cTn id="36" fill="hold">
                            <p:stCondLst>
                              <p:cond delay="1500"/>
                            </p:stCondLst>
                            <p:childTnLst>
                              <p:par>
                                <p:cTn id="37" presetID="2" presetClass="exit" presetSubtype="4" fill="hold" nodeType="afterEffect">
                                  <p:stCondLst>
                                    <p:cond delay="0"/>
                                  </p:stCondLst>
                                  <p:childTnLst>
                                    <p:anim calcmode="lin" valueType="num">
                                      <p:cBhvr additive="base">
                                        <p:cTn id="38" dur="500"/>
                                        <p:tgtEl>
                                          <p:spTgt spid="23560"/>
                                        </p:tgtEl>
                                        <p:attrNameLst>
                                          <p:attrName>ppt_x</p:attrName>
                                        </p:attrNameLst>
                                      </p:cBhvr>
                                      <p:tavLst>
                                        <p:tav tm="0">
                                          <p:val>
                                            <p:strVal val="ppt_x"/>
                                          </p:val>
                                        </p:tav>
                                        <p:tav tm="100000">
                                          <p:val>
                                            <p:strVal val="ppt_x"/>
                                          </p:val>
                                        </p:tav>
                                      </p:tavLst>
                                    </p:anim>
                                    <p:anim calcmode="lin" valueType="num">
                                      <p:cBhvr additive="base">
                                        <p:cTn id="39" dur="500"/>
                                        <p:tgtEl>
                                          <p:spTgt spid="23560"/>
                                        </p:tgtEl>
                                        <p:attrNameLst>
                                          <p:attrName>ppt_y</p:attrName>
                                        </p:attrNameLst>
                                      </p:cBhvr>
                                      <p:tavLst>
                                        <p:tav tm="0">
                                          <p:val>
                                            <p:strVal val="ppt_y"/>
                                          </p:val>
                                        </p:tav>
                                        <p:tav tm="100000">
                                          <p:val>
                                            <p:strVal val="1+ppt_h/2"/>
                                          </p:val>
                                        </p:tav>
                                      </p:tavLst>
                                    </p:anim>
                                    <p:set>
                                      <p:cBhvr>
                                        <p:cTn id="40" dur="1" fill="hold">
                                          <p:stCondLst>
                                            <p:cond delay="499"/>
                                          </p:stCondLst>
                                        </p:cTn>
                                        <p:tgtEl>
                                          <p:spTgt spid="235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3" cstate="print">
            <a:lum contrast="-50000"/>
          </a:blip>
          <a:stretch>
            <a:fillRect/>
          </a:stretch>
        </p:blipFill>
        <p:spPr>
          <a:xfrm>
            <a:off x="-32" y="0"/>
            <a:ext cx="9135554" cy="6858000"/>
          </a:xfrm>
          <a:prstGeom prst="rect">
            <a:avLst/>
          </a:prstGeom>
        </p:spPr>
      </p:pic>
      <p:sp>
        <p:nvSpPr>
          <p:cNvPr id="3" name="Содержимое 2"/>
          <p:cNvSpPr>
            <a:spLocks noGrp="1"/>
          </p:cNvSpPr>
          <p:nvPr>
            <p:ph idx="1"/>
          </p:nvPr>
        </p:nvSpPr>
        <p:spPr>
          <a:xfrm>
            <a:off x="928662" y="428604"/>
            <a:ext cx="7143800" cy="571504"/>
          </a:xfrm>
        </p:spPr>
        <p:txBody>
          <a:bodyPr>
            <a:normAutofit fontScale="92500"/>
          </a:bodyPr>
          <a:lstStyle/>
          <a:p>
            <a:pPr algn="ctr">
              <a:buNone/>
            </a:pPr>
            <a:r>
              <a:rPr lang="uk-UA" sz="2400" dirty="0" smtClean="0">
                <a:solidFill>
                  <a:srgbClr val="FFFF00"/>
                </a:solidFill>
                <a:latin typeface="Times New Roman" pitchFamily="18" charset="0"/>
                <a:cs typeface="Times New Roman" pitchFamily="18" charset="0"/>
              </a:rPr>
              <a:t>Надія Арабаджі. У 1942 році була вивезена до Німеччини.</a:t>
            </a:r>
            <a:endParaRPr lang="uk-UA" sz="2400" dirty="0">
              <a:solidFill>
                <a:srgbClr val="FFFF00"/>
              </a:solidFill>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5143504" y="1142984"/>
          <a:ext cx="3714776" cy="5500726"/>
        </p:xfrm>
        <a:graphic>
          <a:graphicData uri="http://schemas.openxmlformats.org/presentationml/2006/ole">
            <p:oleObj spid="_x0000_s2055" name="Acrobat Document" r:id="rId4" imgW="5125165" imgH="6961905" progId="">
              <p:embed/>
            </p:oleObj>
          </a:graphicData>
        </a:graphic>
      </p:graphicFrame>
      <p:graphicFrame>
        <p:nvGraphicFramePr>
          <p:cNvPr id="2052" name="Object 4"/>
          <p:cNvGraphicFramePr>
            <a:graphicFrameLocks noChangeAspect="1"/>
          </p:cNvGraphicFramePr>
          <p:nvPr/>
        </p:nvGraphicFramePr>
        <p:xfrm>
          <a:off x="357158" y="1142984"/>
          <a:ext cx="4014342" cy="5500726"/>
        </p:xfrm>
        <a:graphic>
          <a:graphicData uri="http://schemas.openxmlformats.org/presentationml/2006/ole">
            <p:oleObj spid="_x0000_s2056" name="Acrobat Document" r:id="rId5" imgW="5333762" imgH="7029340" progId="">
              <p:embed/>
            </p:oleObj>
          </a:graphicData>
        </a:graphic>
      </p:graphicFrame>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Scale>
                                      <p:cBhvr>
                                        <p:cTn id="7" dur="1000" decel="50000" fill="hold">
                                          <p:stCondLst>
                                            <p:cond delay="0"/>
                                          </p:stCondLst>
                                        </p:cTn>
                                        <p:tgtEl>
                                          <p:spTgt spid="20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52"/>
                                        </p:tgtEl>
                                        <p:attrNameLst>
                                          <p:attrName>ppt_x</p:attrName>
                                          <p:attrName>ppt_y</p:attrName>
                                        </p:attrNameLst>
                                      </p:cBhvr>
                                    </p:animMotion>
                                    <p:animEffect transition="in" filter="fade">
                                      <p:cBhvr>
                                        <p:cTn id="9" dur="1000"/>
                                        <p:tgtEl>
                                          <p:spTgt spid="2052"/>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Scale>
                                      <p:cBhvr>
                                        <p:cTn id="13"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50"/>
                                        </p:tgtEl>
                                        <p:attrNameLst>
                                          <p:attrName>ppt_x</p:attrName>
                                          <p:attrName>ppt_y</p:attrName>
                                        </p:attrNameLst>
                                      </p:cBhvr>
                                    </p:animMotion>
                                    <p:animEffect transition="in" filter="fade">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2052"/>
                                        </p:tgtEl>
                                      </p:cBhvr>
                                    </p:animEffect>
                                    <p:set>
                                      <p:cBhvr>
                                        <p:cTn id="20" dur="1" fill="hold">
                                          <p:stCondLst>
                                            <p:cond delay="499"/>
                                          </p:stCondLst>
                                        </p:cTn>
                                        <p:tgtEl>
                                          <p:spTgt spid="2052"/>
                                        </p:tgtEl>
                                        <p:attrNameLst>
                                          <p:attrName>style.visibility</p:attrName>
                                        </p:attrNameLst>
                                      </p:cBhvr>
                                      <p:to>
                                        <p:strVal val="hidden"/>
                                      </p:to>
                                    </p:set>
                                  </p:childTnLst>
                                </p:cTn>
                              </p:par>
                            </p:childTnLst>
                          </p:cTn>
                        </p:par>
                        <p:par>
                          <p:cTn id="21" fill="hold">
                            <p:stCondLst>
                              <p:cond delay="500"/>
                            </p:stCondLst>
                            <p:childTnLst>
                              <p:par>
                                <p:cTn id="22" presetID="4" presetClass="exit" presetSubtype="16" fill="hold" nodeType="afterEffect">
                                  <p:stCondLst>
                                    <p:cond delay="0"/>
                                  </p:stCondLst>
                                  <p:childTnLst>
                                    <p:animEffect transition="out" filter="box(in)">
                                      <p:cBhvr>
                                        <p:cTn id="23" dur="500"/>
                                        <p:tgtEl>
                                          <p:spTgt spid="2050"/>
                                        </p:tgtEl>
                                      </p:cBhvr>
                                    </p:animEffect>
                                    <p:set>
                                      <p:cBhvr>
                                        <p:cTn id="24"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32" y="0"/>
            <a:ext cx="9135554" cy="6858000"/>
          </a:xfrm>
          <a:prstGeom prst="rect">
            <a:avLst/>
          </a:prstGeom>
        </p:spPr>
      </p:pic>
      <p:sp>
        <p:nvSpPr>
          <p:cNvPr id="5" name="Заголовок 1"/>
          <p:cNvSpPr txBox="1">
            <a:spLocks/>
          </p:cNvSpPr>
          <p:nvPr/>
        </p:nvSpPr>
        <p:spPr>
          <a:xfrm>
            <a:off x="539552" y="188640"/>
            <a:ext cx="7329510" cy="116205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800" b="0" i="0" u="none" strike="noStrike" kern="1200" cap="none" spc="0" normalizeH="0" baseline="0" noProof="0" dirty="0" smtClean="0">
                <a:ln>
                  <a:noFill/>
                </a:ln>
                <a:solidFill>
                  <a:srgbClr val="FFFF00"/>
                </a:solidFill>
                <a:effectLst/>
                <a:uLnTx/>
                <a:uFillTx/>
                <a:latin typeface="+mj-lt"/>
                <a:ea typeface="+mj-ea"/>
                <a:cs typeface="+mj-cs"/>
              </a:rPr>
              <a:t>    </a:t>
            </a:r>
            <a:r>
              <a:rPr kumimoji="0" lang="uk-UA" sz="4800" b="0" i="0" u="none" strike="noStrike" kern="1200" cap="none" spc="0" normalizeH="0" baseline="0" dirty="0" smtClean="0">
                <a:ln>
                  <a:noFill/>
                </a:ln>
                <a:solidFill>
                  <a:srgbClr val="FFFF00"/>
                </a:solidFill>
                <a:effectLst/>
                <a:uLnTx/>
                <a:uFillTx/>
                <a:latin typeface="+mj-lt"/>
                <a:ea typeface="+mj-ea"/>
                <a:cs typeface="+mj-cs"/>
              </a:rPr>
              <a:t>Героїзм</a:t>
            </a:r>
            <a:r>
              <a:rPr kumimoji="0" lang="uk-UA" sz="4800" b="0" i="0" u="none" strike="noStrike" kern="1200" cap="none" spc="0" normalizeH="0" dirty="0" smtClean="0">
                <a:ln>
                  <a:noFill/>
                </a:ln>
                <a:solidFill>
                  <a:srgbClr val="FFFF00"/>
                </a:solidFill>
                <a:effectLst/>
                <a:uLnTx/>
                <a:uFillTx/>
                <a:latin typeface="+mj-lt"/>
                <a:ea typeface="+mj-ea"/>
                <a:cs typeface="+mj-cs"/>
              </a:rPr>
              <a:t> жителів селища</a:t>
            </a:r>
            <a:endParaRPr kumimoji="0" lang="uk-UA" sz="4800" b="0" i="0" u="none" strike="noStrike" kern="1200" cap="none" spc="0" normalizeH="0" baseline="0" dirty="0">
              <a:ln>
                <a:noFill/>
              </a:ln>
              <a:solidFill>
                <a:srgbClr val="FFFF00"/>
              </a:solidFill>
              <a:effectLst/>
              <a:uLnTx/>
              <a:uFillTx/>
              <a:latin typeface="+mj-lt"/>
              <a:ea typeface="+mj-ea"/>
              <a:cs typeface="+mj-cs"/>
            </a:endParaRPr>
          </a:p>
        </p:txBody>
      </p:sp>
      <p:sp>
        <p:nvSpPr>
          <p:cNvPr id="6" name="Текст 5"/>
          <p:cNvSpPr txBox="1">
            <a:spLocks/>
          </p:cNvSpPr>
          <p:nvPr/>
        </p:nvSpPr>
        <p:spPr>
          <a:xfrm>
            <a:off x="323528" y="1340768"/>
            <a:ext cx="5256584" cy="4392488"/>
          </a:xfrm>
          <a:prstGeom prst="rect">
            <a:avLst/>
          </a:prstGeom>
        </p:spPr>
        <p:txBody>
          <a:bodyPr>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uk-UA" sz="3200" dirty="0" smtClean="0">
                <a:solidFill>
                  <a:srgbClr val="FFFF00"/>
                </a:solidFill>
              </a:rPr>
              <a:t>Гаврищук</a:t>
            </a:r>
          </a:p>
          <a:p>
            <a:pPr marL="342900" marR="0" lvl="0" indent="-342900" algn="ctr" defTabSz="914400" rtl="0" eaLnBrk="1" fontAlgn="auto" latinLnBrk="0" hangingPunct="1">
              <a:lnSpc>
                <a:spcPct val="100000"/>
              </a:lnSpc>
              <a:spcBef>
                <a:spcPct val="20000"/>
              </a:spcBef>
              <a:spcAft>
                <a:spcPts val="0"/>
              </a:spcAft>
              <a:buClrTx/>
              <a:buSzTx/>
              <a:tabLst/>
              <a:defRPr/>
            </a:pPr>
            <a:r>
              <a:rPr lang="uk-UA" sz="3200" dirty="0" smtClean="0">
                <a:solidFill>
                  <a:srgbClr val="FFFF00"/>
                </a:solidFill>
              </a:rPr>
              <a:t> Катерина Пантелеївна</a:t>
            </a:r>
            <a:endParaRPr kumimoji="0" lang="uk-UA" sz="32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sz="32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uk-UA" sz="2200" dirty="0" smtClean="0">
                <a:solidFill>
                  <a:srgbClr val="FFFF00"/>
                </a:solidFill>
              </a:rPr>
              <a:t>      Під час визволення селища Старий Крим від німецько-фашистських загарбників врятувала пораненого танкіста, Сергія Пєхоту, переодягши його в жіночий одяг. У 1973 році нагороджена Ждановським міськвиконконом Почесною грамотою за врятування пораненого воїна-танкіста. </a:t>
            </a:r>
            <a:endParaRPr kumimoji="0" lang="uk-UA" sz="22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Содержимое 4" descr="Гаврищук Екатерина.png"/>
          <p:cNvPicPr>
            <a:picLocks noChangeAspect="1"/>
          </p:cNvPicPr>
          <p:nvPr/>
        </p:nvPicPr>
        <p:blipFill>
          <a:blip r:embed="rId3" cstate="print"/>
          <a:stretch>
            <a:fillRect/>
          </a:stretch>
        </p:blipFill>
        <p:spPr>
          <a:xfrm>
            <a:off x="5843584" y="1340768"/>
            <a:ext cx="2645645" cy="4320480"/>
          </a:xfrm>
          <a:prstGeom prst="rect">
            <a:avLst/>
          </a:prstGeom>
        </p:spPr>
      </p:pic>
    </p:spTree>
  </p:cSld>
  <p:clrMapOvr>
    <a:masterClrMapping/>
  </p:clrMapOvr>
  <p:transition spd="med" advClick="0" advTm="5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8446" y="0"/>
            <a:ext cx="9135554" cy="6858000"/>
          </a:xfrm>
          <a:prstGeom prst="rect">
            <a:avLst/>
          </a:prstGeom>
        </p:spPr>
      </p:pic>
      <p:pic>
        <p:nvPicPr>
          <p:cNvPr id="5" name="Объект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2910" y="1383892"/>
            <a:ext cx="3713066" cy="5210654"/>
          </a:xfrm>
          <a:prstGeom prst="rect">
            <a:avLst/>
          </a:prstGeom>
        </p:spPr>
      </p:pic>
      <p:sp>
        <p:nvSpPr>
          <p:cNvPr id="6" name="Заголовок 1"/>
          <p:cNvSpPr txBox="1">
            <a:spLocks/>
          </p:cNvSpPr>
          <p:nvPr/>
        </p:nvSpPr>
        <p:spPr>
          <a:xfrm>
            <a:off x="395536" y="0"/>
            <a:ext cx="3898776" cy="1198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b="1" dirty="0" smtClean="0">
                <a:solidFill>
                  <a:srgbClr val="FFFF00"/>
                </a:solidFill>
                <a:latin typeface="Times New Roman" pitchFamily="18" charset="0"/>
                <a:ea typeface="+mj-ea"/>
                <a:cs typeface="Times New Roman" pitchFamily="18" charset="0"/>
              </a:rPr>
              <a:t>Сергій Пєхота та його рятівниця на місці поранення танкіста.</a:t>
            </a:r>
            <a:endParaRPr kumimoji="0" lang="uk-UA" b="1" i="0" u="none" strike="noStrike" kern="1200" cap="none" spc="0" normalizeH="0" baseline="0" dirty="0">
              <a:ln>
                <a:noFill/>
              </a:ln>
              <a:solidFill>
                <a:srgbClr val="FFFF00"/>
              </a:solidFill>
              <a:effectLst/>
              <a:uLnTx/>
              <a:uFillTx/>
              <a:latin typeface="Times New Roman" pitchFamily="18" charset="0"/>
              <a:ea typeface="+mj-ea"/>
              <a:cs typeface="Times New Roman" pitchFamily="18" charset="0"/>
            </a:endParaRPr>
          </a:p>
        </p:txBody>
      </p:sp>
      <p:pic>
        <p:nvPicPr>
          <p:cNvPr id="7" name="Объект 4"/>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5357818" y="1357298"/>
            <a:ext cx="3116607" cy="2457705"/>
          </a:xfrm>
        </p:spPr>
      </p:pic>
      <p:pic>
        <p:nvPicPr>
          <p:cNvPr id="8" name="Объект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72066" y="4214818"/>
            <a:ext cx="3786182" cy="2378097"/>
          </a:xfrm>
          <a:prstGeom prst="rect">
            <a:avLst/>
          </a:prstGeom>
        </p:spPr>
      </p:pic>
      <p:sp>
        <p:nvSpPr>
          <p:cNvPr id="12" name="Прямоугольник 11"/>
          <p:cNvSpPr/>
          <p:nvPr/>
        </p:nvSpPr>
        <p:spPr>
          <a:xfrm>
            <a:off x="4572000" y="285728"/>
            <a:ext cx="4572000" cy="923330"/>
          </a:xfrm>
          <a:prstGeom prst="rect">
            <a:avLst/>
          </a:prstGeom>
        </p:spPr>
        <p:txBody>
          <a:bodyPr wrap="square">
            <a:spAutoFit/>
          </a:bodyPr>
          <a:lstStyle/>
          <a:p>
            <a:pPr algn="ctr"/>
            <a:r>
              <a:rPr lang="uk-UA" b="1" dirty="0" smtClean="0">
                <a:solidFill>
                  <a:srgbClr val="FFFF00"/>
                </a:solidFill>
                <a:latin typeface="Times New Roman" pitchFamily="18" charset="0"/>
                <a:cs typeface="Times New Roman" pitchFamily="18" charset="0"/>
              </a:rPr>
              <a:t>С. Пєхота на мітингу, присвяченому </a:t>
            </a:r>
          </a:p>
          <a:p>
            <a:pPr algn="ctr"/>
            <a:r>
              <a:rPr lang="uk-UA" b="1" dirty="0" smtClean="0">
                <a:solidFill>
                  <a:srgbClr val="FFFF00"/>
                </a:solidFill>
                <a:latin typeface="Times New Roman" pitchFamily="18" charset="0"/>
                <a:cs typeface="Times New Roman" pitchFamily="18" charset="0"/>
              </a:rPr>
              <a:t>30-літтю визволення селища від </a:t>
            </a:r>
          </a:p>
          <a:p>
            <a:pPr algn="ctr"/>
            <a:r>
              <a:rPr lang="uk-UA" b="1" dirty="0" smtClean="0">
                <a:solidFill>
                  <a:srgbClr val="FFFF00"/>
                </a:solidFill>
                <a:latin typeface="Times New Roman" pitchFamily="18" charset="0"/>
                <a:cs typeface="Times New Roman" pitchFamily="18" charset="0"/>
              </a:rPr>
              <a:t>німецько-фашистських загарбни</a:t>
            </a:r>
            <a:r>
              <a:rPr lang="uk-UA" b="1" dirty="0" smtClean="0">
                <a:solidFill>
                  <a:srgbClr val="FFFF00"/>
                </a:solidFill>
              </a:rPr>
              <a:t>ків. </a:t>
            </a:r>
            <a:endParaRPr lang="uk-UA" b="1" dirty="0"/>
          </a:p>
        </p:txBody>
      </p:sp>
    </p:spTree>
  </p:cSld>
  <p:clrMapOvr>
    <a:masterClrMapping/>
  </p:clrMapOvr>
  <p:transition spd="med" advClick="0" advTm="5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42" presetClass="exit" presetSubtype="0" fill="hold" nodeType="afterEffect">
                                  <p:stCondLst>
                                    <p:cond delay="0"/>
                                  </p:stCondLst>
                                  <p:childTnLst>
                                    <p:animEffect transition="out" filter="fade">
                                      <p:cBhvr>
                                        <p:cTn id="24" dur="1000"/>
                                        <p:tgtEl>
                                          <p:spTgt spid="7"/>
                                        </p:tgtEl>
                                      </p:cBhvr>
                                    </p:animEffect>
                                    <p:anim calcmode="lin" valueType="num">
                                      <p:cBhvr>
                                        <p:cTn id="25" dur="1000"/>
                                        <p:tgtEl>
                                          <p:spTgt spid="7"/>
                                        </p:tgtEl>
                                        <p:attrNameLst>
                                          <p:attrName>ppt_x</p:attrName>
                                        </p:attrNameLst>
                                      </p:cBhvr>
                                      <p:tavLst>
                                        <p:tav tm="0">
                                          <p:val>
                                            <p:strVal val="ppt_x"/>
                                          </p:val>
                                        </p:tav>
                                        <p:tav tm="100000">
                                          <p:val>
                                            <p:strVal val="ppt_x"/>
                                          </p:val>
                                        </p:tav>
                                      </p:tavLst>
                                    </p:anim>
                                    <p:anim calcmode="lin" valueType="num">
                                      <p:cBhvr>
                                        <p:cTn id="26" dur="1000"/>
                                        <p:tgtEl>
                                          <p:spTgt spid="7"/>
                                        </p:tgtEl>
                                        <p:attrNameLst>
                                          <p:attrName>ppt_y</p:attrName>
                                        </p:attrNameLst>
                                      </p:cBhvr>
                                      <p:tavLst>
                                        <p:tav tm="0">
                                          <p:val>
                                            <p:strVal val="ppt_y"/>
                                          </p:val>
                                        </p:tav>
                                        <p:tav tm="100000">
                                          <p:val>
                                            <p:strVal val="ppt_y+.1"/>
                                          </p:val>
                                        </p:tav>
                                      </p:tavLst>
                                    </p:anim>
                                    <p:set>
                                      <p:cBhvr>
                                        <p:cTn id="27" dur="1" fill="hold">
                                          <p:stCondLst>
                                            <p:cond delay="999"/>
                                          </p:stCondLst>
                                        </p:cTn>
                                        <p:tgtEl>
                                          <p:spTgt spid="7"/>
                                        </p:tgtEl>
                                        <p:attrNameLst>
                                          <p:attrName>style.visibility</p:attrName>
                                        </p:attrNameLst>
                                      </p:cBhvr>
                                      <p:to>
                                        <p:strVal val="hidden"/>
                                      </p:to>
                                    </p:set>
                                  </p:childTnLst>
                                </p:cTn>
                              </p:par>
                            </p:childTnLst>
                          </p:cTn>
                        </p:par>
                        <p:par>
                          <p:cTn id="28" fill="hold">
                            <p:stCondLst>
                              <p:cond delay="1500"/>
                            </p:stCondLst>
                            <p:childTnLst>
                              <p:par>
                                <p:cTn id="29" presetID="22" presetClass="exit" presetSubtype="4" fill="hold" nodeType="afterEffect">
                                  <p:stCondLst>
                                    <p:cond delay="0"/>
                                  </p:stCondLst>
                                  <p:childTnLst>
                                    <p:animEffect transition="out" filter="wipe(dow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8446" y="0"/>
            <a:ext cx="9135554" cy="6858000"/>
          </a:xfrm>
          <a:prstGeom prst="rect">
            <a:avLst/>
          </a:prstGeom>
        </p:spPr>
      </p:pic>
      <p:sp>
        <p:nvSpPr>
          <p:cNvPr id="5" name="Текст 2"/>
          <p:cNvSpPr txBox="1">
            <a:spLocks/>
          </p:cNvSpPr>
          <p:nvPr/>
        </p:nvSpPr>
        <p:spPr>
          <a:xfrm>
            <a:off x="323528" y="476672"/>
            <a:ext cx="3240360" cy="58326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1" i="0" u="none" strike="noStrike" kern="1200" cap="none" spc="0" normalizeH="0" baseline="0" noProof="0" dirty="0">
              <a:ln>
                <a:noFill/>
              </a:ln>
              <a:solidFill>
                <a:srgbClr val="FFFF00"/>
              </a:solidFill>
              <a:effectLst/>
              <a:uLnTx/>
              <a:uFillTx/>
              <a:latin typeface="+mn-lt"/>
              <a:ea typeface="+mn-ea"/>
              <a:cs typeface="+mn-cs"/>
            </a:endParaRPr>
          </a:p>
        </p:txBody>
      </p:sp>
      <p:sp>
        <p:nvSpPr>
          <p:cNvPr id="7" name="Содержимое 6"/>
          <p:cNvSpPr>
            <a:spLocks noGrp="1"/>
          </p:cNvSpPr>
          <p:nvPr>
            <p:ph idx="1"/>
          </p:nvPr>
        </p:nvSpPr>
        <p:spPr>
          <a:xfrm>
            <a:off x="3635896" y="260648"/>
            <a:ext cx="4857784" cy="714380"/>
          </a:xfrm>
        </p:spPr>
        <p:txBody>
          <a:bodyPr>
            <a:noAutofit/>
          </a:bodyPr>
          <a:lstStyle/>
          <a:p>
            <a:pPr algn="ctr">
              <a:buNone/>
            </a:pPr>
            <a:r>
              <a:rPr lang="ru-RU" sz="2400" b="1" dirty="0" smtClean="0">
                <a:solidFill>
                  <a:srgbClr val="FFFF00"/>
                </a:solidFill>
                <a:latin typeface="Times New Roman" pitchFamily="18" charset="0"/>
                <a:cs typeface="Times New Roman" pitchFamily="18" charset="0"/>
              </a:rPr>
              <a:t>         Лист фронтовика                            Будилки  Кузьми Федоровича</a:t>
            </a:r>
            <a:endParaRPr lang="ru-RU" sz="2400" b="1" dirty="0">
              <a:solidFill>
                <a:srgbClr val="FFFF00"/>
              </a:solidFill>
              <a:latin typeface="Times New Roman" pitchFamily="18" charset="0"/>
              <a:cs typeface="Times New Roman" pitchFamily="18" charset="0"/>
            </a:endParaRPr>
          </a:p>
        </p:txBody>
      </p:sp>
      <p:pic>
        <p:nvPicPr>
          <p:cNvPr id="24577" name="Picture 1"/>
          <p:cNvPicPr>
            <a:picLocks noChangeAspect="1" noChangeArrowheads="1"/>
          </p:cNvPicPr>
          <p:nvPr/>
        </p:nvPicPr>
        <p:blipFill>
          <a:blip r:embed="rId3" cstate="print"/>
          <a:srcRect/>
          <a:stretch>
            <a:fillRect/>
          </a:stretch>
        </p:blipFill>
        <p:spPr bwMode="auto">
          <a:xfrm rot="5400000">
            <a:off x="2629877" y="2013537"/>
            <a:ext cx="4098559" cy="2928958"/>
          </a:xfrm>
          <a:prstGeom prst="rect">
            <a:avLst/>
          </a:prstGeom>
          <a:noFill/>
          <a:ln w="9525">
            <a:noFill/>
            <a:miter lim="800000"/>
            <a:headEnd/>
            <a:tailEnd/>
          </a:ln>
        </p:spPr>
      </p:pic>
      <p:pic>
        <p:nvPicPr>
          <p:cNvPr id="24578" name="Picture 2"/>
          <p:cNvPicPr>
            <a:picLocks noChangeAspect="1" noChangeArrowheads="1"/>
          </p:cNvPicPr>
          <p:nvPr/>
        </p:nvPicPr>
        <p:blipFill>
          <a:blip r:embed="rId4" cstate="print"/>
          <a:srcRect/>
          <a:stretch>
            <a:fillRect/>
          </a:stretch>
        </p:blipFill>
        <p:spPr bwMode="auto">
          <a:xfrm rot="5400000">
            <a:off x="5586079" y="2129169"/>
            <a:ext cx="4115509" cy="2714644"/>
          </a:xfrm>
          <a:prstGeom prst="rect">
            <a:avLst/>
          </a:prstGeom>
          <a:noFill/>
          <a:ln w="9525">
            <a:noFill/>
            <a:miter lim="800000"/>
            <a:headEnd/>
            <a:tailEnd/>
          </a:ln>
        </p:spPr>
      </p:pic>
      <p:pic>
        <p:nvPicPr>
          <p:cNvPr id="24580" name="Picture 4" descr="C:\Users\Natalia\Desktop\фото г.jpg"/>
          <p:cNvPicPr>
            <a:picLocks noChangeAspect="1" noChangeArrowheads="1"/>
          </p:cNvPicPr>
          <p:nvPr/>
        </p:nvPicPr>
        <p:blipFill>
          <a:blip r:embed="rId5" cstate="print"/>
          <a:srcRect/>
          <a:stretch>
            <a:fillRect/>
          </a:stretch>
        </p:blipFill>
        <p:spPr bwMode="auto">
          <a:xfrm>
            <a:off x="500034" y="142852"/>
            <a:ext cx="1628775" cy="2190750"/>
          </a:xfrm>
          <a:prstGeom prst="rect">
            <a:avLst/>
          </a:prstGeom>
          <a:noFill/>
        </p:spPr>
      </p:pic>
      <p:sp>
        <p:nvSpPr>
          <p:cNvPr id="8" name="Прямоугольник 7"/>
          <p:cNvSpPr/>
          <p:nvPr/>
        </p:nvSpPr>
        <p:spPr>
          <a:xfrm>
            <a:off x="0" y="2285992"/>
            <a:ext cx="3131840" cy="4524315"/>
          </a:xfrm>
          <a:prstGeom prst="rect">
            <a:avLst/>
          </a:prstGeom>
        </p:spPr>
        <p:txBody>
          <a:bodyPr wrap="square">
            <a:spAutoFit/>
          </a:bodyPr>
          <a:lstStyle/>
          <a:p>
            <a:pPr algn="just"/>
            <a:r>
              <a:rPr lang="uk-UA" dirty="0" smtClean="0">
                <a:solidFill>
                  <a:srgbClr val="FFFF00"/>
                </a:solidFill>
              </a:rPr>
              <a:t>Зі згадувань дочки: «Суворі будні змінювали один одного в сумному очікуванні сірих солдатських трикутників з фронту. Увечері ми гаптували біля лампи. Було тепло й мирно в нашій домівці, однак мама по ночах плакала, і я не розуміла, хіба їй тут погано? Не могла я тоді знати, що вона, сумуючи за чоловіком, оплакувала свою самотність.</a:t>
            </a:r>
          </a:p>
          <a:p>
            <a:pPr algn="just"/>
            <a:r>
              <a:rPr lang="uk-UA" dirty="0" smtClean="0">
                <a:solidFill>
                  <a:srgbClr val="FFFF00"/>
                </a:solidFill>
              </a:rPr>
              <a:t>Минулі роки, ми виросли, але я й досі трепетно зберігаю пожовклий від часу батьків лист.  </a:t>
            </a:r>
          </a:p>
        </p:txBody>
      </p:sp>
      <p:sp>
        <p:nvSpPr>
          <p:cNvPr id="10" name="Прямоугольник 9"/>
          <p:cNvSpPr/>
          <p:nvPr/>
        </p:nvSpPr>
        <p:spPr>
          <a:xfrm>
            <a:off x="3347864" y="5517232"/>
            <a:ext cx="5796136" cy="1200329"/>
          </a:xfrm>
          <a:prstGeom prst="rect">
            <a:avLst/>
          </a:prstGeom>
        </p:spPr>
        <p:txBody>
          <a:bodyPr wrap="square">
            <a:spAutoFit/>
          </a:bodyPr>
          <a:lstStyle/>
          <a:p>
            <a:r>
              <a:rPr lang="uk-UA" dirty="0" smtClean="0">
                <a:solidFill>
                  <a:srgbClr val="FFFF00"/>
                </a:solidFill>
              </a:rPr>
              <a:t>Він такий теплий, щирий, кожен рядок сповнений тремтливого смутку за рідною Батьківщиною, вдячністю дружині за вірність за довгі роки </a:t>
            </a:r>
            <a:r>
              <a:rPr lang="uk-UA" dirty="0" smtClean="0">
                <a:solidFill>
                  <a:srgbClr val="FFFF00"/>
                </a:solidFill>
              </a:rPr>
              <a:t>очікування ”.</a:t>
            </a:r>
            <a:endParaRPr lang="uk-UA" dirty="0" smtClean="0">
              <a:solidFill>
                <a:srgbClr val="FFFF00"/>
              </a:solidFill>
            </a:endParaRPr>
          </a:p>
          <a:p>
            <a:pPr algn="r"/>
            <a:r>
              <a:rPr lang="uk-UA" dirty="0" smtClean="0">
                <a:solidFill>
                  <a:srgbClr val="FFFF00"/>
                </a:solidFill>
              </a:rPr>
              <a:t>Омельченко Катерина Кузьмівна.</a:t>
            </a:r>
            <a:endParaRPr lang="ru-RU" dirty="0"/>
          </a:p>
        </p:txBody>
      </p:sp>
    </p:spTree>
  </p:cSld>
  <p:clrMapOvr>
    <a:masterClrMapping/>
  </p:clrMapOvr>
  <p:transition spd="med" advClick="0" advTm="5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 calcmode="lin" valueType="num">
                                      <p:cBhvr>
                                        <p:cTn id="9" dur="1000" fill="hold"/>
                                        <p:tgtEl>
                                          <p:spTgt spid="24580"/>
                                        </p:tgtEl>
                                        <p:attrNameLst>
                                          <p:attrName>style.rotation</p:attrName>
                                        </p:attrNameLst>
                                      </p:cBhvr>
                                      <p:tavLst>
                                        <p:tav tm="0">
                                          <p:val>
                                            <p:fltVal val="90"/>
                                          </p:val>
                                        </p:tav>
                                        <p:tav tm="100000">
                                          <p:val>
                                            <p:fltVal val="0"/>
                                          </p:val>
                                        </p:tav>
                                      </p:tavLst>
                                    </p:anim>
                                    <p:animEffect transition="in" filter="fade">
                                      <p:cBhvr>
                                        <p:cTn id="10" dur="1000"/>
                                        <p:tgtEl>
                                          <p:spTgt spid="24580"/>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4577"/>
                                        </p:tgtEl>
                                        <p:attrNameLst>
                                          <p:attrName>style.visibility</p:attrName>
                                        </p:attrNameLst>
                                      </p:cBhvr>
                                      <p:to>
                                        <p:strVal val="visible"/>
                                      </p:to>
                                    </p:set>
                                    <p:anim calcmode="lin" valueType="num">
                                      <p:cBhvr>
                                        <p:cTn id="14" dur="1000" fill="hold"/>
                                        <p:tgtEl>
                                          <p:spTgt spid="24577"/>
                                        </p:tgtEl>
                                        <p:attrNameLst>
                                          <p:attrName>ppt_w</p:attrName>
                                        </p:attrNameLst>
                                      </p:cBhvr>
                                      <p:tavLst>
                                        <p:tav tm="0">
                                          <p:val>
                                            <p:fltVal val="0"/>
                                          </p:val>
                                        </p:tav>
                                        <p:tav tm="100000">
                                          <p:val>
                                            <p:strVal val="#ppt_w"/>
                                          </p:val>
                                        </p:tav>
                                      </p:tavLst>
                                    </p:anim>
                                    <p:anim calcmode="lin" valueType="num">
                                      <p:cBhvr>
                                        <p:cTn id="15" dur="1000" fill="hold"/>
                                        <p:tgtEl>
                                          <p:spTgt spid="24577"/>
                                        </p:tgtEl>
                                        <p:attrNameLst>
                                          <p:attrName>ppt_h</p:attrName>
                                        </p:attrNameLst>
                                      </p:cBhvr>
                                      <p:tavLst>
                                        <p:tav tm="0">
                                          <p:val>
                                            <p:fltVal val="0"/>
                                          </p:val>
                                        </p:tav>
                                        <p:tav tm="100000">
                                          <p:val>
                                            <p:strVal val="#ppt_h"/>
                                          </p:val>
                                        </p:tav>
                                      </p:tavLst>
                                    </p:anim>
                                    <p:anim calcmode="lin" valueType="num">
                                      <p:cBhvr>
                                        <p:cTn id="16" dur="1000" fill="hold"/>
                                        <p:tgtEl>
                                          <p:spTgt spid="24577"/>
                                        </p:tgtEl>
                                        <p:attrNameLst>
                                          <p:attrName>style.rotation</p:attrName>
                                        </p:attrNameLst>
                                      </p:cBhvr>
                                      <p:tavLst>
                                        <p:tav tm="0">
                                          <p:val>
                                            <p:fltVal val="90"/>
                                          </p:val>
                                        </p:tav>
                                        <p:tav tm="100000">
                                          <p:val>
                                            <p:fltVal val="0"/>
                                          </p:val>
                                        </p:tav>
                                      </p:tavLst>
                                    </p:anim>
                                    <p:animEffect transition="in" filter="fade">
                                      <p:cBhvr>
                                        <p:cTn id="17" dur="1000"/>
                                        <p:tgtEl>
                                          <p:spTgt spid="24577"/>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4578"/>
                                        </p:tgtEl>
                                        <p:attrNameLst>
                                          <p:attrName>style.visibility</p:attrName>
                                        </p:attrNameLst>
                                      </p:cBhvr>
                                      <p:to>
                                        <p:strVal val="visible"/>
                                      </p:to>
                                    </p:set>
                                    <p:anim calcmode="lin" valueType="num">
                                      <p:cBhvr>
                                        <p:cTn id="21" dur="1000" fill="hold"/>
                                        <p:tgtEl>
                                          <p:spTgt spid="24578"/>
                                        </p:tgtEl>
                                        <p:attrNameLst>
                                          <p:attrName>ppt_w</p:attrName>
                                        </p:attrNameLst>
                                      </p:cBhvr>
                                      <p:tavLst>
                                        <p:tav tm="0">
                                          <p:val>
                                            <p:fltVal val="0"/>
                                          </p:val>
                                        </p:tav>
                                        <p:tav tm="100000">
                                          <p:val>
                                            <p:strVal val="#ppt_w"/>
                                          </p:val>
                                        </p:tav>
                                      </p:tavLst>
                                    </p:anim>
                                    <p:anim calcmode="lin" valueType="num">
                                      <p:cBhvr>
                                        <p:cTn id="22" dur="1000" fill="hold"/>
                                        <p:tgtEl>
                                          <p:spTgt spid="24578"/>
                                        </p:tgtEl>
                                        <p:attrNameLst>
                                          <p:attrName>ppt_h</p:attrName>
                                        </p:attrNameLst>
                                      </p:cBhvr>
                                      <p:tavLst>
                                        <p:tav tm="0">
                                          <p:val>
                                            <p:fltVal val="0"/>
                                          </p:val>
                                        </p:tav>
                                        <p:tav tm="100000">
                                          <p:val>
                                            <p:strVal val="#ppt_h"/>
                                          </p:val>
                                        </p:tav>
                                      </p:tavLst>
                                    </p:anim>
                                    <p:anim calcmode="lin" valueType="num">
                                      <p:cBhvr>
                                        <p:cTn id="23" dur="1000" fill="hold"/>
                                        <p:tgtEl>
                                          <p:spTgt spid="24578"/>
                                        </p:tgtEl>
                                        <p:attrNameLst>
                                          <p:attrName>style.rotation</p:attrName>
                                        </p:attrNameLst>
                                      </p:cBhvr>
                                      <p:tavLst>
                                        <p:tav tm="0">
                                          <p:val>
                                            <p:fltVal val="90"/>
                                          </p:val>
                                        </p:tav>
                                        <p:tav tm="100000">
                                          <p:val>
                                            <p:fltVal val="0"/>
                                          </p:val>
                                        </p:tav>
                                      </p:tavLst>
                                    </p:anim>
                                    <p:animEffect transition="in" filter="fade">
                                      <p:cBhvr>
                                        <p:cTn id="24" dur="1000"/>
                                        <p:tgtEl>
                                          <p:spTgt spid="2457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iterate type="lt">
                                    <p:tmPct val="0"/>
                                  </p:iterate>
                                  <p:childTnLst>
                                    <p:animEffect transition="out" filter="fade">
                                      <p:cBhvr>
                                        <p:cTn id="28" dur="1000"/>
                                        <p:tgtEl>
                                          <p:spTgt spid="24580"/>
                                        </p:tgtEl>
                                      </p:cBhvr>
                                    </p:animEffect>
                                    <p:set>
                                      <p:cBhvr>
                                        <p:cTn id="29" dur="1" fill="hold">
                                          <p:stCondLst>
                                            <p:cond delay="999"/>
                                          </p:stCondLst>
                                        </p:cTn>
                                        <p:tgtEl>
                                          <p:spTgt spid="24580"/>
                                        </p:tgtEl>
                                        <p:attrNameLst>
                                          <p:attrName>style.visibility</p:attrName>
                                        </p:attrNameLst>
                                      </p:cBhvr>
                                      <p:to>
                                        <p:strVal val="hidden"/>
                                      </p:to>
                                    </p:set>
                                  </p:childTnLst>
                                </p:cTn>
                              </p:par>
                            </p:childTnLst>
                          </p:cTn>
                        </p:par>
                        <p:par>
                          <p:cTn id="30" fill="hold">
                            <p:stCondLst>
                              <p:cond delay="1000"/>
                            </p:stCondLst>
                            <p:childTnLst>
                              <p:par>
                                <p:cTn id="31" presetID="10" presetClass="exit" presetSubtype="0" fill="hold" nodeType="afterEffect">
                                  <p:stCondLst>
                                    <p:cond delay="0"/>
                                  </p:stCondLst>
                                  <p:iterate type="lt">
                                    <p:tmPct val="0"/>
                                  </p:iterate>
                                  <p:childTnLst>
                                    <p:animEffect transition="out" filter="fade">
                                      <p:cBhvr>
                                        <p:cTn id="32" dur="1000"/>
                                        <p:tgtEl>
                                          <p:spTgt spid="24577"/>
                                        </p:tgtEl>
                                      </p:cBhvr>
                                    </p:animEffect>
                                    <p:set>
                                      <p:cBhvr>
                                        <p:cTn id="33" dur="1" fill="hold">
                                          <p:stCondLst>
                                            <p:cond delay="999"/>
                                          </p:stCondLst>
                                        </p:cTn>
                                        <p:tgtEl>
                                          <p:spTgt spid="24577"/>
                                        </p:tgtEl>
                                        <p:attrNameLst>
                                          <p:attrName>style.visibility</p:attrName>
                                        </p:attrNameLst>
                                      </p:cBhvr>
                                      <p:to>
                                        <p:strVal val="hidden"/>
                                      </p:to>
                                    </p:set>
                                  </p:childTnLst>
                                </p:cTn>
                              </p:par>
                            </p:childTnLst>
                          </p:cTn>
                        </p:par>
                        <p:par>
                          <p:cTn id="34" fill="hold">
                            <p:stCondLst>
                              <p:cond delay="2000"/>
                            </p:stCondLst>
                            <p:childTnLst>
                              <p:par>
                                <p:cTn id="35" presetID="10" presetClass="exit" presetSubtype="0" fill="hold" nodeType="afterEffect">
                                  <p:stCondLst>
                                    <p:cond delay="0"/>
                                  </p:stCondLst>
                                  <p:iterate type="lt">
                                    <p:tmPct val="0"/>
                                  </p:iterate>
                                  <p:childTnLst>
                                    <p:animEffect transition="out" filter="fade">
                                      <p:cBhvr>
                                        <p:cTn id="36" dur="1000"/>
                                        <p:tgtEl>
                                          <p:spTgt spid="24578"/>
                                        </p:tgtEl>
                                      </p:cBhvr>
                                    </p:animEffect>
                                    <p:set>
                                      <p:cBhvr>
                                        <p:cTn id="37" dur="1" fill="hold">
                                          <p:stCondLst>
                                            <p:cond delay="999"/>
                                          </p:stCondLst>
                                        </p:cTn>
                                        <p:tgtEl>
                                          <p:spTgt spid="245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32" y="0"/>
            <a:ext cx="9135554" cy="6858000"/>
          </a:xfrm>
          <a:prstGeom prst="rect">
            <a:avLst/>
          </a:prstGeom>
        </p:spPr>
      </p:pic>
      <p:sp>
        <p:nvSpPr>
          <p:cNvPr id="2" name="Заголовок 1"/>
          <p:cNvSpPr>
            <a:spLocks noGrp="1"/>
          </p:cNvSpPr>
          <p:nvPr>
            <p:ph type="title"/>
          </p:nvPr>
        </p:nvSpPr>
        <p:spPr/>
        <p:txBody>
          <a:bodyPr/>
          <a:lstStyle/>
          <a:p>
            <a:r>
              <a:rPr lang="uk-UA" dirty="0" smtClean="0">
                <a:solidFill>
                  <a:srgbClr val="FFFF00"/>
                </a:solidFill>
              </a:rPr>
              <a:t>Висновки:</a:t>
            </a:r>
            <a:endParaRPr lang="uk-UA" dirty="0">
              <a:solidFill>
                <a:srgbClr val="FFFF00"/>
              </a:solidFill>
            </a:endParaRPr>
          </a:p>
        </p:txBody>
      </p:sp>
      <p:sp>
        <p:nvSpPr>
          <p:cNvPr id="3" name="Содержимое 2"/>
          <p:cNvSpPr>
            <a:spLocks noGrp="1"/>
          </p:cNvSpPr>
          <p:nvPr>
            <p:ph idx="1"/>
          </p:nvPr>
        </p:nvSpPr>
        <p:spPr/>
        <p:txBody>
          <a:bodyPr>
            <a:normAutofit/>
          </a:bodyPr>
          <a:lstStyle/>
          <a:p>
            <a:r>
              <a:rPr lang="uk-UA" sz="2000" dirty="0" smtClean="0">
                <a:solidFill>
                  <a:srgbClr val="FFFF00"/>
                </a:solidFill>
                <a:latin typeface="Times New Roman" pitchFamily="18" charset="0"/>
                <a:cs typeface="Times New Roman" pitchFamily="18" charset="0"/>
              </a:rPr>
              <a:t>Кожне покоління людей повинно навчатися на помилках своїх попередників.</a:t>
            </a:r>
          </a:p>
          <a:p>
            <a:r>
              <a:rPr lang="uk-UA" sz="2000" dirty="0" smtClean="0">
                <a:solidFill>
                  <a:srgbClr val="FFFF00"/>
                </a:solidFill>
                <a:latin typeface="Times New Roman" pitchFamily="18" charset="0"/>
                <a:cs typeface="Times New Roman" pitchFamily="18" charset="0"/>
              </a:rPr>
              <a:t>Необхідно застерігати наступні покоління від захоплення фашистськими доктринами. </a:t>
            </a:r>
          </a:p>
          <a:p>
            <a:r>
              <a:rPr lang="uk-UA" sz="2000" dirty="0" smtClean="0">
                <a:solidFill>
                  <a:srgbClr val="FFFF00"/>
                </a:solidFill>
                <a:latin typeface="Times New Roman" pitchFamily="18" charset="0"/>
                <a:cs typeface="Times New Roman" pitchFamily="18" charset="0"/>
              </a:rPr>
              <a:t>Досвід Другої світової війни навчає, що успіхи на фронті та в тилу стали можливими тільки завдяки згуртованості суспільства, єдності народу й армії. </a:t>
            </a:r>
          </a:p>
          <a:p>
            <a:r>
              <a:rPr lang="uk-UA" sz="2000" dirty="0" smtClean="0">
                <a:solidFill>
                  <a:srgbClr val="FFFF00"/>
                </a:solidFill>
                <a:latin typeface="Times New Roman" pitchFamily="18" charset="0"/>
                <a:cs typeface="Times New Roman" pitchFamily="18" charset="0"/>
              </a:rPr>
              <a:t>Протистояння війни і миру — найважливіша проблема сучасності. Загроза нової світової війни може бути відведена, якщо всі народи планети</a:t>
            </a:r>
            <a:r>
              <a:rPr lang="uk-UA" sz="2000" smtClean="0">
                <a:solidFill>
                  <a:srgbClr val="FFFF00"/>
                </a:solidFill>
                <a:latin typeface="Times New Roman" pitchFamily="18" charset="0"/>
                <a:cs typeface="Times New Roman" pitchFamily="18" charset="0"/>
              </a:rPr>
              <a:t>, дізнавшись </a:t>
            </a:r>
            <a:r>
              <a:rPr lang="uk-UA" sz="2000" dirty="0" smtClean="0">
                <a:solidFill>
                  <a:srgbClr val="FFFF00"/>
                </a:solidFill>
                <a:latin typeface="Times New Roman" pitchFamily="18" charset="0"/>
                <a:cs typeface="Times New Roman" pitchFamily="18" charset="0"/>
              </a:rPr>
              <a:t>правду про її руйнівні наслідки, активно залучаться до боротьби за мир, своєчасно викриють агресивні задумки. І чим наполегливіше звучить на захист миру голос народів, тим більше впевненості, що ця боротьба буде успішною.</a:t>
            </a:r>
            <a:endParaRPr lang="uk-UA" sz="2000" dirty="0">
              <a:solidFill>
                <a:srgbClr val="FFFF00"/>
              </a:solidFill>
              <a:latin typeface="Times New Roman" pitchFamily="18" charset="0"/>
              <a:cs typeface="Times New Roman" pitchFamily="18" charset="0"/>
            </a:endParaRPr>
          </a:p>
        </p:txBody>
      </p:sp>
    </p:spTree>
  </p:cSld>
  <p:clrMapOvr>
    <a:masterClrMapping/>
  </p:clrMapOvr>
  <p:transition spd="med" advClick="0" advTm="5000">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8446" y="0"/>
            <a:ext cx="9135554" cy="6858000"/>
          </a:xfrm>
          <a:prstGeom prst="rect">
            <a:avLst/>
          </a:prstGeom>
        </p:spPr>
      </p:pic>
      <p:sp>
        <p:nvSpPr>
          <p:cNvPr id="6" name="Содержимое 5"/>
          <p:cNvSpPr>
            <a:spLocks noGrp="1"/>
          </p:cNvSpPr>
          <p:nvPr>
            <p:ph sz="half" idx="1"/>
          </p:nvPr>
        </p:nvSpPr>
        <p:spPr>
          <a:xfrm>
            <a:off x="428596" y="500042"/>
            <a:ext cx="4114800" cy="857256"/>
          </a:xfrm>
        </p:spPr>
        <p:txBody>
          <a:bodyPr>
            <a:noAutofit/>
          </a:bodyPr>
          <a:lstStyle/>
          <a:p>
            <a:pPr>
              <a:buNone/>
            </a:pPr>
            <a:r>
              <a:rPr lang="ru-RU" sz="2000" b="1" dirty="0" smtClean="0">
                <a:solidFill>
                  <a:srgbClr val="FFFF00"/>
                </a:solidFill>
              </a:rPr>
              <a:t>                 </a:t>
            </a:r>
            <a:r>
              <a:rPr lang="uk-UA" sz="2000" b="1" dirty="0" smtClean="0">
                <a:solidFill>
                  <a:srgbClr val="FFFF00"/>
                </a:solidFill>
              </a:rPr>
              <a:t>Керівник проекту </a:t>
            </a:r>
          </a:p>
          <a:p>
            <a:pPr>
              <a:buNone/>
            </a:pPr>
            <a:r>
              <a:rPr lang="uk-UA" sz="2000" b="1" dirty="0" smtClean="0">
                <a:solidFill>
                  <a:srgbClr val="FFFF00"/>
                </a:solidFill>
              </a:rPr>
              <a:t>     учитель історії вищої категорії  Катерина Миколаївна Бундак</a:t>
            </a:r>
            <a:endParaRPr lang="uk-UA" sz="2000" b="1" dirty="0">
              <a:solidFill>
                <a:srgbClr val="FFFF00"/>
              </a:solidFill>
            </a:endParaRPr>
          </a:p>
        </p:txBody>
      </p:sp>
      <p:sp>
        <p:nvSpPr>
          <p:cNvPr id="7" name="Содержимое 6"/>
          <p:cNvSpPr>
            <a:spLocks noGrp="1"/>
          </p:cNvSpPr>
          <p:nvPr>
            <p:ph sz="half" idx="2"/>
          </p:nvPr>
        </p:nvSpPr>
        <p:spPr>
          <a:xfrm>
            <a:off x="4643438" y="571480"/>
            <a:ext cx="4038600" cy="971544"/>
          </a:xfrm>
        </p:spPr>
        <p:txBody>
          <a:bodyPr>
            <a:noAutofit/>
          </a:bodyPr>
          <a:lstStyle/>
          <a:p>
            <a:pPr>
              <a:buNone/>
            </a:pPr>
            <a:r>
              <a:rPr lang="uk-UA" sz="2000" b="1" dirty="0" smtClean="0">
                <a:solidFill>
                  <a:srgbClr val="FFFF00"/>
                </a:solidFill>
              </a:rPr>
              <a:t>                     Автор проекту </a:t>
            </a:r>
          </a:p>
          <a:p>
            <a:pPr>
              <a:buNone/>
            </a:pPr>
            <a:r>
              <a:rPr lang="uk-UA" sz="2000" b="1" dirty="0" smtClean="0">
                <a:solidFill>
                  <a:srgbClr val="FFFF00"/>
                </a:solidFill>
              </a:rPr>
              <a:t>                  учениця 10-А класу </a:t>
            </a:r>
          </a:p>
          <a:p>
            <a:pPr>
              <a:buNone/>
            </a:pPr>
            <a:r>
              <a:rPr lang="uk-UA" sz="2000" b="1" dirty="0" smtClean="0">
                <a:solidFill>
                  <a:srgbClr val="FFFF00"/>
                </a:solidFill>
              </a:rPr>
              <a:t>          Марина Василівна Шитова</a:t>
            </a:r>
            <a:endParaRPr lang="uk-UA" sz="2000" b="1" dirty="0">
              <a:solidFill>
                <a:srgbClr val="FFFF00"/>
              </a:solidFill>
            </a:endParaRPr>
          </a:p>
        </p:txBody>
      </p:sp>
      <p:pic>
        <p:nvPicPr>
          <p:cNvPr id="4097" name="Picture 1" descr="C:\Users\Natalia\Desktop\фото.jpg"/>
          <p:cNvPicPr>
            <a:picLocks noChangeAspect="1" noChangeArrowheads="1"/>
          </p:cNvPicPr>
          <p:nvPr/>
        </p:nvPicPr>
        <p:blipFill>
          <a:blip r:embed="rId3" cstate="print"/>
          <a:srcRect/>
          <a:stretch>
            <a:fillRect/>
          </a:stretch>
        </p:blipFill>
        <p:spPr bwMode="auto">
          <a:xfrm>
            <a:off x="5286380" y="2214554"/>
            <a:ext cx="2976563" cy="3871912"/>
          </a:xfrm>
          <a:prstGeom prst="rect">
            <a:avLst/>
          </a:prstGeom>
          <a:noFill/>
        </p:spPr>
      </p:pic>
      <p:pic>
        <p:nvPicPr>
          <p:cNvPr id="4098" name="Picture 2" descr="F:\портрет.jpg"/>
          <p:cNvPicPr>
            <a:picLocks noChangeAspect="1" noChangeArrowheads="1"/>
          </p:cNvPicPr>
          <p:nvPr/>
        </p:nvPicPr>
        <p:blipFill>
          <a:blip r:embed="rId4" cstate="print"/>
          <a:srcRect/>
          <a:stretch>
            <a:fillRect/>
          </a:stretch>
        </p:blipFill>
        <p:spPr bwMode="auto">
          <a:xfrm>
            <a:off x="928662" y="2214554"/>
            <a:ext cx="2643206" cy="3786214"/>
          </a:xfrm>
          <a:prstGeom prst="rect">
            <a:avLst/>
          </a:prstGeom>
          <a:noFill/>
        </p:spPr>
      </p:pic>
    </p:spTree>
  </p:cSld>
  <p:clrMapOvr>
    <a:masterClrMapping/>
  </p:clrMapOvr>
  <p:transition spd="med" advClick="0" advTm="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par>
                                <p:cTn id="8" presetID="3" presetClass="entr" presetSubtype="10" fill="hold"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blinds(horizontal)">
                                      <p:cBhvr>
                                        <p:cTn id="10" dur="500"/>
                                        <p:tgtEl>
                                          <p:spTgt spid="409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4098"/>
                                        </p:tgtEl>
                                      </p:cBhvr>
                                    </p:animEffect>
                                    <p:set>
                                      <p:cBhvr>
                                        <p:cTn id="15" dur="1" fill="hold">
                                          <p:stCondLst>
                                            <p:cond delay="499"/>
                                          </p:stCondLst>
                                        </p:cTn>
                                        <p:tgtEl>
                                          <p:spTgt spid="4098"/>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4097"/>
                                        </p:tgtEl>
                                      </p:cBhvr>
                                    </p:animEffect>
                                    <p:set>
                                      <p:cBhvr>
                                        <p:cTn id="18" dur="1" fill="hold">
                                          <p:stCondLst>
                                            <p:cond delay="499"/>
                                          </p:stCondLst>
                                        </p:cTn>
                                        <p:tgtEl>
                                          <p:spTgt spid="40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8446" y="0"/>
            <a:ext cx="9135554" cy="6858000"/>
          </a:xfrm>
          <a:prstGeom prst="rect">
            <a:avLst/>
          </a:prstGeom>
        </p:spPr>
      </p:pic>
      <p:sp>
        <p:nvSpPr>
          <p:cNvPr id="2" name="Заголовок 1"/>
          <p:cNvSpPr>
            <a:spLocks noGrp="1"/>
          </p:cNvSpPr>
          <p:nvPr>
            <p:ph type="title"/>
          </p:nvPr>
        </p:nvSpPr>
        <p:spPr/>
        <p:txBody>
          <a:bodyPr/>
          <a:lstStyle/>
          <a:p>
            <a:r>
              <a:rPr lang="ru-RU" dirty="0" smtClean="0">
                <a:solidFill>
                  <a:srgbClr val="FFFF00"/>
                </a:solidFill>
                <a:latin typeface="Times New Roman" pitchFamily="18" charset="0"/>
                <a:cs typeface="Times New Roman" pitchFamily="18" charset="0"/>
              </a:rPr>
              <a:t>Мета та завдання проекту:</a:t>
            </a:r>
            <a:endParaRPr lang="ru-RU"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pPr marL="0" indent="0" algn="ctr">
              <a:buNone/>
            </a:pPr>
            <a:r>
              <a:rPr lang="uk-UA" sz="3400" dirty="0" smtClean="0">
                <a:solidFill>
                  <a:srgbClr val="FFFF00"/>
                </a:solidFill>
                <a:latin typeface="Times New Roman" pitchFamily="18" charset="0"/>
                <a:cs typeface="Times New Roman" pitchFamily="18" charset="0"/>
              </a:rPr>
              <a:t>Глибоке вивчення життя мешканців Старого Криму в –</a:t>
            </a:r>
          </a:p>
          <a:p>
            <a:pPr marL="0" indent="0">
              <a:buNone/>
            </a:pPr>
            <a:r>
              <a:rPr lang="uk-UA" sz="3400" dirty="0" smtClean="0">
                <a:solidFill>
                  <a:srgbClr val="FFFF00"/>
                </a:solidFill>
                <a:latin typeface="Times New Roman" pitchFamily="18" charset="0"/>
                <a:cs typeface="Times New Roman" pitchFamily="18" charset="0"/>
              </a:rPr>
              <a:t>     </a:t>
            </a:r>
            <a:r>
              <a:rPr lang="uk-UA" sz="3400" dirty="0" smtClean="0">
                <a:solidFill>
                  <a:srgbClr val="FFFF00"/>
                </a:solidFill>
                <a:latin typeface="Times New Roman" pitchFamily="18" charset="0"/>
                <a:cs typeface="Times New Roman" pitchFamily="18" charset="0"/>
              </a:rPr>
              <a:t> період </a:t>
            </a:r>
            <a:r>
              <a:rPr lang="uk-UA" sz="3400" dirty="0" smtClean="0">
                <a:solidFill>
                  <a:srgbClr val="FFFF00"/>
                </a:solidFill>
                <a:latin typeface="Times New Roman" pitchFamily="18" charset="0"/>
                <a:cs typeface="Times New Roman" pitchFamily="18" charset="0"/>
              </a:rPr>
              <a:t>окупації: </a:t>
            </a:r>
          </a:p>
          <a:p>
            <a:r>
              <a:rPr lang="uk-UA" sz="3400" dirty="0" smtClean="0">
                <a:solidFill>
                  <a:srgbClr val="FFFF00"/>
                </a:solidFill>
                <a:latin typeface="Times New Roman" pitchFamily="18" charset="0"/>
                <a:cs typeface="Times New Roman" pitchFamily="18" charset="0"/>
              </a:rPr>
              <a:t>Проаналізувати внесок старокримців у загальну перемогу над фашизмом.</a:t>
            </a:r>
          </a:p>
          <a:p>
            <a:r>
              <a:rPr lang="uk-UA" sz="3400" dirty="0" smtClean="0">
                <a:solidFill>
                  <a:srgbClr val="FFFF00"/>
                </a:solidFill>
                <a:latin typeface="Times New Roman" pitchFamily="18" charset="0"/>
                <a:cs typeface="Times New Roman" pitchFamily="18" charset="0"/>
              </a:rPr>
              <a:t>Розкрити невідомі факти з історії селища.</a:t>
            </a:r>
          </a:p>
          <a:p>
            <a:r>
              <a:rPr lang="uk-UA" sz="3400" dirty="0" smtClean="0">
                <a:solidFill>
                  <a:srgbClr val="FFFF00"/>
                </a:solidFill>
                <a:latin typeface="Times New Roman" pitchFamily="18" charset="0"/>
                <a:cs typeface="Times New Roman" pitchFamily="18" charset="0"/>
              </a:rPr>
              <a:t>Допомогти сучасним жителям Старого Криму, які перебувають у зоні АТО, на прикладі життя односельців у роки Великої Вітчизняної війни пережити жахіття теперішньої.</a:t>
            </a:r>
          </a:p>
          <a:p>
            <a:r>
              <a:rPr lang="ru-RU" sz="3400" dirty="0" smtClean="0">
                <a:solidFill>
                  <a:srgbClr val="FFFF00"/>
                </a:solidFill>
                <a:latin typeface="Times New Roman" pitchFamily="18" charset="0"/>
                <a:cs typeface="Times New Roman" pitchFamily="18" charset="0"/>
              </a:rPr>
              <a:t>Зберегти пам</a:t>
            </a:r>
            <a:r>
              <a:rPr lang="en-US" sz="3400" dirty="0" smtClean="0">
                <a:solidFill>
                  <a:srgbClr val="FFFF00"/>
                </a:solidFill>
                <a:latin typeface="Times New Roman" pitchFamily="18" charset="0"/>
                <a:cs typeface="Times New Roman" pitchFamily="18" charset="0"/>
              </a:rPr>
              <a:t>`</a:t>
            </a:r>
            <a:r>
              <a:rPr lang="ru-RU" sz="3400" dirty="0" smtClean="0">
                <a:solidFill>
                  <a:srgbClr val="FFFF00"/>
                </a:solidFill>
                <a:latin typeface="Times New Roman" pitchFamily="18" charset="0"/>
                <a:cs typeface="Times New Roman" pitchFamily="18" charset="0"/>
              </a:rPr>
              <a:t>ять про </a:t>
            </a:r>
            <a:r>
              <a:rPr lang="uk-UA" sz="3400" dirty="0" smtClean="0">
                <a:solidFill>
                  <a:srgbClr val="FFFF00"/>
                </a:solidFill>
                <a:latin typeface="Times New Roman" pitchFamily="18" charset="0"/>
                <a:cs typeface="Times New Roman" pitchFamily="18" charset="0"/>
              </a:rPr>
              <a:t>мужність наших предків на фронтах Великої Вітчизняної війни.</a:t>
            </a:r>
            <a:endParaRPr lang="ru-RU" sz="3400" dirty="0" smtClean="0">
              <a:solidFill>
                <a:srgbClr val="FFFF00"/>
              </a:solidFill>
              <a:latin typeface="Times New Roman" pitchFamily="18" charset="0"/>
              <a:cs typeface="Times New Roman" pitchFamily="18" charset="0"/>
            </a:endParaRPr>
          </a:p>
          <a:p>
            <a:r>
              <a:rPr lang="ru-RU" sz="3400" dirty="0" smtClean="0">
                <a:solidFill>
                  <a:srgbClr val="FFFF00"/>
                </a:solidFill>
                <a:latin typeface="Times New Roman" pitchFamily="18" charset="0"/>
                <a:cs typeface="Times New Roman" pitchFamily="18" charset="0"/>
              </a:rPr>
              <a:t>Зберегти в народній </a:t>
            </a:r>
            <a:r>
              <a:rPr lang="uk-UA" sz="3400" dirty="0" smtClean="0">
                <a:solidFill>
                  <a:srgbClr val="FFFF00"/>
                </a:solidFill>
                <a:latin typeface="Times New Roman" pitchFamily="18" charset="0"/>
                <a:cs typeface="Times New Roman" pitchFamily="18" charset="0"/>
              </a:rPr>
              <a:t>свідомості святе ставлення до Дня Перемоги – найсвітлішої дати в історії всього людства. </a:t>
            </a:r>
            <a:endParaRPr lang="ru-RU" sz="3400" dirty="0" smtClean="0">
              <a:solidFill>
                <a:srgbClr val="FFFF00"/>
              </a:solidFill>
              <a:latin typeface="Times New Roman" pitchFamily="18" charset="0"/>
              <a:cs typeface="Times New Roman" pitchFamily="18" charset="0"/>
            </a:endParaRPr>
          </a:p>
          <a:p>
            <a:endParaRPr lang="ru-RU" dirty="0" smtClean="0">
              <a:solidFill>
                <a:srgbClr val="FFFF00"/>
              </a:solidFill>
              <a:latin typeface="Times New Roman" pitchFamily="18" charset="0"/>
              <a:cs typeface="Times New Roman" pitchFamily="18" charset="0"/>
            </a:endParaRPr>
          </a:p>
          <a:p>
            <a:endParaRPr lang="ru-RU" dirty="0">
              <a:solidFill>
                <a:srgbClr val="FFFF00"/>
              </a:solidFill>
            </a:endParaRPr>
          </a:p>
        </p:txBody>
      </p:sp>
    </p:spTree>
  </p:cSld>
  <p:clrMapOvr>
    <a:masterClrMapping/>
  </p:clrMapOvr>
  <p:transition spd="med" advClick="0" advTm="5000">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32" y="0"/>
            <a:ext cx="9135554" cy="6858000"/>
          </a:xfrm>
          <a:prstGeom prst="rect">
            <a:avLst/>
          </a:prstGeom>
        </p:spPr>
      </p:pic>
      <p:sp>
        <p:nvSpPr>
          <p:cNvPr id="3" name="Содержимое 2"/>
          <p:cNvSpPr>
            <a:spLocks noGrp="1"/>
          </p:cNvSpPr>
          <p:nvPr>
            <p:ph sz="half" idx="1"/>
          </p:nvPr>
        </p:nvSpPr>
        <p:spPr/>
        <p:txBody>
          <a:bodyPr>
            <a:normAutofit/>
          </a:bodyPr>
          <a:lstStyle/>
          <a:p>
            <a:pPr>
              <a:buNone/>
            </a:pPr>
            <a:endParaRPr lang="uk-UA" b="1" dirty="0" smtClean="0">
              <a:solidFill>
                <a:srgbClr val="FFFF00"/>
              </a:solidFill>
              <a:latin typeface="Times New Roman" pitchFamily="18" charset="0"/>
              <a:cs typeface="Times New Roman" pitchFamily="18" charset="0"/>
            </a:endParaRPr>
          </a:p>
          <a:p>
            <a:pPr>
              <a:buNone/>
            </a:pPr>
            <a:r>
              <a:rPr lang="uk-UA" b="1" dirty="0" smtClean="0">
                <a:solidFill>
                  <a:srgbClr val="FFFF00"/>
                </a:solidFill>
                <a:latin typeface="Times New Roman" pitchFamily="18" charset="0"/>
                <a:cs typeface="Times New Roman" pitchFamily="18" charset="0"/>
              </a:rPr>
              <a:t>   </a:t>
            </a:r>
            <a:endParaRPr lang="ru-RU" b="1" dirty="0">
              <a:solidFill>
                <a:srgbClr val="FFFF00"/>
              </a:solidFill>
              <a:latin typeface="Times New Roman" pitchFamily="18" charset="0"/>
              <a:cs typeface="Times New Roman" pitchFamily="18" charset="0"/>
            </a:endParaRPr>
          </a:p>
        </p:txBody>
      </p:sp>
      <p:sp>
        <p:nvSpPr>
          <p:cNvPr id="7" name="Содержимое 6"/>
          <p:cNvSpPr>
            <a:spLocks noGrp="1"/>
          </p:cNvSpPr>
          <p:nvPr>
            <p:ph sz="half" idx="2"/>
          </p:nvPr>
        </p:nvSpPr>
        <p:spPr>
          <a:xfrm>
            <a:off x="357158" y="500042"/>
            <a:ext cx="8786842" cy="6357958"/>
          </a:xfrm>
        </p:spPr>
        <p:txBody>
          <a:bodyPr>
            <a:normAutofit/>
          </a:bodyPr>
          <a:lstStyle/>
          <a:p>
            <a:r>
              <a:rPr lang="uk-UA" b="1" dirty="0" smtClean="0">
                <a:solidFill>
                  <a:srgbClr val="FFFF00"/>
                </a:solidFill>
                <a:latin typeface="Times New Roman" pitchFamily="18" charset="0"/>
                <a:cs typeface="Times New Roman" pitchFamily="18" charset="0"/>
              </a:rPr>
              <a:t>З 9 жовтня до 11 вересня 1943 року – окупація селища Старий Крим. </a:t>
            </a:r>
            <a:br>
              <a:rPr lang="uk-UA" b="1" dirty="0" smtClean="0">
                <a:solidFill>
                  <a:srgbClr val="FFFF00"/>
                </a:solidFill>
                <a:latin typeface="Times New Roman" pitchFamily="18" charset="0"/>
                <a:cs typeface="Times New Roman" pitchFamily="18" charset="0"/>
              </a:rPr>
            </a:br>
            <a:endParaRPr lang="uk-UA" b="1" dirty="0" smtClean="0">
              <a:solidFill>
                <a:srgbClr val="FFFF00"/>
              </a:solidFill>
              <a:latin typeface="Times New Roman" pitchFamily="18" charset="0"/>
              <a:cs typeface="Times New Roman" pitchFamily="18" charset="0"/>
            </a:endParaRPr>
          </a:p>
          <a:p>
            <a:r>
              <a:rPr lang="uk-UA" b="1" dirty="0" smtClean="0">
                <a:solidFill>
                  <a:srgbClr val="FFFF00"/>
                </a:solidFill>
                <a:latin typeface="Times New Roman" pitchFamily="18" charset="0"/>
                <a:cs typeface="Times New Roman" pitchFamily="18" charset="0"/>
              </a:rPr>
              <a:t> На примусові роботи до Німеччини відправлено більше 100 юнаків і дівчат. </a:t>
            </a:r>
            <a:br>
              <a:rPr lang="uk-UA" b="1" dirty="0" smtClean="0">
                <a:solidFill>
                  <a:srgbClr val="FFFF00"/>
                </a:solidFill>
                <a:latin typeface="Times New Roman" pitchFamily="18" charset="0"/>
                <a:cs typeface="Times New Roman" pitchFamily="18" charset="0"/>
              </a:rPr>
            </a:br>
            <a:endParaRPr lang="uk-UA" b="1" dirty="0" smtClean="0">
              <a:solidFill>
                <a:srgbClr val="FFFF00"/>
              </a:solidFill>
              <a:latin typeface="Times New Roman" pitchFamily="18" charset="0"/>
              <a:cs typeface="Times New Roman" pitchFamily="18" charset="0"/>
            </a:endParaRPr>
          </a:p>
          <a:p>
            <a:r>
              <a:rPr lang="uk-UA" b="1" dirty="0" smtClean="0">
                <a:solidFill>
                  <a:srgbClr val="FFFF00"/>
                </a:solidFill>
                <a:latin typeface="Times New Roman" pitchFamily="18" charset="0"/>
                <a:cs typeface="Times New Roman" pitchFamily="18" charset="0"/>
              </a:rPr>
              <a:t>11 вересня 1943 року - визволення  селища від німецько-фашистських загарбників   221-ою Маріупольською стрілковою дивізією.</a:t>
            </a:r>
          </a:p>
          <a:p>
            <a:endParaRPr lang="uk-UA" b="1" dirty="0" smtClean="0">
              <a:solidFill>
                <a:srgbClr val="FFFF00"/>
              </a:solidFill>
              <a:latin typeface="Times New Roman" pitchFamily="18" charset="0"/>
              <a:cs typeface="Times New Roman" pitchFamily="18" charset="0"/>
            </a:endParaRPr>
          </a:p>
          <a:p>
            <a:r>
              <a:rPr lang="uk-UA" b="1" dirty="0" smtClean="0">
                <a:solidFill>
                  <a:srgbClr val="FFFF00"/>
                </a:solidFill>
                <a:latin typeface="Times New Roman" pitchFamily="18" charset="0"/>
                <a:cs typeface="Times New Roman" pitchFamily="18" charset="0"/>
              </a:rPr>
              <a:t> Під час визволення загинуло 113 солдат та офіцерів Радянської Армії.</a:t>
            </a:r>
            <a:endParaRPr lang="ru-RU" b="1" dirty="0"/>
          </a:p>
        </p:txBody>
      </p:sp>
    </p:spTree>
  </p:cSld>
  <p:clrMapOvr>
    <a:masterClrMapping/>
  </p:clrMapOvr>
  <p:transition spd="med" advClick="0" advTm="5000">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8446" y="0"/>
            <a:ext cx="9135554" cy="6858000"/>
          </a:xfrm>
          <a:prstGeom prst="rect">
            <a:avLst/>
          </a:prstGeom>
        </p:spPr>
      </p:pic>
      <p:sp>
        <p:nvSpPr>
          <p:cNvPr id="2" name="Заголовок 1"/>
          <p:cNvSpPr>
            <a:spLocks noGrp="1"/>
          </p:cNvSpPr>
          <p:nvPr>
            <p:ph type="title"/>
          </p:nvPr>
        </p:nvSpPr>
        <p:spPr>
          <a:xfrm>
            <a:off x="0" y="0"/>
            <a:ext cx="9144000" cy="6858000"/>
          </a:xfrm>
        </p:spPr>
        <p:txBody>
          <a:bodyPr>
            <a:noAutofit/>
          </a:bodyPr>
          <a:lstStyle/>
          <a:p>
            <a:pPr algn="l"/>
            <a:r>
              <a:rPr lang="uk-UA" sz="2400" dirty="0" smtClean="0">
                <a:solidFill>
                  <a:srgbClr val="FFFF00"/>
                </a:solidFill>
                <a:latin typeface="Times New Roman" pitchFamily="18" charset="0"/>
                <a:cs typeface="Times New Roman" pitchFamily="18" charset="0"/>
              </a:rPr>
              <a:t>                      </a:t>
            </a:r>
            <a:r>
              <a:rPr lang="uk-UA" sz="2400" b="1" dirty="0" smtClean="0">
                <a:solidFill>
                  <a:srgbClr val="FFFF00"/>
                </a:solidFill>
                <a:latin typeface="Times New Roman" pitchFamily="18" charset="0"/>
                <a:cs typeface="Times New Roman" pitchFamily="18" charset="0"/>
              </a:rPr>
              <a:t>Оголошення, розклеєні фашистським     </a:t>
            </a:r>
            <a:r>
              <a:rPr lang="uk-UA" sz="2400" b="1" dirty="0">
                <a:solidFill>
                  <a:srgbClr val="FFFF00"/>
                </a:solidFill>
                <a:latin typeface="Times New Roman" pitchFamily="18" charset="0"/>
                <a:cs typeface="Times New Roman" pitchFamily="18" charset="0"/>
              </a:rPr>
              <a:t> </a:t>
            </a:r>
            <a:r>
              <a:rPr lang="uk-UA" sz="2400" b="1" dirty="0" smtClean="0">
                <a:solidFill>
                  <a:srgbClr val="FFFF00"/>
                </a:solidFill>
                <a:latin typeface="Times New Roman" pitchFamily="18" charset="0"/>
                <a:cs typeface="Times New Roman" pitchFamily="18" charset="0"/>
              </a:rPr>
              <a:t>     	командуванням у Старому Криму про введення </a:t>
            </a:r>
            <a:br>
              <a:rPr lang="uk-UA" sz="2400" b="1" dirty="0" smtClean="0">
                <a:solidFill>
                  <a:srgbClr val="FFFF00"/>
                </a:solidFill>
                <a:latin typeface="Times New Roman" pitchFamily="18" charset="0"/>
                <a:cs typeface="Times New Roman" pitchFamily="18" charset="0"/>
              </a:rPr>
            </a:br>
            <a:r>
              <a:rPr lang="uk-UA" sz="2400" b="1" dirty="0" smtClean="0">
                <a:solidFill>
                  <a:srgbClr val="FFFF00"/>
                </a:solidFill>
                <a:latin typeface="Times New Roman" pitchFamily="18" charset="0"/>
                <a:cs typeface="Times New Roman" pitchFamily="18" charset="0"/>
              </a:rPr>
              <a:t>                «нового порядку» на окупованій території :</a:t>
            </a:r>
            <a:r>
              <a:rPr lang="uk-UA" sz="2400" dirty="0" smtClean="0">
                <a:solidFill>
                  <a:srgbClr val="FFFF00"/>
                </a:solidFill>
                <a:latin typeface="Times New Roman" pitchFamily="18" charset="0"/>
                <a:cs typeface="Times New Roman" pitchFamily="18" charset="0"/>
              </a:rPr>
              <a:t/>
            </a:r>
            <a:br>
              <a:rPr lang="uk-UA" sz="2400" dirty="0" smtClean="0">
                <a:solidFill>
                  <a:srgbClr val="FFFF00"/>
                </a:solidFill>
                <a:latin typeface="Times New Roman" pitchFamily="18" charset="0"/>
                <a:cs typeface="Times New Roman" pitchFamily="18" charset="0"/>
              </a:rPr>
            </a:br>
            <a:r>
              <a:rPr lang="uk-UA" sz="2400" dirty="0" smtClean="0">
                <a:solidFill>
                  <a:srgbClr val="FFFF00"/>
                </a:solidFill>
                <a:latin typeface="Times New Roman" pitchFamily="18" charset="0"/>
                <a:cs typeface="Times New Roman" pitchFamily="18" charset="0"/>
              </a:rPr>
              <a:t/>
            </a:r>
            <a:br>
              <a:rPr lang="uk-UA" sz="2400" dirty="0" smtClean="0">
                <a:solidFill>
                  <a:srgbClr val="FFFF00"/>
                </a:solidFill>
                <a:latin typeface="Times New Roman" pitchFamily="18" charset="0"/>
                <a:cs typeface="Times New Roman" pitchFamily="18" charset="0"/>
              </a:rPr>
            </a:br>
            <a:r>
              <a:rPr lang="uk-UA" sz="2400" dirty="0" smtClean="0">
                <a:solidFill>
                  <a:srgbClr val="FFFF00"/>
                </a:solidFill>
                <a:latin typeface="Times New Roman" pitchFamily="18" charset="0"/>
                <a:cs typeface="Times New Roman" pitchFamily="18" charset="0"/>
              </a:rPr>
              <a:t>       </a:t>
            </a:r>
            <a:r>
              <a:rPr lang="uk-UA" sz="2400" b="1" dirty="0" smtClean="0">
                <a:solidFill>
                  <a:srgbClr val="FFFF00"/>
                </a:solidFill>
                <a:latin typeface="Times New Roman" pitchFamily="18" charset="0"/>
                <a:cs typeface="Times New Roman" pitchFamily="18" charset="0"/>
              </a:rPr>
              <a:t>1. </a:t>
            </a:r>
            <a:r>
              <a:rPr lang="uk-UA" sz="2400" dirty="0" smtClean="0">
                <a:solidFill>
                  <a:srgbClr val="FFFF00"/>
                </a:solidFill>
                <a:latin typeface="Times New Roman" pitchFamily="18" charset="0"/>
                <a:cs typeface="Times New Roman" pitchFamily="18" charset="0"/>
              </a:rPr>
              <a:t>Кожен житель зобов`язаний негайно повідомити німецькому </a:t>
            </a:r>
            <a:r>
              <a:rPr lang="uk-UA" sz="2400" dirty="0" smtClean="0">
                <a:solidFill>
                  <a:srgbClr val="FFFF00"/>
                </a:solidFill>
                <a:latin typeface="Times New Roman" pitchFamily="18" charset="0"/>
                <a:cs typeface="Times New Roman" pitchFamily="18" charset="0"/>
              </a:rPr>
              <a:t>   керівництву </a:t>
            </a:r>
            <a:r>
              <a:rPr lang="uk-UA" sz="2400" dirty="0" smtClean="0">
                <a:solidFill>
                  <a:srgbClr val="FFFF00"/>
                </a:solidFill>
                <a:latin typeface="Times New Roman" pitchFamily="18" charset="0"/>
                <a:cs typeface="Times New Roman" pitchFamily="18" charset="0"/>
              </a:rPr>
              <a:t>про чужих громадянських осіб       або радянських бійців, які прибувають у селище .</a:t>
            </a:r>
            <a:br>
              <a:rPr lang="uk-UA" sz="2400" dirty="0" smtClean="0">
                <a:solidFill>
                  <a:srgbClr val="FFFF00"/>
                </a:solidFill>
                <a:latin typeface="Times New Roman" pitchFamily="18" charset="0"/>
                <a:cs typeface="Times New Roman" pitchFamily="18" charset="0"/>
              </a:rPr>
            </a:br>
            <a:r>
              <a:rPr lang="uk-UA" sz="2400" dirty="0" smtClean="0">
                <a:solidFill>
                  <a:srgbClr val="FFFF00"/>
                </a:solidFill>
                <a:latin typeface="Times New Roman" pitchFamily="18" charset="0"/>
                <a:cs typeface="Times New Roman" pitchFamily="18" charset="0"/>
              </a:rPr>
              <a:t/>
            </a:r>
            <a:br>
              <a:rPr lang="uk-UA" sz="2400" dirty="0" smtClean="0">
                <a:solidFill>
                  <a:srgbClr val="FFFF00"/>
                </a:solidFill>
                <a:latin typeface="Times New Roman" pitchFamily="18" charset="0"/>
                <a:cs typeface="Times New Roman" pitchFamily="18" charset="0"/>
              </a:rPr>
            </a:br>
            <a:r>
              <a:rPr lang="uk-UA" sz="2400" dirty="0" smtClean="0">
                <a:solidFill>
                  <a:srgbClr val="FFFF00"/>
                </a:solidFill>
                <a:latin typeface="Times New Roman" pitchFamily="18" charset="0"/>
                <a:cs typeface="Times New Roman" pitchFamily="18" charset="0"/>
              </a:rPr>
              <a:t>      </a:t>
            </a:r>
            <a:r>
              <a:rPr lang="uk-UA" sz="2400" b="1" dirty="0" smtClean="0">
                <a:solidFill>
                  <a:srgbClr val="FFFF00"/>
                </a:solidFill>
                <a:latin typeface="Times New Roman" pitchFamily="18" charset="0"/>
                <a:cs typeface="Times New Roman" pitchFamily="18" charset="0"/>
              </a:rPr>
              <a:t>2. </a:t>
            </a:r>
            <a:r>
              <a:rPr lang="uk-UA" sz="2400" dirty="0" smtClean="0">
                <a:solidFill>
                  <a:srgbClr val="FFFF00"/>
                </a:solidFill>
                <a:latin typeface="Times New Roman" pitchFamily="18" charset="0"/>
                <a:cs typeface="Times New Roman" pitchFamily="18" charset="0"/>
              </a:rPr>
              <a:t>Буде розстріляний кожний, хто приймає до себе на  квартиру та забезпечує продуктами чужу особу.</a:t>
            </a:r>
            <a:br>
              <a:rPr lang="uk-UA" sz="2400" dirty="0" smtClean="0">
                <a:solidFill>
                  <a:srgbClr val="FFFF00"/>
                </a:solidFill>
                <a:latin typeface="Times New Roman" pitchFamily="18" charset="0"/>
                <a:cs typeface="Times New Roman" pitchFamily="18" charset="0"/>
              </a:rPr>
            </a:br>
            <a:r>
              <a:rPr lang="uk-UA" sz="2400" dirty="0" smtClean="0">
                <a:solidFill>
                  <a:srgbClr val="FFFF00"/>
                </a:solidFill>
                <a:latin typeface="Times New Roman" pitchFamily="18" charset="0"/>
                <a:cs typeface="Times New Roman" pitchFamily="18" charset="0"/>
              </a:rPr>
              <a:t/>
            </a:r>
            <a:br>
              <a:rPr lang="uk-UA" sz="2400" dirty="0" smtClean="0">
                <a:solidFill>
                  <a:srgbClr val="FFFF00"/>
                </a:solidFill>
                <a:latin typeface="Times New Roman" pitchFamily="18" charset="0"/>
                <a:cs typeface="Times New Roman" pitchFamily="18" charset="0"/>
              </a:rPr>
            </a:br>
            <a:r>
              <a:rPr lang="uk-UA" sz="2400" dirty="0" smtClean="0">
                <a:solidFill>
                  <a:srgbClr val="FFFF00"/>
                </a:solidFill>
                <a:latin typeface="Times New Roman" pitchFamily="18" charset="0"/>
                <a:cs typeface="Times New Roman" pitchFamily="18" charset="0"/>
              </a:rPr>
              <a:t>     3. Особи, що мають у себе вдома зброю та не повідомляють про  укриття таких предметів, будуть розстріляні.</a:t>
            </a:r>
            <a:br>
              <a:rPr lang="uk-UA" sz="2400" dirty="0" smtClean="0">
                <a:solidFill>
                  <a:srgbClr val="FFFF00"/>
                </a:solidFill>
                <a:latin typeface="Times New Roman" pitchFamily="18" charset="0"/>
                <a:cs typeface="Times New Roman" pitchFamily="18" charset="0"/>
              </a:rPr>
            </a:br>
            <a:r>
              <a:rPr lang="uk-UA" sz="2400" dirty="0" smtClean="0">
                <a:solidFill>
                  <a:srgbClr val="FFFF00"/>
                </a:solidFill>
                <a:latin typeface="Times New Roman" pitchFamily="18" charset="0"/>
                <a:cs typeface="Times New Roman" pitchFamily="18" charset="0"/>
              </a:rPr>
              <a:t/>
            </a:r>
            <a:br>
              <a:rPr lang="uk-UA" sz="2400" dirty="0" smtClean="0">
                <a:solidFill>
                  <a:srgbClr val="FFFF00"/>
                </a:solidFill>
                <a:latin typeface="Times New Roman" pitchFamily="18" charset="0"/>
                <a:cs typeface="Times New Roman" pitchFamily="18" charset="0"/>
              </a:rPr>
            </a:br>
            <a:r>
              <a:rPr lang="uk-UA" sz="2400" dirty="0" smtClean="0">
                <a:solidFill>
                  <a:srgbClr val="FFFF00"/>
                </a:solidFill>
                <a:latin typeface="Times New Roman" pitchFamily="18" charset="0"/>
                <a:cs typeface="Times New Roman" pitchFamily="18" charset="0"/>
              </a:rPr>
              <a:t>     Накази гітлерівських комендантів були надзвичайно короткими: “ За непокірність німецькій владі – розстріл”.</a:t>
            </a:r>
            <a:endParaRPr lang="uk-UA" sz="2400" dirty="0">
              <a:solidFill>
                <a:srgbClr val="FFFF00"/>
              </a:solidFill>
              <a:latin typeface="Times New Roman" pitchFamily="18" charset="0"/>
              <a:cs typeface="Times New Roman" pitchFamily="18" charset="0"/>
            </a:endParaRPr>
          </a:p>
        </p:txBody>
      </p:sp>
      <p:sp>
        <p:nvSpPr>
          <p:cNvPr id="7" name="Заголовок 1"/>
          <p:cNvSpPr txBox="1">
            <a:spLocks/>
          </p:cNvSpPr>
          <p:nvPr/>
        </p:nvSpPr>
        <p:spPr>
          <a:xfrm>
            <a:off x="251520" y="4653136"/>
            <a:ext cx="5392620" cy="15218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8" name="Содержимое 7"/>
          <p:cNvSpPr>
            <a:spLocks noGrp="1"/>
          </p:cNvSpPr>
          <p:nvPr>
            <p:ph idx="1"/>
          </p:nvPr>
        </p:nvSpPr>
        <p:spPr>
          <a:xfrm flipH="1">
            <a:off x="411481" y="4954917"/>
            <a:ext cx="45719" cy="45719"/>
          </a:xfrm>
        </p:spPr>
        <p:txBody>
          <a:bodyPr>
            <a:normAutofit fontScale="25000" lnSpcReduction="20000"/>
          </a:bodyPr>
          <a:lstStyle/>
          <a:p>
            <a:endParaRPr lang="ru-RU" dirty="0"/>
          </a:p>
        </p:txBody>
      </p:sp>
    </p:spTree>
  </p:cSld>
  <p:clrMapOvr>
    <a:masterClrMapping/>
  </p:clrMapOvr>
  <p:transition spd="med" advClick="0" advTm="5000">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3" cstate="print">
            <a:lum contrast="-50000"/>
          </a:blip>
          <a:stretch>
            <a:fillRect/>
          </a:stretch>
        </p:blipFill>
        <p:spPr>
          <a:xfrm>
            <a:off x="-32" y="0"/>
            <a:ext cx="9135554" cy="6858000"/>
          </a:xfrm>
          <a:prstGeom prst="rect">
            <a:avLst/>
          </a:prstGeom>
        </p:spPr>
      </p:pic>
      <p:sp>
        <p:nvSpPr>
          <p:cNvPr id="2" name="Заголовок 1"/>
          <p:cNvSpPr>
            <a:spLocks noGrp="1"/>
          </p:cNvSpPr>
          <p:nvPr>
            <p:ph type="title"/>
          </p:nvPr>
        </p:nvSpPr>
        <p:spPr>
          <a:xfrm>
            <a:off x="2928926" y="2714620"/>
            <a:ext cx="2971792" cy="1143000"/>
          </a:xfrm>
        </p:spPr>
        <p:txBody>
          <a:bodyPr/>
          <a:lstStyle/>
          <a:p>
            <a:endParaRPr lang="ru-RU" dirty="0"/>
          </a:p>
        </p:txBody>
      </p:sp>
      <p:sp>
        <p:nvSpPr>
          <p:cNvPr id="3" name="Содержимое 2"/>
          <p:cNvSpPr>
            <a:spLocks noGrp="1"/>
          </p:cNvSpPr>
          <p:nvPr>
            <p:ph idx="1"/>
          </p:nvPr>
        </p:nvSpPr>
        <p:spPr>
          <a:xfrm>
            <a:off x="285720" y="357166"/>
            <a:ext cx="8572560" cy="2143139"/>
          </a:xfrm>
        </p:spPr>
        <p:txBody>
          <a:bodyPr>
            <a:normAutofit fontScale="55000" lnSpcReduction="20000"/>
          </a:bodyPr>
          <a:lstStyle/>
          <a:p>
            <a:endParaRPr lang="ru-RU" dirty="0" smtClean="0">
              <a:solidFill>
                <a:srgbClr val="FFFF00"/>
              </a:solidFill>
              <a:latin typeface="Times New Roman" pitchFamily="18" charset="0"/>
              <a:cs typeface="Times New Roman" pitchFamily="18" charset="0"/>
            </a:endParaRPr>
          </a:p>
          <a:p>
            <a:pPr>
              <a:buNone/>
            </a:pPr>
            <a:r>
              <a:rPr lang="uk-UA" dirty="0" smtClean="0">
                <a:solidFill>
                  <a:srgbClr val="FFFF00"/>
                </a:solidFill>
                <a:latin typeface="Times New Roman" pitchFamily="18" charset="0"/>
                <a:cs typeface="Times New Roman" pitchFamily="18" charset="0"/>
              </a:rPr>
              <a:t>                              </a:t>
            </a:r>
            <a:r>
              <a:rPr lang="uk-UA" sz="3600" b="1" dirty="0" smtClean="0">
                <a:solidFill>
                  <a:srgbClr val="FFFF00"/>
                </a:solidFill>
                <a:latin typeface="Times New Roman" pitchFamily="18" charset="0"/>
                <a:cs typeface="Times New Roman" pitchFamily="18" charset="0"/>
              </a:rPr>
              <a:t>Карта оборони Маріуполя та Старого Криму </a:t>
            </a:r>
          </a:p>
          <a:p>
            <a:pPr>
              <a:buNone/>
            </a:pPr>
            <a:endParaRPr lang="uk-UA" dirty="0" smtClean="0">
              <a:solidFill>
                <a:srgbClr val="FFFF00"/>
              </a:solidFill>
              <a:latin typeface="Times New Roman" pitchFamily="18" charset="0"/>
              <a:cs typeface="Times New Roman" pitchFamily="18" charset="0"/>
            </a:endParaRPr>
          </a:p>
          <a:p>
            <a:pPr algn="just">
              <a:buNone/>
            </a:pPr>
            <a:r>
              <a:rPr lang="uk-UA" dirty="0" smtClean="0">
                <a:solidFill>
                  <a:srgbClr val="FFFF00"/>
                </a:solidFill>
                <a:latin typeface="Times New Roman" pitchFamily="18" charset="0"/>
                <a:cs typeface="Times New Roman" pitchFamily="18" charset="0"/>
              </a:rPr>
              <a:t>      7-8 жовтня 1941 року на Маріуполь першими виходили моторизована дивізія СС «Лейбштандарт  Адольф </a:t>
            </a:r>
            <a:r>
              <a:rPr lang="uk-UA" dirty="0" smtClean="0">
                <a:solidFill>
                  <a:srgbClr val="FFFF00"/>
                </a:solidFill>
                <a:latin typeface="Times New Roman" pitchFamily="18" charset="0"/>
                <a:cs typeface="Times New Roman" pitchFamily="18" charset="0"/>
              </a:rPr>
              <a:t>Гітлер</a:t>
            </a:r>
            <a:r>
              <a:rPr lang="ru-RU" dirty="0" smtClean="0">
                <a:solidFill>
                  <a:srgbClr val="FFFF00"/>
                </a:solidFill>
              </a:rPr>
              <a:t>»</a:t>
            </a:r>
            <a:r>
              <a:rPr lang="uk-UA" dirty="0" smtClean="0">
                <a:solidFill>
                  <a:srgbClr val="FFFF00"/>
                </a:solidFill>
                <a:latin typeface="Times New Roman" pitchFamily="18" charset="0"/>
                <a:cs typeface="Times New Roman" pitchFamily="18" charset="0"/>
              </a:rPr>
              <a:t> </a:t>
            </a:r>
            <a:r>
              <a:rPr lang="uk-UA" dirty="0" smtClean="0">
                <a:solidFill>
                  <a:srgbClr val="FFFF00"/>
                </a:solidFill>
                <a:latin typeface="Times New Roman" pitchFamily="18" charset="0"/>
                <a:cs typeface="Times New Roman" pitchFamily="18" charset="0"/>
              </a:rPr>
              <a:t>і  9 танкова дивізія . За ними йшли інші  частини Евальда Пауля  Людвіга фон Клейста. Цього дня німці зайняли велике промислове  місто Маріуполь, а 9 жовтня німці прибули до Старого Криму  на мотоциклах Почалася окупація, яка тривала 702дні</a:t>
            </a:r>
            <a:r>
              <a:rPr lang="ru-RU" dirty="0" smtClean="0">
                <a:solidFill>
                  <a:srgbClr val="FFFF00"/>
                </a:solidFill>
                <a:latin typeface="Times New Roman" pitchFamily="18" charset="0"/>
                <a:cs typeface="Times New Roman" pitchFamily="18" charset="0"/>
              </a:rPr>
              <a:t>. </a:t>
            </a:r>
          </a:p>
        </p:txBody>
      </p:sp>
      <p:graphicFrame>
        <p:nvGraphicFramePr>
          <p:cNvPr id="1026" name="Object 2"/>
          <p:cNvGraphicFramePr>
            <a:graphicFrameLocks noChangeAspect="1"/>
          </p:cNvGraphicFramePr>
          <p:nvPr/>
        </p:nvGraphicFramePr>
        <p:xfrm>
          <a:off x="1979712" y="2636912"/>
          <a:ext cx="5072098" cy="3929066"/>
        </p:xfrm>
        <a:graphic>
          <a:graphicData uri="http://schemas.openxmlformats.org/presentationml/2006/ole">
            <p:oleObj spid="_x0000_s1028" name="Acrobat Document" r:id="rId4" imgW="3771884" imgH="2428862" progId="">
              <p:embed/>
            </p:oleObj>
          </a:graphicData>
        </a:graphic>
      </p:graphicFrame>
    </p:spTree>
  </p:cSld>
  <p:clrMapOvr>
    <a:masterClrMapping/>
  </p:clrMapOvr>
  <p:transition spd="med" advClick="0" advTm="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xit" presetSubtype="0" decel="100000" fill="hold" nodeType="clickEffect">
                                  <p:stCondLst>
                                    <p:cond delay="0"/>
                                  </p:stCondLst>
                                  <p:childTnLst>
                                    <p:anim calcmode="lin" valueType="num">
                                      <p:cBhvr>
                                        <p:cTn id="11" dur="1000"/>
                                        <p:tgtEl>
                                          <p:spTgt spid="1026"/>
                                        </p:tgtEl>
                                        <p:attrNameLst>
                                          <p:attrName>ppt_w</p:attrName>
                                        </p:attrNameLst>
                                      </p:cBhvr>
                                      <p:tavLst>
                                        <p:tav tm="0">
                                          <p:val>
                                            <p:strVal val="ppt_w"/>
                                          </p:val>
                                        </p:tav>
                                        <p:tav tm="100000">
                                          <p:val>
                                            <p:strVal val="ppt_w*0.05"/>
                                          </p:val>
                                        </p:tav>
                                      </p:tavLst>
                                    </p:anim>
                                    <p:anim calcmode="lin" valueType="num">
                                      <p:cBhvr>
                                        <p:cTn id="12" dur="1000"/>
                                        <p:tgtEl>
                                          <p:spTgt spid="1026"/>
                                        </p:tgtEl>
                                        <p:attrNameLst>
                                          <p:attrName>ppt_h</p:attrName>
                                        </p:attrNameLst>
                                      </p:cBhvr>
                                      <p:tavLst>
                                        <p:tav tm="0">
                                          <p:val>
                                            <p:strVal val="ppt_h"/>
                                          </p:val>
                                        </p:tav>
                                        <p:tav tm="100000">
                                          <p:val>
                                            <p:strVal val="ppt_h"/>
                                          </p:val>
                                        </p:tav>
                                      </p:tavLst>
                                    </p:anim>
                                    <p:anim calcmode="lin" valueType="num">
                                      <p:cBhvr>
                                        <p:cTn id="13" dur="1000"/>
                                        <p:tgtEl>
                                          <p:spTgt spid="1026"/>
                                        </p:tgtEl>
                                        <p:attrNameLst>
                                          <p:attrName>ppt_x</p:attrName>
                                        </p:attrNameLst>
                                      </p:cBhvr>
                                      <p:tavLst>
                                        <p:tav tm="0">
                                          <p:val>
                                            <p:strVal val="ppt_x"/>
                                          </p:val>
                                        </p:tav>
                                        <p:tav tm="100000">
                                          <p:val>
                                            <p:strVal val="ppt_x-.2"/>
                                          </p:val>
                                        </p:tav>
                                      </p:tavLst>
                                    </p:anim>
                                    <p:anim calcmode="lin" valueType="num">
                                      <p:cBhvr>
                                        <p:cTn id="14" dur="1000"/>
                                        <p:tgtEl>
                                          <p:spTgt spid="1026"/>
                                        </p:tgtEl>
                                        <p:attrNameLst>
                                          <p:attrName>ppt_y</p:attrName>
                                        </p:attrNameLst>
                                      </p:cBhvr>
                                      <p:tavLst>
                                        <p:tav tm="0">
                                          <p:val>
                                            <p:strVal val="ppt_y"/>
                                          </p:val>
                                        </p:tav>
                                        <p:tav tm="100000">
                                          <p:val>
                                            <p:strVal val="ppt_y"/>
                                          </p:val>
                                        </p:tav>
                                      </p:tavLst>
                                    </p:anim>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3" descr="танк.jpg"/>
          <p:cNvPicPr>
            <a:picLocks noChangeAspect="1"/>
          </p:cNvPicPr>
          <p:nvPr/>
        </p:nvPicPr>
        <p:blipFill>
          <a:blip r:embed="rId2" cstate="print">
            <a:lum contrast="-50000"/>
          </a:blip>
          <a:stretch>
            <a:fillRect/>
          </a:stretch>
        </p:blipFill>
        <p:spPr>
          <a:xfrm>
            <a:off x="8446" y="0"/>
            <a:ext cx="9135554" cy="6858000"/>
          </a:xfrm>
          <a:prstGeom prst="rect">
            <a:avLst/>
          </a:prstGeom>
        </p:spPr>
      </p:pic>
      <p:sp>
        <p:nvSpPr>
          <p:cNvPr id="4" name="Текст 8"/>
          <p:cNvSpPr txBox="1">
            <a:spLocks/>
          </p:cNvSpPr>
          <p:nvPr/>
        </p:nvSpPr>
        <p:spPr>
          <a:xfrm>
            <a:off x="683568" y="0"/>
            <a:ext cx="7128792" cy="1700808"/>
          </a:xfrm>
          <a:prstGeom prst="rect">
            <a:avLst/>
          </a:prstGeom>
        </p:spPr>
        <p:txBody>
          <a:bodyPr>
            <a:normAutofit/>
          </a:bodyPr>
          <a:lstStyle/>
          <a:p>
            <a:pPr marL="342900" lvl="0" indent="-342900">
              <a:spcBef>
                <a:spcPct val="20000"/>
              </a:spcBef>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a:r>
            <a:br>
              <a:rPr kumimoji="0" lang="ru-RU" sz="3200" b="0" i="0" u="none" strike="noStrike" kern="1200" cap="none" spc="0" normalizeH="0" baseline="0" noProof="0" dirty="0" smtClean="0">
                <a:ln>
                  <a:noFill/>
                </a:ln>
                <a:solidFill>
                  <a:schemeClr val="tx1"/>
                </a:solidFill>
                <a:effectLst/>
                <a:uLnTx/>
                <a:uFillTx/>
                <a:latin typeface="+mn-lt"/>
                <a:ea typeface="+mn-ea"/>
                <a:cs typeface="+mn-cs"/>
              </a:rPr>
            </a:b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Содержимое 5"/>
          <p:cNvSpPr>
            <a:spLocks noGrp="1"/>
          </p:cNvSpPr>
          <p:nvPr>
            <p:ph idx="1"/>
          </p:nvPr>
        </p:nvSpPr>
        <p:spPr>
          <a:xfrm>
            <a:off x="428596" y="642918"/>
            <a:ext cx="8358246" cy="2428892"/>
          </a:xfrm>
        </p:spPr>
        <p:txBody>
          <a:bodyPr>
            <a:normAutofit fontScale="85000" lnSpcReduction="20000"/>
          </a:bodyPr>
          <a:lstStyle/>
          <a:p>
            <a:pPr algn="ctr">
              <a:buNone/>
            </a:pPr>
            <a:r>
              <a:rPr lang="uk-UA" sz="2400" b="1" dirty="0" smtClean="0">
                <a:solidFill>
                  <a:srgbClr val="FFFF00"/>
                </a:solidFill>
                <a:latin typeface="Times New Roman" pitchFamily="18" charset="0"/>
                <a:cs typeface="Times New Roman" pitchFamily="18" charset="0"/>
              </a:rPr>
              <a:t>Схема поховання євреїв із селища Старий Крим.</a:t>
            </a:r>
          </a:p>
          <a:p>
            <a:pPr algn="ctr">
              <a:buNone/>
            </a:pPr>
            <a:endParaRPr lang="uk-UA" sz="2000" dirty="0" smtClean="0">
              <a:solidFill>
                <a:srgbClr val="FFFF00"/>
              </a:solidFill>
              <a:latin typeface="Times New Roman" pitchFamily="18" charset="0"/>
              <a:cs typeface="Times New Roman" pitchFamily="18" charset="0"/>
            </a:endParaRPr>
          </a:p>
          <a:p>
            <a:pPr algn="just">
              <a:buNone/>
            </a:pPr>
            <a:r>
              <a:rPr lang="uk-UA" sz="2000" dirty="0" smtClean="0">
                <a:solidFill>
                  <a:srgbClr val="FFFF00"/>
                </a:solidFill>
                <a:latin typeface="Times New Roman" pitchFamily="18" charset="0"/>
                <a:cs typeface="Times New Roman" pitchFamily="18" charset="0"/>
              </a:rPr>
              <a:t>       </a:t>
            </a:r>
            <a:r>
              <a:rPr lang="uk-UA" sz="2100" dirty="0" smtClean="0">
                <a:solidFill>
                  <a:srgbClr val="FFFF00"/>
                </a:solidFill>
                <a:latin typeface="Times New Roman" pitchFamily="18" charset="0"/>
                <a:cs typeface="Times New Roman" pitchFamily="18" charset="0"/>
              </a:rPr>
              <a:t>За селищем Старий Крим зводилися  оборонні споруди. Вони тяглися від кісткового заводу мимо колгоспних корівників до радгоспу </a:t>
            </a:r>
            <a:r>
              <a:rPr lang="uk-UA" sz="2100" dirty="0" smtClean="0">
                <a:solidFill>
                  <a:srgbClr val="FFFF00"/>
                </a:solidFill>
                <a:latin typeface="Times New Roman" pitchFamily="18" charset="0"/>
                <a:cs typeface="Times New Roman" pitchFamily="18" charset="0"/>
              </a:rPr>
              <a:t>“ Зірка ”.  </a:t>
            </a:r>
            <a:r>
              <a:rPr lang="uk-UA" sz="2100" dirty="0" smtClean="0">
                <a:solidFill>
                  <a:srgbClr val="FFFF00"/>
                </a:solidFill>
                <a:latin typeface="Times New Roman" pitchFamily="18" charset="0"/>
                <a:cs typeface="Times New Roman" pitchFamily="18" charset="0"/>
              </a:rPr>
              <a:t>Недалеко від колгоспу, за амбарами, знаходився довгий протитанковий рів. Він був 6 метрів завширшки  і 3 метри завдовжки, і з такою ж глибиною, служив для захисту Маріуполя. На дні кітловану жертви повинні були роздітися до нижньої білизни, потім піднімалися до краю рова, звідки маленькими групами йшли до місця розстрілу. Там їх примушували присісти навколішки або просто сісти. Потім їх розстрілювали. Убиті падали на попередні жертви.</a:t>
            </a:r>
            <a:endParaRPr lang="uk-UA" sz="2100" dirty="0">
              <a:solidFill>
                <a:srgbClr val="FFFF00"/>
              </a:solidFill>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3" cstate="print"/>
          <a:srcRect/>
          <a:stretch>
            <a:fillRect/>
          </a:stretch>
        </p:blipFill>
        <p:spPr bwMode="auto">
          <a:xfrm rot="16200000">
            <a:off x="2758451" y="1498133"/>
            <a:ext cx="3571876" cy="6857546"/>
          </a:xfrm>
          <a:prstGeom prst="rect">
            <a:avLst/>
          </a:prstGeom>
          <a:noFill/>
          <a:ln w="9525">
            <a:noFill/>
            <a:miter lim="800000"/>
            <a:headEnd/>
            <a:tailEnd/>
          </a:ln>
        </p:spPr>
      </p:pic>
    </p:spTree>
  </p:cSld>
  <p:clrMapOvr>
    <a:masterClrMapping/>
  </p:clrMapOvr>
  <p:transition spd="med" advClick="0" advTm="5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Scale>
                                      <p:cBhvr>
                                        <p:cTn id="7" dur="1000" decel="50000" fill="hold">
                                          <p:stCondLst>
                                            <p:cond delay="0"/>
                                          </p:stCondLst>
                                        </p:cTn>
                                        <p:tgtEl>
                                          <p:spTgt spid="256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602"/>
                                        </p:tgtEl>
                                        <p:attrNameLst>
                                          <p:attrName>ppt_x</p:attrName>
                                          <p:attrName>ppt_y</p:attrName>
                                        </p:attrNameLst>
                                      </p:cBhvr>
                                    </p:animMotion>
                                    <p:animEffect transition="in" filter="fade">
                                      <p:cBhvr>
                                        <p:cTn id="9" dur="1000"/>
                                        <p:tgtEl>
                                          <p:spTgt spid="2560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xit" presetSubtype="0" fill="hold" nodeType="clickEffect">
                                  <p:stCondLst>
                                    <p:cond delay="0"/>
                                  </p:stCondLst>
                                  <p:childTnLst>
                                    <p:anim calcmode="lin" valueType="num">
                                      <p:cBhvr>
                                        <p:cTn id="13" dur="1000"/>
                                        <p:tgtEl>
                                          <p:spTgt spid="25602"/>
                                        </p:tgtEl>
                                        <p:attrNameLst>
                                          <p:attrName>ppt_w</p:attrName>
                                        </p:attrNameLst>
                                      </p:cBhvr>
                                      <p:tavLst>
                                        <p:tav tm="0">
                                          <p:val>
                                            <p:strVal val="ppt_w"/>
                                          </p:val>
                                        </p:tav>
                                        <p:tav tm="100000">
                                          <p:val>
                                            <p:fltVal val="0"/>
                                          </p:val>
                                        </p:tav>
                                      </p:tavLst>
                                    </p:anim>
                                    <p:anim calcmode="lin" valueType="num">
                                      <p:cBhvr>
                                        <p:cTn id="14" dur="1000"/>
                                        <p:tgtEl>
                                          <p:spTgt spid="25602"/>
                                        </p:tgtEl>
                                        <p:attrNameLst>
                                          <p:attrName>ppt_h</p:attrName>
                                        </p:attrNameLst>
                                      </p:cBhvr>
                                      <p:tavLst>
                                        <p:tav tm="0">
                                          <p:val>
                                            <p:strVal val="ppt_h"/>
                                          </p:val>
                                        </p:tav>
                                        <p:tav tm="100000">
                                          <p:val>
                                            <p:fltVal val="0"/>
                                          </p:val>
                                        </p:tav>
                                      </p:tavLst>
                                    </p:anim>
                                    <p:anim calcmode="lin" valueType="num">
                                      <p:cBhvr>
                                        <p:cTn id="15" dur="1000"/>
                                        <p:tgtEl>
                                          <p:spTgt spid="2560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 dur="1000"/>
                                        <p:tgtEl>
                                          <p:spTgt spid="2560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 dur="1" fill="hold">
                                          <p:stCondLst>
                                            <p:cond delay="999"/>
                                          </p:stCondLst>
                                        </p:cTn>
                                        <p:tgtEl>
                                          <p:spTgt spid="256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32" y="0"/>
            <a:ext cx="9135554" cy="6858000"/>
          </a:xfrm>
          <a:prstGeom prst="rect">
            <a:avLst/>
          </a:prstGeom>
        </p:spPr>
      </p:pic>
      <p:sp>
        <p:nvSpPr>
          <p:cNvPr id="5" name="Заголовок 1"/>
          <p:cNvSpPr>
            <a:spLocks noGrp="1"/>
          </p:cNvSpPr>
          <p:nvPr>
            <p:ph type="title"/>
          </p:nvPr>
        </p:nvSpPr>
        <p:spPr>
          <a:xfrm>
            <a:off x="457200" y="274638"/>
            <a:ext cx="8229600" cy="1498178"/>
          </a:xfrm>
        </p:spPr>
        <p:txBody>
          <a:bodyPr>
            <a:normAutofit fontScale="90000"/>
          </a:bodyPr>
          <a:lstStyle/>
          <a:p>
            <a:r>
              <a:rPr lang="ru-RU" sz="3100" dirty="0" smtClean="0">
                <a:solidFill>
                  <a:srgbClr val="FFFF00"/>
                </a:solidFill>
              </a:rPr>
              <a:t/>
            </a:r>
            <a:br>
              <a:rPr lang="ru-RU" sz="3100" dirty="0" smtClean="0">
                <a:solidFill>
                  <a:srgbClr val="FFFF00"/>
                </a:solidFill>
              </a:rPr>
            </a:br>
            <a:r>
              <a:rPr lang="uk-UA" sz="3100" dirty="0" smtClean="0">
                <a:solidFill>
                  <a:srgbClr val="FFFF00"/>
                </a:solidFill>
              </a:rPr>
              <a:t>Ковалькова Пелагея Михайлівна</a:t>
            </a:r>
            <a:br>
              <a:rPr lang="uk-UA" sz="3100" dirty="0" smtClean="0">
                <a:solidFill>
                  <a:srgbClr val="FFFF00"/>
                </a:solidFill>
              </a:rPr>
            </a:br>
            <a:r>
              <a:rPr lang="uk-UA" sz="2700" dirty="0" smtClean="0">
                <a:solidFill>
                  <a:srgbClr val="FFFF00"/>
                </a:solidFill>
              </a:rPr>
              <a:t>під час окупації ховала у своєму будинку  єврейських дітей – хлопчика та дівчинку Сару.</a:t>
            </a:r>
            <a:r>
              <a:rPr lang="uk-UA" sz="2700" dirty="0" smtClean="0"/>
              <a:t/>
            </a:r>
            <a:br>
              <a:rPr lang="uk-UA" sz="2700" dirty="0" smtClean="0"/>
            </a:br>
            <a:endParaRPr lang="uk-UA" sz="2700" dirty="0"/>
          </a:p>
        </p:txBody>
      </p:sp>
      <p:pic>
        <p:nvPicPr>
          <p:cNvPr id="6" name="Объект 3"/>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177634" y="1988840"/>
            <a:ext cx="3159340" cy="4678019"/>
          </a:xfrm>
        </p:spPr>
      </p:pic>
      <p:pic>
        <p:nvPicPr>
          <p:cNvPr id="7" name="Объект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19872" y="2348880"/>
            <a:ext cx="5588579" cy="3894463"/>
          </a:xfrm>
          <a:prstGeom prst="rect">
            <a:avLst/>
          </a:prstGeom>
        </p:spPr>
      </p:pic>
    </p:spTree>
  </p:cSld>
  <p:clrMapOvr>
    <a:masterClrMapping/>
  </p:clrMapOvr>
  <p:transition spd="med" advClick="0" advTm="5000">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xit" presetSubtype="0" fill="hold" nodeType="clickEffect">
                                  <p:stCondLst>
                                    <p:cond delay="0"/>
                                  </p:stCondLst>
                                  <p:iterate type="lt">
                                    <p:tmPct val="10000"/>
                                  </p:iterate>
                                  <p:childTnLst>
                                    <p:animEffect transition="out" filter="fade">
                                      <p:cBhvr>
                                        <p:cTn id="14" dur="2000"/>
                                        <p:tgtEl>
                                          <p:spTgt spid="6"/>
                                        </p:tgtEl>
                                      </p:cBhvr>
                                    </p:animEffect>
                                    <p:anim calcmode="lin" valueType="num">
                                      <p:cBhvr>
                                        <p:cTn id="15"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6"/>
                                        </p:tgtEl>
                                        <p:attrNameLst>
                                          <p:attrName>ppt_h</p:attrName>
                                        </p:attrNameLst>
                                      </p:cBhvr>
                                      <p:tavLst>
                                        <p:tav tm="0">
                                          <p:val>
                                            <p:strVal val="ppt_h"/>
                                          </p:val>
                                        </p:tav>
                                        <p:tav tm="100000">
                                          <p:val>
                                            <p:strVal val="ppt_h"/>
                                          </p:val>
                                        </p:tav>
                                      </p:tavLst>
                                    </p:anim>
                                    <p:set>
                                      <p:cBhvr>
                                        <p:cTn id="17" dur="1" fill="hold">
                                          <p:stCondLst>
                                            <p:cond delay="1999"/>
                                          </p:stCondLst>
                                        </p:cTn>
                                        <p:tgtEl>
                                          <p:spTgt spid="6"/>
                                        </p:tgtEl>
                                        <p:attrNameLst>
                                          <p:attrName>style.visibility</p:attrName>
                                        </p:attrNameLst>
                                      </p:cBhvr>
                                      <p:to>
                                        <p:strVal val="hidden"/>
                                      </p:to>
                                    </p:set>
                                  </p:childTnLst>
                                </p:cTn>
                              </p:par>
                              <p:par>
                                <p:cTn id="18" presetID="4" presetClass="exit" presetSubtype="16" fill="hold" nodeType="withEffect">
                                  <p:stCondLst>
                                    <p:cond delay="0"/>
                                  </p:stCondLst>
                                  <p:childTnLst>
                                    <p:animEffect transition="out" filter="box(i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анк.jpg"/>
          <p:cNvPicPr>
            <a:picLocks noChangeAspect="1"/>
          </p:cNvPicPr>
          <p:nvPr/>
        </p:nvPicPr>
        <p:blipFill>
          <a:blip r:embed="rId2" cstate="print">
            <a:lum contrast="-50000"/>
          </a:blip>
          <a:stretch>
            <a:fillRect/>
          </a:stretch>
        </p:blipFill>
        <p:spPr>
          <a:xfrm>
            <a:off x="-32" y="0"/>
            <a:ext cx="9135554" cy="6858000"/>
          </a:xfrm>
          <a:prstGeom prst="rect">
            <a:avLst/>
          </a:prstGeom>
        </p:spPr>
      </p:pic>
      <p:sp>
        <p:nvSpPr>
          <p:cNvPr id="5" name="Текст 7"/>
          <p:cNvSpPr txBox="1">
            <a:spLocks/>
          </p:cNvSpPr>
          <p:nvPr/>
        </p:nvSpPr>
        <p:spPr>
          <a:xfrm>
            <a:off x="467544" y="620688"/>
            <a:ext cx="4320480" cy="108012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uk-UA" sz="2800" dirty="0" smtClean="0">
                <a:solidFill>
                  <a:srgbClr val="FFFF00"/>
                </a:solidFill>
              </a:rPr>
              <a:t>Кечеджі Наталія Лазарівна</a:t>
            </a:r>
            <a:r>
              <a:rPr kumimoji="0" lang="uk-UA" sz="2800" b="0" i="0" u="none" strike="noStrike" kern="1200" cap="none" spc="0" normalizeH="0" baseline="0" noProof="0" dirty="0" smtClean="0">
                <a:ln>
                  <a:noFill/>
                </a:ln>
                <a:solidFill>
                  <a:srgbClr val="FFFF00"/>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uk-UA" sz="2800" b="0" i="0" u="none" strike="noStrike" kern="1200" cap="none" spc="0" normalizeH="0" baseline="0" noProof="0" dirty="0" smtClean="0">
                <a:ln>
                  <a:noFill/>
                </a:ln>
                <a:solidFill>
                  <a:srgbClr val="FFFF00"/>
                </a:solidFill>
                <a:effectLst/>
                <a:uLnTx/>
                <a:uFillTx/>
                <a:latin typeface="+mn-lt"/>
                <a:ea typeface="+mn-ea"/>
                <a:cs typeface="+mn-cs"/>
              </a:rPr>
              <a:t>яка врятувала</a:t>
            </a:r>
            <a:r>
              <a:rPr kumimoji="0" lang="uk-UA" sz="2800" b="0" i="0" u="none" strike="noStrike" kern="1200" cap="none" spc="0" normalizeH="0" noProof="0" dirty="0" smtClean="0">
                <a:ln>
                  <a:noFill/>
                </a:ln>
                <a:solidFill>
                  <a:srgbClr val="FFFF00"/>
                </a:solidFill>
                <a:effectLst/>
                <a:uLnTx/>
                <a:uFillTx/>
                <a:latin typeface="+mn-lt"/>
                <a:ea typeface="+mn-ea"/>
                <a:cs typeface="+mn-cs"/>
              </a:rPr>
              <a:t> єврейку </a:t>
            </a:r>
            <a:r>
              <a:rPr lang="uk-UA" sz="2800" dirty="0" smtClean="0">
                <a:solidFill>
                  <a:srgbClr val="FFFF00"/>
                </a:solidFill>
              </a:rPr>
              <a:t>Ханну</a:t>
            </a:r>
            <a:r>
              <a:rPr kumimoji="0" lang="uk-UA" sz="2800" b="0" i="0" u="none" strike="noStrike" kern="1200" cap="none" spc="0" normalizeH="0" noProof="0" dirty="0" smtClean="0">
                <a:ln>
                  <a:noFill/>
                </a:ln>
                <a:solidFill>
                  <a:srgbClr val="FFFF00"/>
                </a:solidFill>
                <a:effectLst/>
                <a:uLnTx/>
                <a:uFillTx/>
                <a:latin typeface="+mn-lt"/>
                <a:ea typeface="+mn-ea"/>
                <a:cs typeface="+mn-cs"/>
              </a:rPr>
              <a:t> </a:t>
            </a:r>
            <a:r>
              <a:rPr lang="uk-UA" sz="2800" dirty="0" smtClean="0">
                <a:solidFill>
                  <a:srgbClr val="FFFF00"/>
                </a:solidFill>
              </a:rPr>
              <a:t>від</a:t>
            </a:r>
            <a:r>
              <a:rPr kumimoji="0" lang="uk-UA" sz="2800" b="0" i="0" u="none" strike="noStrike" kern="1200" cap="none" spc="0" normalizeH="0" noProof="0" dirty="0" smtClean="0">
                <a:ln>
                  <a:noFill/>
                </a:ln>
                <a:solidFill>
                  <a:srgbClr val="FFFF00"/>
                </a:solidFill>
                <a:effectLst/>
                <a:uLnTx/>
                <a:uFillTx/>
                <a:latin typeface="+mn-lt"/>
                <a:ea typeface="+mn-ea"/>
                <a:cs typeface="+mn-cs"/>
              </a:rPr>
              <a:t> німців</a:t>
            </a:r>
            <a:r>
              <a:rPr kumimoji="0" lang="uk-UA" sz="3200" b="0" i="0" u="none" strike="noStrike" kern="1200" cap="none" spc="0" normalizeH="0" baseline="0" noProof="0" dirty="0" smtClean="0">
                <a:ln>
                  <a:noFill/>
                </a:ln>
                <a:solidFill>
                  <a:srgbClr val="FFFF00"/>
                </a:solidFill>
                <a:effectLst/>
                <a:uLnTx/>
                <a:uFillTx/>
                <a:latin typeface="+mn-lt"/>
                <a:ea typeface="+mn-ea"/>
                <a:cs typeface="+mn-cs"/>
              </a:rPr>
              <a:t>.</a:t>
            </a:r>
            <a:endParaRPr kumimoji="0" lang="uk-UA" sz="3200" b="0" i="0" u="none" strike="noStrike" kern="1200" cap="none" spc="0" normalizeH="0" baseline="0" noProof="0" dirty="0">
              <a:ln>
                <a:noFill/>
              </a:ln>
              <a:solidFill>
                <a:srgbClr val="FFFF00"/>
              </a:solidFill>
              <a:effectLst/>
              <a:uLnTx/>
              <a:uFillTx/>
              <a:latin typeface="+mn-lt"/>
              <a:ea typeface="+mn-ea"/>
              <a:cs typeface="+mn-cs"/>
            </a:endParaRPr>
          </a:p>
        </p:txBody>
      </p:sp>
      <p:sp>
        <p:nvSpPr>
          <p:cNvPr id="6" name="Текст 8"/>
          <p:cNvSpPr txBox="1">
            <a:spLocks/>
          </p:cNvSpPr>
          <p:nvPr/>
        </p:nvSpPr>
        <p:spPr>
          <a:xfrm>
            <a:off x="5292080" y="692696"/>
            <a:ext cx="3538736" cy="639762"/>
          </a:xfrm>
          <a:prstGeom prst="rect">
            <a:avLst/>
          </a:prstGeom>
        </p:spPr>
        <p:txBody>
          <a:bodyPr>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uk-UA" sz="3200" b="0" i="0" u="none" strike="noStrike" kern="1200" cap="none" spc="0" normalizeH="0" baseline="0" dirty="0" smtClean="0">
                <a:ln>
                  <a:noFill/>
                </a:ln>
                <a:solidFill>
                  <a:srgbClr val="FFFF00"/>
                </a:solidFill>
                <a:effectLst/>
                <a:uLnTx/>
                <a:uFillTx/>
                <a:latin typeface="+mn-lt"/>
                <a:ea typeface="+mn-ea"/>
                <a:cs typeface="+mn-cs"/>
              </a:rPr>
              <a:t>Цехановська</a:t>
            </a:r>
            <a:r>
              <a:rPr kumimoji="0" lang="uk-UA" sz="3200" b="0" i="0" u="none" strike="noStrike" kern="1200" cap="none" spc="0" normalizeH="0" dirty="0" smtClean="0">
                <a:ln>
                  <a:noFill/>
                </a:ln>
                <a:solidFill>
                  <a:srgbClr val="FFFF00"/>
                </a:solidFill>
                <a:effectLst/>
                <a:uLnTx/>
                <a:uFillTx/>
                <a:latin typeface="+mn-lt"/>
                <a:ea typeface="+mn-ea"/>
                <a:cs typeface="+mn-cs"/>
              </a:rPr>
              <a:t> Ханна Моїсеївна</a:t>
            </a:r>
            <a:endParaRPr kumimoji="0" lang="uk-UA" sz="3200" b="0" i="0" u="none" strike="noStrike" kern="1200" cap="none" spc="0" normalizeH="0" baseline="0" dirty="0">
              <a:ln>
                <a:noFill/>
              </a:ln>
              <a:solidFill>
                <a:srgbClr val="FFFF00"/>
              </a:solidFill>
              <a:effectLst/>
              <a:uLnTx/>
              <a:uFillTx/>
              <a:latin typeface="+mn-lt"/>
              <a:ea typeface="+mn-ea"/>
              <a:cs typeface="+mn-cs"/>
            </a:endParaRPr>
          </a:p>
        </p:txBody>
      </p:sp>
      <p:pic>
        <p:nvPicPr>
          <p:cNvPr id="7" name="Объект 3"/>
          <p:cNvPicPr>
            <a:picLocks noGrp="1" noChangeAspect="1"/>
          </p:cNvPicPr>
          <p:nvPr>
            <p:ph sz="quarter" idx="4294967295"/>
          </p:nvPr>
        </p:nvPicPr>
        <p:blipFill>
          <a:blip r:embed="rId3" cstate="print">
            <a:extLst>
              <a:ext uri="{28A0092B-C50C-407E-A947-70E740481C1C}">
                <a14:useLocalDpi xmlns:a14="http://schemas.microsoft.com/office/drawing/2010/main" xmlns="" val="0"/>
              </a:ext>
            </a:extLst>
          </a:blip>
          <a:stretch>
            <a:fillRect/>
          </a:stretch>
        </p:blipFill>
        <p:spPr>
          <a:xfrm>
            <a:off x="611560" y="1844824"/>
            <a:ext cx="3600400" cy="4737999"/>
          </a:xfrm>
          <a:prstGeom prst="rect">
            <a:avLst/>
          </a:prstGeom>
        </p:spPr>
      </p:pic>
      <p:pic>
        <p:nvPicPr>
          <p:cNvPr id="8" name="Объект 3"/>
          <p:cNvPicPr>
            <a:picLocks noGrp="1" noChangeAspect="1"/>
          </p:cNvPicPr>
          <p:nvPr>
            <p:ph sz="quarter" idx="4294967295"/>
          </p:nvPr>
        </p:nvPicPr>
        <p:blipFill>
          <a:blip r:embed="rId4" cstate="print">
            <a:extLst>
              <a:ext uri="{28A0092B-C50C-407E-A947-70E740481C1C}">
                <a14:useLocalDpi xmlns:a14="http://schemas.microsoft.com/office/drawing/2010/main" xmlns="" val="0"/>
              </a:ext>
            </a:extLst>
          </a:blip>
          <a:stretch>
            <a:fillRect/>
          </a:stretch>
        </p:blipFill>
        <p:spPr>
          <a:xfrm>
            <a:off x="5364088" y="2132856"/>
            <a:ext cx="2977024" cy="39417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500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21"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4)">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657</Words>
  <Application>Microsoft Office PowerPoint</Application>
  <PresentationFormat>Экран (4:3)</PresentationFormat>
  <Paragraphs>76</Paragraphs>
  <Slides>15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Тема Office</vt:lpstr>
      <vt:lpstr>Acrobat Document</vt:lpstr>
      <vt:lpstr>Слайд 1</vt:lpstr>
      <vt:lpstr>Слайд 2</vt:lpstr>
      <vt:lpstr>Мета та завдання проекту:</vt:lpstr>
      <vt:lpstr>Слайд 4</vt:lpstr>
      <vt:lpstr>                      Оголошення, розклеєні фашистським            командуванням у Старому Криму про введення                  «нового порядку» на окупованій території :         1. Кожен житель зобов`язаний негайно повідомити німецькому    керівництву про чужих громадянських осіб       або радянських бійців, які прибувають у селище .        2. Буде розстріляний кожний, хто приймає до себе на  квартиру та забезпечує продуктами чужу особу.       3. Особи, що мають у себе вдома зброю та не повідомляють про  укриття таких предметів, будуть розстріляні.       Накази гітлерівських комендантів були надзвичайно короткими: “ За непокірність німецькій владі – розстріл”.</vt:lpstr>
      <vt:lpstr>Слайд 6</vt:lpstr>
      <vt:lpstr>Слайд 7</vt:lpstr>
      <vt:lpstr> Ковалькова Пелагея Михайлівна під час окупації ховала у своєму будинку  єврейських дітей – хлопчика та дівчинку Сару. </vt:lpstr>
      <vt:lpstr>Слайд 9</vt:lpstr>
      <vt:lpstr>Щоденник Подорожко Віри Савівни, яка була відправлена до Німеччини  в 1942 році.</vt:lpstr>
      <vt:lpstr>Слайд 11</vt:lpstr>
      <vt:lpstr>Слайд 12</vt:lpstr>
      <vt:lpstr>Слайд 13</vt:lpstr>
      <vt:lpstr>Слайд 14</vt:lpstr>
      <vt:lpstr>Висновки: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Натали</dc:creator>
  <cp:lastModifiedBy>админ</cp:lastModifiedBy>
  <cp:revision>102</cp:revision>
  <dcterms:created xsi:type="dcterms:W3CDTF">2015-04-08T17:49:28Z</dcterms:created>
  <dcterms:modified xsi:type="dcterms:W3CDTF">2015-04-15T05:52:27Z</dcterms:modified>
</cp:coreProperties>
</file>