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61" r:id="rId6"/>
    <p:sldId id="266" r:id="rId7"/>
    <p:sldId id="269" r:id="rId8"/>
    <p:sldId id="271" r:id="rId9"/>
    <p:sldId id="263" r:id="rId10"/>
    <p:sldId id="265" r:id="rId11"/>
    <p:sldId id="272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>
        <p:scale>
          <a:sx n="66" d="100"/>
          <a:sy n="66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42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До війни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Населення м. Чигирин</c:v>
                </c:pt>
                <c:pt idx="1">
                  <c:v>Населення сіл району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5.8199999999999994</c:v>
                </c:pt>
                <c:pt idx="1">
                  <c:v>74.141000000000005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Після війни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Населення м. Чигирин</c:v>
                </c:pt>
                <c:pt idx="1">
                  <c:v>Населення сіл району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3.0159999999999996</c:v>
                </c:pt>
                <c:pt idx="1">
                  <c:v>42.578000000000003</c:v>
                </c:pt>
              </c:numCache>
            </c:numRef>
          </c:val>
        </c:ser>
        <c:axId val="73348992"/>
        <c:axId val="74911744"/>
      </c:barChart>
      <c:catAx>
        <c:axId val="7334899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4911744"/>
        <c:crosses val="autoZero"/>
        <c:auto val="1"/>
        <c:lblAlgn val="ctr"/>
        <c:lblOffset val="100"/>
      </c:catAx>
      <c:valAx>
        <c:axId val="74911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uk-UA" sz="2000"/>
                  <a:t>тис. осіб</a:t>
                </a:r>
              </a:p>
            </c:rich>
          </c:tx>
          <c:layout/>
        </c:title>
        <c:numFmt formatCode="General" sourceLinked="1"/>
        <c:tickLblPos val="nextTo"/>
        <c:crossAx val="733489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uk-UA"/>
          </a:p>
        </c:txPr>
      </c:legendEntry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bg1">
                    <a:lumMod val="95000"/>
                  </a:schemeClr>
                </a:solidFill>
              </a:rPr>
              <a:t>Друга Світова війна та її наслідки на Чигиринщині</a:t>
            </a:r>
            <a:endParaRPr lang="uk-UA" sz="6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73616" cy="309634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У селі Мельники було спалено 352 хати, розстріляно 300 чоловік, вивезено до Німеччини 240 юнаків і дівчат вивезено до Німеччини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По району частково або повністю знищено 52 колгоспи, 29 клубів,  3 дитсадки, 4 дитячих ясел, 72 тваринницьких двори, 24 птахоферми, 22 майстерні по ремонту. 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3074" name="Picture 2" descr="C:\Users\adminpk\Desktop\фильм_Чигирин\Скріншоти\snapshot2015031517343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525658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99412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Діаграма населення Чигиринщини до і після війни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683568" y="1484784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Повоєнне відновлення Чигиринщини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Були відбудовані тваринницькі об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єкти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: 4 конюшні, 13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коровників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, 8 воловників, 21 свинарник, </a:t>
            </a:r>
            <a:r>
              <a:rPr lang="uk-UA" smtClean="0">
                <a:solidFill>
                  <a:schemeClr val="bg1">
                    <a:lumMod val="95000"/>
                  </a:schemeClr>
                </a:solidFill>
              </a:rPr>
              <a:t>20 </a:t>
            </a:r>
            <a:r>
              <a:rPr lang="uk-UA" smtClean="0">
                <a:solidFill>
                  <a:schemeClr val="bg1">
                    <a:lumMod val="95000"/>
                  </a:schemeClr>
                </a:solidFill>
              </a:rPr>
              <a:t>пташників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,.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Був проведений капітальний ремонт в 2 зерносховищах, 6 вітряках, 340 хатах колгоспників, 5 цегельних заводах, 2 черепичних заводах.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Було відбудовано  9  шкіл, 1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піонерклуб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,      1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дит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. санаторій, 1 аптека, 1 лікарня, 1 бібліотека, 32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медустанови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Вшанування </a:t>
            </a:r>
            <a:r>
              <a:rPr lang="uk-UA" dirty="0" err="1" smtClean="0">
                <a:solidFill>
                  <a:schemeClr val="bg1"/>
                </a:solidFill>
              </a:rPr>
              <a:t>пам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smtClean="0">
                <a:solidFill>
                  <a:schemeClr val="bg1"/>
                </a:solidFill>
              </a:rPr>
              <a:t>яті воїнів Другої Світової війни 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445223"/>
            <a:ext cx="8229600" cy="7200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             Обеліск Слави в </a:t>
            </a:r>
            <a:r>
              <a:rPr lang="uk-UA" dirty="0" err="1" smtClean="0">
                <a:solidFill>
                  <a:schemeClr val="bg1"/>
                </a:solidFill>
              </a:rPr>
              <a:t>м.Чигирині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Рабочий стол\Настуня\ман\Скріншоти\p1460825-127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7"/>
            <a:ext cx="6768752" cy="3674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Окупаційний режим 1941 – 1944р. 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584175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5 серпня 1941р. Фашистські загарбники вступили на територію Чигиринщини. 7 серпня 1941 р. – окупували Чигирин. На території району запанував режим терору і насильства.</a:t>
            </a:r>
            <a:endParaRPr lang="uk-UA" sz="2800" dirty="0"/>
          </a:p>
        </p:txBody>
      </p:sp>
      <p:pic>
        <p:nvPicPr>
          <p:cNvPr id="5122" name="Picture 2" descr="D:\Рабочий стол\Настуня\ман\Скріншоти\snapshot201503151734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896544" cy="29973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594928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     Чигирин. Грудень 1943 року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“ Правила життя ” на окупованій території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Носити усьому цивільному населенню особисті документи завжди при собі та при вимозі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пред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’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явити німецькій жандармерії або службі порядку.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Всі радіоприймачі, що знаходяться в приватному користуванні негайно здати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Райслужбі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до 25 травня 1942 року.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Час ходіння по вулицях від 4 годин ранку до 9 годин вечора. Всі розваги до 9 годин вечора.</a:t>
            </a:r>
          </a:p>
          <a:p>
            <a:endParaRPr lang="uk-UA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Підпільні організації  Чигирина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988840"/>
            <a:ext cx="4824536" cy="4320480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Полк народного ополчення на чолі з М.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Настевичем</a:t>
            </a:r>
            <a:endParaRPr lang="uk-UA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Три підпільно-диверсійні групи на чолі з Марковим Ф. М.,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Праховим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 М. З.,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Сірченком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 І. Х.</a:t>
            </a:r>
          </a:p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Підпільна організація, яку очолював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Хоменко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  Володимир Григорович</a:t>
            </a:r>
          </a:p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Підпільна організація яку очолював Руденко Віктор Іванович</a:t>
            </a:r>
          </a:p>
        </p:txBody>
      </p:sp>
      <p:pic>
        <p:nvPicPr>
          <p:cNvPr id="3074" name="Picture 2" descr="D:\Рабочий стол\Настуня\ман\Партизани\Насте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2554919" cy="3744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9492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      М. </a:t>
            </a:r>
            <a:r>
              <a:rPr lang="uk-UA" sz="2400" dirty="0" err="1" smtClean="0">
                <a:solidFill>
                  <a:schemeClr val="bg1"/>
                </a:solidFill>
              </a:rPr>
              <a:t>Настевич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Партизанські загони на Чигиринщині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772817"/>
            <a:ext cx="5112568" cy="4176464"/>
          </a:xfrm>
        </p:spPr>
        <p:txBody>
          <a:bodyPr>
            <a:normAutofit fontScale="85000" lnSpcReduction="20000"/>
          </a:bodyPr>
          <a:lstStyle/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Партизанський загін ім.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Ворошлова</a:t>
            </a:r>
            <a:endParaRPr lang="uk-UA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Партизанський загін ім. Дзержинського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Партизанський загін “ За Родину ”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Партизанський загін “ За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Победу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”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Партизанський загін “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Москва”</a:t>
            </a:r>
            <a:endParaRPr lang="uk-UA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Партизанський загін ім. Сталіна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Партизанський загін ім. Суворова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Партизанський загін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Присяжнюка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І. Ф.</a:t>
            </a:r>
            <a:endParaRPr lang="uk-UA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D:\Рабочий стол\Настуня\ман\Партизани\Дубов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736304" cy="37955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551723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Дубовий  П. А. – керівник партизанського загону 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Звільнення Чигиринщини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680519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Чигирин – 12 грудня 1943року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с.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Вершаці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– 5-6 грудня 1943 року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с.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Суботів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– 12 грудня 1943 року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с.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Боровиця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– 14 грудня 1943 року</a:t>
            </a:r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752528"/>
          </a:xfrm>
        </p:spPr>
        <p:txBody>
          <a:bodyPr/>
          <a:lstStyle/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с.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Іванівка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– 17 грудня 1943 року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с.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Медведка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– 8 січня 1944 року</a:t>
            </a:r>
          </a:p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с. Мельники – 8-9 січня 1944 року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Чигиринці учасники війни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Рабочий стол\Настуня\ман\Партизани\Литвин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88839"/>
            <a:ext cx="2262203" cy="3435907"/>
          </a:xfrm>
          <a:prstGeom prst="rect">
            <a:avLst/>
          </a:prstGeom>
          <a:noFill/>
        </p:spPr>
      </p:pic>
      <p:pic>
        <p:nvPicPr>
          <p:cNvPr id="6147" name="Picture 3" descr="D:\Рабочий стол\Настуня\ман\Партизани\Левчен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2015853" cy="3015802"/>
          </a:xfrm>
          <a:prstGeom prst="rect">
            <a:avLst/>
          </a:prstGeom>
          <a:noFill/>
        </p:spPr>
      </p:pic>
      <p:pic>
        <p:nvPicPr>
          <p:cNvPr id="6148" name="Picture 4" descr="D:\Рабочий стол\Настуня\ман\Партизани\Мовч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1" y="2420888"/>
            <a:ext cx="2277284" cy="29659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5892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Ю. М. </a:t>
            </a:r>
            <a:r>
              <a:rPr lang="uk-UA" sz="2000" dirty="0" err="1" smtClean="0">
                <a:solidFill>
                  <a:schemeClr val="bg1"/>
                </a:solidFill>
              </a:rPr>
              <a:t>Левченко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endParaRPr lang="uk-U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558924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І. П. Литвиненко (1918-1944)  </a:t>
            </a:r>
            <a:endParaRPr lang="uk-U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8924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В. Ф. Мовчан 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(1924-1945)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В роки війни багато Чигиринців воювало на фронтах,  6 149  з них  не повернулися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9"/>
            <a:ext cx="8064896" cy="14401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За героїзм і відвагу орденами і медалями нагороджено 5 тисяч воїнів-чигиринців</a:t>
            </a:r>
            <a:endParaRPr lang="uk-UA" dirty="0"/>
          </a:p>
        </p:txBody>
      </p:sp>
      <p:pic>
        <p:nvPicPr>
          <p:cNvPr id="7170" name="Picture 2" descr="D:\Рабочий стол\Настуня\ман\Партизани\Дейнеж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2719883" cy="41804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249289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Дейнеженко</a:t>
            </a:r>
            <a:r>
              <a:rPr lang="uk-UA" sz="2400" dirty="0" smtClean="0">
                <a:solidFill>
                  <a:schemeClr val="bg1"/>
                </a:solidFill>
              </a:rPr>
              <a:t> М. Н. – Герой Радянського Союзу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chemeClr val="bg1">
                    <a:lumMod val="95000"/>
                  </a:schemeClr>
                </a:solidFill>
              </a:rPr>
              <a:t>Наслідки війни </a:t>
            </a:r>
            <a:endParaRPr lang="uk-UA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7992888" cy="2232248"/>
          </a:xfrm>
        </p:spPr>
        <p:txBody>
          <a:bodyPr>
            <a:normAutofit fontScale="92500"/>
          </a:bodyPr>
          <a:lstStyle/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При знищенні  хуторів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Вдовичено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 , Ленінський та Д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’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яки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було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спалено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276 будинків та вбито  1070 людей.</a:t>
            </a:r>
          </a:p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Було спалено хутір Буда та 130 осіб вбито.</a:t>
            </a:r>
          </a:p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Близько 2 тис. жителів було замучено або розстріляно.</a:t>
            </a:r>
          </a:p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З Чигиринського району було вивезено 1 161 остарбайтера</a:t>
            </a:r>
          </a:p>
          <a:p>
            <a:endParaRPr lang="uk-UA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C:\Users\adminpk\Desktop\фильм_Чигирин\Скріншоти\snapshot2015031517345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350" y="3350098"/>
            <a:ext cx="4635874" cy="3175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545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Друга Світова війна та її наслідки на Чигиринщині</vt:lpstr>
      <vt:lpstr>Окупаційний режим 1941 – 1944р.  </vt:lpstr>
      <vt:lpstr>“ Правила життя ” на окупованій території</vt:lpstr>
      <vt:lpstr>Підпільні організації  Чигирина</vt:lpstr>
      <vt:lpstr>Партизанські загони на Чигиринщині</vt:lpstr>
      <vt:lpstr>Звільнення Чигиринщини</vt:lpstr>
      <vt:lpstr>Чигиринці учасники війни</vt:lpstr>
      <vt:lpstr>Слайд 8</vt:lpstr>
      <vt:lpstr>Наслідки війни </vt:lpstr>
      <vt:lpstr>Слайд 10</vt:lpstr>
      <vt:lpstr>Діаграма населення Чигиринщини до і після війни</vt:lpstr>
      <vt:lpstr>Повоєнне відновлення Чигиринщини</vt:lpstr>
      <vt:lpstr>Вшанування пам’яті воїнів Другої Світової війни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Друга Світова війна та її наслідки на Чигиринщині</dc:title>
  <cp:lastModifiedBy>Image&amp;Matros ®</cp:lastModifiedBy>
  <cp:revision>29</cp:revision>
  <dcterms:modified xsi:type="dcterms:W3CDTF">2015-04-14T16:59:07Z</dcterms:modified>
</cp:coreProperties>
</file>