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3"/>
  </p:notesMasterIdLst>
  <p:sldIdLst>
    <p:sldId id="256" r:id="rId2"/>
    <p:sldId id="257" r:id="rId3"/>
    <p:sldId id="271" r:id="rId4"/>
    <p:sldId id="273" r:id="rId5"/>
    <p:sldId id="258" r:id="rId6"/>
    <p:sldId id="260" r:id="rId7"/>
    <p:sldId id="268" r:id="rId8"/>
    <p:sldId id="267" r:id="rId9"/>
    <p:sldId id="269" r:id="rId10"/>
    <p:sldId id="270" r:id="rId11"/>
    <p:sldId id="27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003366"/>
    <a:srgbClr val="3399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265" autoAdjust="0"/>
    <p:restoredTop sz="88533" autoAdjust="0"/>
  </p:normalViewPr>
  <p:slideViewPr>
    <p:cSldViewPr>
      <p:cViewPr>
        <p:scale>
          <a:sx n="68" d="100"/>
          <a:sy n="68" d="100"/>
        </p:scale>
        <p:origin x="-145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uk-UA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Аркуш1!$B$1</c:f>
              <c:strCache>
                <c:ptCount val="1"/>
                <c:pt idx="0">
                  <c:v>Бал</c:v>
                </c:pt>
              </c:strCache>
            </c:strRef>
          </c:tx>
          <c:cat>
            <c:numRef>
              <c:f>Аркуш1!$A$2:$A$12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Аркуш1!$B$2:$B$12</c:f>
              <c:numCache>
                <c:formatCode>General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3</c:v>
                </c:pt>
                <c:pt idx="6">
                  <c:v>4</c:v>
                </c:pt>
                <c:pt idx="7">
                  <c:v>5</c:v>
                </c:pt>
                <c:pt idx="8">
                  <c:v>2</c:v>
                </c:pt>
                <c:pt idx="9">
                  <c:v>5</c:v>
                </c:pt>
                <c:pt idx="10">
                  <c:v>1</c:v>
                </c:pt>
              </c:numCache>
            </c:numRef>
          </c:val>
        </c:ser>
        <c:axId val="76083968"/>
        <c:axId val="76085504"/>
      </c:barChart>
      <c:catAx>
        <c:axId val="76083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76085504"/>
        <c:crosses val="autoZero"/>
        <c:auto val="1"/>
        <c:lblAlgn val="ctr"/>
        <c:lblOffset val="100"/>
      </c:catAx>
      <c:valAx>
        <c:axId val="7608550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uk-UA"/>
          </a:p>
        </c:txPr>
        <c:crossAx val="7608396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uk-UA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uk-UA"/>
  <c:style val="1"/>
  <c:chart>
    <c:autoTitleDeleted val="1"/>
    <c:plotArea>
      <c:layout>
        <c:manualLayout>
          <c:layoutTarget val="inner"/>
          <c:xMode val="edge"/>
          <c:yMode val="edge"/>
          <c:x val="0.10425485374392122"/>
          <c:y val="3.0229476375785064E-2"/>
          <c:w val="0.81910587802410151"/>
          <c:h val="0.84501315826310963"/>
        </c:manualLayout>
      </c:layout>
      <c:lineChart>
        <c:grouping val="stacked"/>
        <c:ser>
          <c:idx val="0"/>
          <c:order val="0"/>
          <c:tx>
            <c:strRef>
              <c:f>Аркуш1!$B$1</c:f>
              <c:strCache>
                <c:ptCount val="1"/>
                <c:pt idx="0">
                  <c:v>Суммарный</c:v>
                </c:pt>
              </c:strCache>
            </c:strRef>
          </c:tx>
          <c:spPr>
            <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</a:ln>
          </c:spPr>
          <c:dLbls>
            <c:showVal val="1"/>
          </c:dLbls>
          <c:cat>
            <c:numRef>
              <c:f>Аркуш1!$A$2:$A$12</c:f>
              <c:numCache>
                <c:formatCode>General</c:formatCode>
                <c:ptCount val="1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</c:numCache>
            </c:numRef>
          </c:cat>
          <c:val>
            <c:numRef>
              <c:f>Аркуш1!$B$2:$B$12</c:f>
              <c:numCache>
                <c:formatCode>General</c:formatCode>
                <c:ptCount val="11"/>
                <c:pt idx="0">
                  <c:v>0</c:v>
                </c:pt>
                <c:pt idx="1">
                  <c:v>7</c:v>
                </c:pt>
                <c:pt idx="2">
                  <c:v>10</c:v>
                </c:pt>
                <c:pt idx="3">
                  <c:v>13</c:v>
                </c:pt>
                <c:pt idx="4">
                  <c:v>28</c:v>
                </c:pt>
                <c:pt idx="5">
                  <c:v>66</c:v>
                </c:pt>
                <c:pt idx="6">
                  <c:v>107</c:v>
                </c:pt>
                <c:pt idx="7">
                  <c:v>185</c:v>
                </c:pt>
                <c:pt idx="8">
                  <c:v>31</c:v>
                </c:pt>
                <c:pt idx="9">
                  <c:v>195</c:v>
                </c:pt>
                <c:pt idx="10">
                  <c:v>9</c:v>
                </c:pt>
              </c:numCache>
            </c:numRef>
          </c:val>
        </c:ser>
        <c:marker val="1"/>
        <c:axId val="100322688"/>
        <c:axId val="100168832"/>
      </c:lineChart>
      <c:catAx>
        <c:axId val="100322688"/>
        <c:scaling>
          <c:orientation val="minMax"/>
        </c:scaling>
        <c:axPos val="b"/>
        <c:numFmt formatCode="General" sourceLinked="1"/>
        <c:tickLblPos val="nextTo"/>
        <c:crossAx val="100168832"/>
        <c:crosses val="autoZero"/>
        <c:auto val="1"/>
        <c:lblAlgn val="ctr"/>
        <c:lblOffset val="100"/>
      </c:catAx>
      <c:valAx>
        <c:axId val="100168832"/>
        <c:scaling>
          <c:orientation val="minMax"/>
        </c:scaling>
        <c:axPos val="l"/>
        <c:majorGridlines/>
        <c:numFmt formatCode="General" sourceLinked="1"/>
        <c:tickLblPos val="nextTo"/>
        <c:crossAx val="100322688"/>
        <c:crosses val="autoZero"/>
        <c:crossBetween val="between"/>
      </c:valAx>
    </c:plotArea>
    <c:plotVisOnly val="1"/>
    <c:dispBlanksAs val="zero"/>
  </c:chart>
  <c:txPr>
    <a:bodyPr/>
    <a:lstStyle/>
    <a:p>
      <a:pPr>
        <a:defRPr sz="1800"/>
      </a:pPr>
      <a:endParaRPr lang="uk-UA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BD44BE-D731-4C96-8067-E1010165DEBE}" type="datetimeFigureOut">
              <a:rPr lang="uk-UA" smtClean="0"/>
              <a:pPr/>
              <a:t>14.04.2015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F423B-2A79-4059-82A5-7689FBC1013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B4C71EC6-210F-42DE-9C53-41977AD35B3D}" type="datetimeFigureOut">
              <a:rPr lang="ru-RU" smtClean="0"/>
              <a:pPr/>
              <a:t>14.04.2015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28660" y="500042"/>
            <a:ext cx="99298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uk-UA" sz="4800" b="1" i="1" dirty="0" err="1" smtClean="0">
                <a:solidFill>
                  <a:schemeClr val="accent1">
                    <a:lumMod val="25000"/>
                  </a:schemeClr>
                </a:solidFill>
              </a:rPr>
              <a:t>Ліхеноіндикація</a:t>
            </a:r>
            <a:r>
              <a:rPr lang="ru-RU" sz="48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4800" b="1" i="1" dirty="0" smtClean="0">
                <a:solidFill>
                  <a:schemeClr val="accent1">
                    <a:lumMod val="25000"/>
                  </a:schemeClr>
                </a:solidFill>
              </a:rPr>
              <a:t>  </a:t>
            </a:r>
            <a:r>
              <a:rPr lang="ru-RU" sz="4800" b="1" i="1" dirty="0" err="1" smtClean="0">
                <a:solidFill>
                  <a:schemeClr val="accent1">
                    <a:lumMod val="25000"/>
                  </a:schemeClr>
                </a:solidFill>
              </a:rPr>
              <a:t>екологічного</a:t>
            </a:r>
            <a:r>
              <a:rPr lang="en-US" sz="48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  <a:p>
            <a:pPr algn="ctr"/>
            <a:r>
              <a:rPr lang="ru-RU" sz="4800" b="1" i="1" dirty="0" smtClean="0">
                <a:solidFill>
                  <a:schemeClr val="accent1">
                    <a:lumMod val="25000"/>
                  </a:schemeClr>
                </a:solidFill>
              </a:rPr>
              <a:t>стану</a:t>
            </a:r>
            <a:r>
              <a:rPr lang="en-US" sz="48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4800" b="1" i="1" dirty="0" err="1" smtClean="0">
                <a:solidFill>
                  <a:schemeClr val="accent1">
                    <a:lumMod val="25000"/>
                  </a:schemeClr>
                </a:solidFill>
              </a:rPr>
              <a:t>повітря</a:t>
            </a:r>
            <a:r>
              <a:rPr lang="ru-RU" sz="3600" dirty="0" smtClean="0">
                <a:solidFill>
                  <a:schemeClr val="accent1">
                    <a:lumMod val="25000"/>
                  </a:schemeClr>
                </a:solidFill>
              </a:rPr>
              <a:t>                                                       </a:t>
            </a:r>
            <a:endParaRPr lang="ru-RU" sz="3600" dirty="0">
              <a:solidFill>
                <a:schemeClr val="accent1">
                  <a:lumMod val="25000"/>
                </a:schemeClr>
              </a:solidFill>
            </a:endParaRPr>
          </a:p>
        </p:txBody>
      </p:sp>
      <p:pic>
        <p:nvPicPr>
          <p:cNvPr id="3" name="Picture 3" descr="C:\Users\Vika\Desktop\2AFU3n8Thp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2571744"/>
            <a:ext cx="3429023" cy="2571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57620" y="2071678"/>
            <a:ext cx="521497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</a:rPr>
              <a:t>Автор:</a:t>
            </a:r>
            <a:endParaRPr lang="en-US" sz="20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b="1" i="1" dirty="0" err="1" smtClean="0">
                <a:solidFill>
                  <a:schemeClr val="accent1">
                    <a:lumMod val="25000"/>
                  </a:schemeClr>
                </a:solidFill>
              </a:rPr>
              <a:t>Ахременко</a:t>
            </a:r>
            <a:r>
              <a:rPr lang="ru-RU" sz="20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20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25000"/>
                  </a:schemeClr>
                </a:solidFill>
              </a:rPr>
              <a:t>Вікторія</a:t>
            </a:r>
            <a:r>
              <a:rPr lang="ru-RU" sz="20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25000"/>
                  </a:schemeClr>
                </a:solidFill>
              </a:rPr>
              <a:t>Олександрівна</a:t>
            </a:r>
            <a:endParaRPr lang="ru-RU" sz="2000" b="1" i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err="1" smtClean="0">
                <a:solidFill>
                  <a:schemeClr val="accent1">
                    <a:lumMod val="25000"/>
                  </a:schemeClr>
                </a:solidFill>
              </a:rPr>
              <a:t>учениця</a:t>
            </a:r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</a:rPr>
              <a:t> 9 </a:t>
            </a:r>
            <a:r>
              <a:rPr lang="ru-RU" sz="2000" dirty="0" err="1" smtClean="0">
                <a:solidFill>
                  <a:schemeClr val="accent1">
                    <a:lumMod val="25000"/>
                  </a:schemeClr>
                </a:solidFill>
              </a:rPr>
              <a:t>класу</a:t>
            </a:r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1">
                    <a:lumMod val="25000"/>
                  </a:schemeClr>
                </a:solidFill>
              </a:rPr>
              <a:t>Ольгинської</a:t>
            </a:r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</a:rPr>
              <a:t>  ЗОШ І-ІІІ ст.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</a:rPr>
              <a:t>c.</a:t>
            </a:r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</a:rPr>
              <a:t>м</a:t>
            </a:r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</a:rPr>
              <a:t>.</a:t>
            </a:r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</a:rPr>
              <a:t>т.Ольгинка,  </a:t>
            </a:r>
            <a:r>
              <a:rPr lang="ru-RU" sz="2000" dirty="0" err="1" smtClean="0">
                <a:solidFill>
                  <a:schemeClr val="accent1">
                    <a:lumMod val="25000"/>
                  </a:schemeClr>
                </a:solidFill>
              </a:rPr>
              <a:t>Волноваський</a:t>
            </a:r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</a:rPr>
              <a:t> район,</a:t>
            </a:r>
          </a:p>
          <a:p>
            <a:pPr>
              <a:lnSpc>
                <a:spcPct val="150000"/>
              </a:lnSpc>
            </a:pPr>
            <a:r>
              <a:rPr lang="ru-RU" sz="2000" dirty="0" err="1" smtClean="0">
                <a:solidFill>
                  <a:schemeClr val="accent1">
                    <a:lumMod val="25000"/>
                  </a:schemeClr>
                </a:solidFill>
              </a:rPr>
              <a:t>Донецька</a:t>
            </a:r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</a:rPr>
              <a:t> обл.</a:t>
            </a:r>
          </a:p>
          <a:p>
            <a:pPr>
              <a:lnSpc>
                <a:spcPct val="150000"/>
              </a:lnSpc>
            </a:pPr>
            <a:r>
              <a:rPr lang="ru-RU" sz="2000" b="1" dirty="0" err="1" smtClean="0">
                <a:solidFill>
                  <a:schemeClr val="accent1">
                    <a:lumMod val="25000"/>
                  </a:schemeClr>
                </a:solidFill>
              </a:rPr>
              <a:t>Науковий</a:t>
            </a: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25000"/>
                  </a:schemeClr>
                </a:solidFill>
              </a:rPr>
              <a:t>керівник</a:t>
            </a:r>
            <a:r>
              <a:rPr lang="ru-RU" sz="2000" b="1" dirty="0" smtClean="0">
                <a:solidFill>
                  <a:schemeClr val="accent1">
                    <a:lumMod val="2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000" b="1" i="1" dirty="0" smtClean="0">
                <a:solidFill>
                  <a:schemeClr val="accent1">
                    <a:lumMod val="25000"/>
                  </a:schemeClr>
                </a:solidFill>
              </a:rPr>
              <a:t>Писаренко </a:t>
            </a:r>
            <a:r>
              <a:rPr lang="ru-RU" sz="2000" b="1" i="1" dirty="0" err="1" smtClean="0">
                <a:solidFill>
                  <a:schemeClr val="accent1">
                    <a:lumMod val="25000"/>
                  </a:schemeClr>
                </a:solidFill>
              </a:rPr>
              <a:t>Віра</a:t>
            </a:r>
            <a:r>
              <a:rPr lang="ru-RU" sz="20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2000" b="1" i="1" dirty="0" err="1" smtClean="0">
                <a:solidFill>
                  <a:schemeClr val="accent1">
                    <a:lumMod val="25000"/>
                  </a:schemeClr>
                </a:solidFill>
              </a:rPr>
              <a:t>Анатолівна</a:t>
            </a:r>
            <a:endParaRPr lang="ru-RU" sz="2000" b="1" i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chemeClr val="accent1">
                    <a:lumMod val="25000"/>
                  </a:schemeClr>
                </a:solidFill>
              </a:rPr>
              <a:t>учитель </a:t>
            </a:r>
            <a:r>
              <a:rPr lang="ru-RU" sz="2000" dirty="0" err="1" smtClean="0">
                <a:solidFill>
                  <a:schemeClr val="accent1">
                    <a:lumMod val="25000"/>
                  </a:schemeClr>
                </a:solidFill>
              </a:rPr>
              <a:t>біології</a:t>
            </a:r>
            <a:endParaRPr lang="ru-RU" sz="2000" dirty="0" smtClean="0">
              <a:solidFill>
                <a:schemeClr val="accent1">
                  <a:lumMod val="25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endParaRPr lang="uk-UA" sz="2000" dirty="0"/>
          </a:p>
        </p:txBody>
      </p:sp>
    </p:spTree>
    <p:extLst>
      <p:ext uri="{BB962C8B-B14F-4D97-AF65-F5344CB8AC3E}">
        <p14:creationId xmlns="" xmlns:p14="http://schemas.microsoft.com/office/powerpoint/2010/main" val="390904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іаграма 4"/>
          <p:cNvGraphicFramePr/>
          <p:nvPr>
            <p:extLst>
              <p:ext uri="{D42A27DB-BD31-4B8C-83A1-F6EECF244321}">
                <p14:modId xmlns="" xmlns:p14="http://schemas.microsoft.com/office/powerpoint/2010/main" val="3764746876"/>
              </p:ext>
            </p:extLst>
          </p:nvPr>
        </p:nvGraphicFramePr>
        <p:xfrm>
          <a:off x="1000100" y="1643050"/>
          <a:ext cx="750099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71670" y="571480"/>
            <a:ext cx="5072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>
                <a:solidFill>
                  <a:schemeClr val="accent1">
                    <a:lumMod val="25000"/>
                  </a:schemeClr>
                </a:solidFill>
              </a:rPr>
              <a:t>Графік загального покриття досліджених ділянок</a:t>
            </a:r>
            <a:endParaRPr lang="uk-UA" sz="2400" b="1" i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38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285728"/>
            <a:ext cx="6152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</a:t>
            </a:r>
            <a:r>
              <a:rPr lang="uk-UA" sz="3200" b="1" i="1" dirty="0" smtClean="0">
                <a:solidFill>
                  <a:schemeClr val="accent1">
                    <a:lumMod val="25000"/>
                  </a:schemeClr>
                </a:solidFill>
              </a:rPr>
              <a:t>Висновки:</a:t>
            </a:r>
            <a:endParaRPr lang="uk-UA" sz="3200" b="1" i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714356"/>
            <a:ext cx="864399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sz="2400" b="1" i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chemeClr val="accent1">
                    <a:lumMod val="25000"/>
                  </a:schemeClr>
                </a:solidFill>
              </a:rPr>
              <a:t>Провівши дослідження можна сказати,що повітря </a:t>
            </a:r>
            <a:r>
              <a:rPr lang="uk-UA" sz="2400" b="1" i="1" dirty="0" smtClean="0">
                <a:solidFill>
                  <a:schemeClr val="accent1">
                    <a:lumMod val="25000"/>
                  </a:schemeClr>
                </a:solidFill>
              </a:rPr>
              <a:t>сильно </a:t>
            </a:r>
            <a:r>
              <a:rPr lang="uk-UA" sz="2400" b="1" i="1" dirty="0" smtClean="0">
                <a:solidFill>
                  <a:schemeClr val="accent1">
                    <a:lumMod val="25000"/>
                  </a:schemeClr>
                </a:solidFill>
              </a:rPr>
              <a:t>забруднене біля заводу, </a:t>
            </a:r>
            <a:r>
              <a:rPr lang="uk-UA" sz="2400" b="1" i="1" dirty="0" smtClean="0">
                <a:solidFill>
                  <a:schemeClr val="accent1">
                    <a:lumMod val="25000"/>
                  </a:schemeClr>
                </a:solidFill>
              </a:rPr>
              <a:t>кількість 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SO</a:t>
            </a:r>
            <a:r>
              <a:rPr lang="en-US" sz="1600" b="1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і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CO</a:t>
            </a:r>
            <a:r>
              <a:rPr lang="en-US" sz="1600" b="1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 </a:t>
            </a:r>
            <a:r>
              <a:rPr lang="uk-UA" sz="2400" b="1" i="1" dirty="0" smtClean="0">
                <a:solidFill>
                  <a:schemeClr val="accent1">
                    <a:lumMod val="25000"/>
                  </a:schemeClr>
                </a:solidFill>
              </a:rPr>
              <a:t>в </a:t>
            </a:r>
            <a:r>
              <a:rPr lang="uk-UA" sz="2400" b="1" i="1" dirty="0" smtClean="0">
                <a:solidFill>
                  <a:schemeClr val="accent1">
                    <a:lumMod val="25000"/>
                  </a:schemeClr>
                </a:solidFill>
              </a:rPr>
              <a:t>повітрі перевищує 0,3мг/м</a:t>
            </a:r>
            <a:r>
              <a:rPr lang="uk-UA" sz="2400" b="1" i="1" baseline="30000" dirty="0" smtClean="0">
                <a:solidFill>
                  <a:schemeClr val="accent1">
                    <a:lumMod val="25000"/>
                  </a:schemeClr>
                </a:solidFill>
              </a:rPr>
              <a:t>3</a:t>
            </a:r>
            <a:r>
              <a:rPr lang="uk-UA" sz="2400" b="1" i="1" dirty="0" smtClean="0">
                <a:solidFill>
                  <a:schemeClr val="accent1">
                    <a:lumMod val="25000"/>
                  </a:schemeClr>
                </a:solidFill>
              </a:rPr>
              <a:t> (лишайникова «пустеля»), </a:t>
            </a:r>
            <a:r>
              <a:rPr lang="uk-UA" sz="2400" b="1" i="1" dirty="0" smtClean="0">
                <a:solidFill>
                  <a:schemeClr val="accent1">
                    <a:lumMod val="25000"/>
                  </a:schemeClr>
                </a:solidFill>
              </a:rPr>
              <a:t>а при віддаленні від джерела забруднення повітря </a:t>
            </a:r>
            <a:r>
              <a:rPr lang="uk-UA" sz="2400" b="1" i="1" dirty="0" smtClean="0">
                <a:solidFill>
                  <a:schemeClr val="accent1">
                    <a:lumMod val="25000"/>
                  </a:schemeClr>
                </a:solidFill>
              </a:rPr>
              <a:t>забруднене помірно, кількість 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SO</a:t>
            </a:r>
            <a:r>
              <a:rPr lang="en-US" sz="1600" b="1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і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CO</a:t>
            </a:r>
            <a:r>
              <a:rPr lang="en-US" sz="1600" b="1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 </a:t>
            </a:r>
            <a:r>
              <a:rPr lang="uk-UA" sz="2400" b="1" i="1" dirty="0" smtClean="0">
                <a:solidFill>
                  <a:schemeClr val="accent1">
                    <a:lumMod val="25000"/>
                  </a:schemeClr>
                </a:solidFill>
              </a:rPr>
              <a:t> коливається між 0,05 – 0,2 мг/м</a:t>
            </a:r>
            <a:r>
              <a:rPr lang="uk-UA" sz="2400" b="1" i="1" baseline="30000" dirty="0" smtClean="0">
                <a:solidFill>
                  <a:schemeClr val="accent1">
                    <a:lumMod val="25000"/>
                  </a:schemeClr>
                </a:solidFill>
              </a:rPr>
              <a:t>3</a:t>
            </a:r>
            <a:r>
              <a:rPr lang="uk-UA" sz="2400" b="1" i="1" dirty="0" smtClean="0">
                <a:solidFill>
                  <a:schemeClr val="accent1">
                    <a:lumMod val="25000"/>
                  </a:schemeClr>
                </a:solidFill>
              </a:rPr>
              <a:t> </a:t>
            </a:r>
            <a:endParaRPr lang="uk-UA" sz="2400" b="1" i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Існує</a:t>
            </a: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</a:rPr>
              <a:t> пряма </a:t>
            </a:r>
            <a:r>
              <a:rPr lang="ru-RU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залежність</a:t>
            </a: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чисельності</a:t>
            </a: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</a:rPr>
              <a:t> видового складу </a:t>
            </a:r>
            <a:r>
              <a:rPr lang="ru-RU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лишайників</a:t>
            </a: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від</a:t>
            </a: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забруднення</a:t>
            </a: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атмосфери</a:t>
            </a: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</a:rPr>
              <a:t>. Чим </a:t>
            </a:r>
            <a:r>
              <a:rPr lang="ru-RU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ближче</a:t>
            </a: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</a:rPr>
              <a:t> до </a:t>
            </a:r>
            <a:r>
              <a:rPr lang="ru-RU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джерела</a:t>
            </a: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забруднення</a:t>
            </a: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ru-RU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тим</a:t>
            </a: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слань</a:t>
            </a: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лишайників</a:t>
            </a: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стає</a:t>
            </a: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товщою</a:t>
            </a: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</a:rPr>
              <a:t>, компактною, твердою </a:t>
            </a:r>
            <a:r>
              <a:rPr lang="ru-RU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і</a:t>
            </a: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зморшкуватою</a:t>
            </a: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</a:rPr>
              <a:t>.</a:t>
            </a:r>
            <a:endParaRPr lang="en-US" sz="2400" b="1" i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40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</a:rPr>
              <a:t>Лишайники, </a:t>
            </a:r>
            <a:r>
              <a:rPr lang="ru-RU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що</a:t>
            </a: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ростуть</a:t>
            </a:r>
            <a:r>
              <a:rPr lang="ru-RU" sz="2400" b="1" i="1" dirty="0" smtClean="0">
                <a:solidFill>
                  <a:schemeClr val="accent1">
                    <a:lumMod val="25000"/>
                  </a:schemeClr>
                </a:solidFill>
              </a:rPr>
              <a:t> б</a:t>
            </a:r>
            <a:r>
              <a:rPr lang="uk-UA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іля</a:t>
            </a:r>
            <a:r>
              <a:rPr lang="uk-UA" sz="2400" b="1" i="1" dirty="0" smtClean="0">
                <a:solidFill>
                  <a:schemeClr val="accent1">
                    <a:lumMod val="25000"/>
                  </a:schemeClr>
                </a:solidFill>
              </a:rPr>
              <a:t> Вапняного заводу та біля доріг,мають малу площу </a:t>
            </a:r>
            <a:r>
              <a:rPr lang="uk-UA" sz="2400" b="1" i="1" dirty="0" smtClean="0">
                <a:solidFill>
                  <a:schemeClr val="accent1">
                    <a:lumMod val="25000"/>
                  </a:schemeClr>
                </a:solidFill>
              </a:rPr>
              <a:t>покриття</a:t>
            </a:r>
            <a:endParaRPr lang="uk-UA" sz="2400" b="1" i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uk-UA" sz="24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uk-UA" sz="2400" b="1" i="1" dirty="0" err="1" smtClean="0">
                <a:solidFill>
                  <a:schemeClr val="accent1">
                    <a:lumMod val="25000"/>
                  </a:schemeClr>
                </a:solidFill>
              </a:rPr>
              <a:t>Ліхеноіндикація</a:t>
            </a:r>
            <a:r>
              <a:rPr lang="uk-UA" sz="24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uk-UA" sz="2400" b="1" i="1" dirty="0">
                <a:solidFill>
                  <a:schemeClr val="accent1">
                    <a:lumMod val="25000"/>
                  </a:schemeClr>
                </a:solidFill>
              </a:rPr>
              <a:t>- один з найважливіших і корисних методів екологічного </a:t>
            </a:r>
            <a:r>
              <a:rPr lang="uk-UA" sz="2400" b="1" i="1" dirty="0" smtClean="0">
                <a:solidFill>
                  <a:schemeClr val="accent1">
                    <a:lumMod val="25000"/>
                  </a:schemeClr>
                </a:solidFill>
              </a:rPr>
              <a:t>моніторингу стану повітря</a:t>
            </a:r>
            <a:endParaRPr lang="uk-UA" sz="2400" b="1" i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428604"/>
            <a:ext cx="6500858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u="sng" dirty="0" smtClean="0">
                <a:solidFill>
                  <a:schemeClr val="accent1">
                    <a:lumMod val="25000"/>
                  </a:schemeClr>
                </a:solidFill>
              </a:rPr>
              <a:t>Предмет </a:t>
            </a:r>
            <a:r>
              <a:rPr lang="uk-UA" b="1" i="1" u="sng" dirty="0" smtClean="0">
                <a:solidFill>
                  <a:schemeClr val="accent1">
                    <a:lumMod val="25000"/>
                  </a:schemeClr>
                </a:solidFill>
              </a:rPr>
              <a:t>дослідження</a:t>
            </a:r>
            <a:r>
              <a:rPr lang="ru-RU" b="1" dirty="0" smtClean="0">
                <a:solidFill>
                  <a:schemeClr val="accent1">
                    <a:lumMod val="25000"/>
                  </a:schemeClr>
                </a:solidFill>
              </a:rPr>
              <a:t>: </a:t>
            </a:r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</a:rPr>
              <a:t>ліхеноіндикація як перспективний метод біоіндикації стану повітря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ru-RU" sz="300" b="1" i="1" u="sng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i="1" u="sng" dirty="0" smtClean="0">
                <a:solidFill>
                  <a:schemeClr val="accent1">
                    <a:lumMod val="25000"/>
                  </a:schemeClr>
                </a:solidFill>
              </a:rPr>
              <a:t>Мета </a:t>
            </a:r>
            <a:r>
              <a:rPr lang="ru-RU" b="1" i="1" u="sng" dirty="0" err="1" smtClean="0">
                <a:solidFill>
                  <a:schemeClr val="accent1">
                    <a:lumMod val="25000"/>
                  </a:schemeClr>
                </a:solidFill>
              </a:rPr>
              <a:t>дослідження</a:t>
            </a:r>
            <a:r>
              <a:rPr lang="ru-RU" i="1" u="sng" dirty="0" smtClean="0">
                <a:solidFill>
                  <a:schemeClr val="accent1">
                    <a:lumMod val="25000"/>
                  </a:schemeClr>
                </a:solidFill>
              </a:rPr>
              <a:t>:</a:t>
            </a:r>
            <a:endParaRPr lang="en-US" i="1" u="sng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uk-UA" b="1" i="1" dirty="0" smtClean="0">
                <a:solidFill>
                  <a:schemeClr val="accent1">
                    <a:lumMod val="25000"/>
                  </a:schemeClr>
                </a:solidFill>
              </a:rPr>
              <a:t>виявити</a:t>
            </a:r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ефективність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 методу </a:t>
            </a:r>
            <a:r>
              <a:rPr lang="ru-RU" b="1" i="1" dirty="0" err="1" smtClean="0">
                <a:solidFill>
                  <a:schemeClr val="accent1">
                    <a:lumMod val="25000"/>
                  </a:schemeClr>
                </a:solidFill>
              </a:rPr>
              <a:t>ліхеноіндикації</a:t>
            </a:r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</a:rPr>
              <a:t>;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25000"/>
                  </a:schemeClr>
                </a:solidFill>
              </a:rPr>
              <a:t>визначити</a:t>
            </a:r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рівень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забруднення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 повітря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кислотними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</a:rPr>
              <a:t>оксидами;</a:t>
            </a:r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uk-UA" b="1" i="1" dirty="0" smtClean="0">
                <a:solidFill>
                  <a:schemeClr val="accent1">
                    <a:lumMod val="25000"/>
                  </a:schemeClr>
                </a:solidFill>
              </a:rPr>
              <a:t>вивчити</a:t>
            </a:r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видовий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 склад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лишайників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нашої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b="1" i="1" dirty="0" err="1" smtClean="0">
                <a:solidFill>
                  <a:schemeClr val="accent1">
                    <a:lumMod val="25000"/>
                  </a:schemeClr>
                </a:solidFill>
              </a:rPr>
              <a:t>місцевості</a:t>
            </a: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ru-RU" sz="500" b="1" i="1" u="sng" dirty="0" smtClean="0">
              <a:solidFill>
                <a:schemeClr val="accent1">
                  <a:lumMod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ru-RU" b="1" i="1" u="sng" dirty="0" err="1" smtClean="0">
                <a:solidFill>
                  <a:schemeClr val="accent1">
                    <a:lumMod val="25000"/>
                  </a:schemeClr>
                </a:solidFill>
              </a:rPr>
              <a:t>Дослідницькі</a:t>
            </a:r>
            <a:r>
              <a:rPr lang="ru-RU" b="1" i="1" u="sng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b="1" i="1" u="sng" dirty="0" err="1">
                <a:solidFill>
                  <a:schemeClr val="accent1">
                    <a:lumMod val="25000"/>
                  </a:schemeClr>
                </a:solidFill>
              </a:rPr>
              <a:t>завдання</a:t>
            </a:r>
            <a:r>
              <a:rPr lang="ru-RU" i="1" u="sng" dirty="0">
                <a:solidFill>
                  <a:schemeClr val="accent1">
                    <a:lumMod val="25000"/>
                  </a:schemeClr>
                </a:solidFill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</a:rPr>
              <a:t>• </a:t>
            </a:r>
            <a:r>
              <a:rPr lang="ru-RU" b="1" i="1" dirty="0" err="1" smtClean="0">
                <a:solidFill>
                  <a:schemeClr val="accent1">
                    <a:lumMod val="25000"/>
                  </a:schemeClr>
                </a:solidFill>
              </a:rPr>
              <a:t>порівняти</a:t>
            </a:r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кількість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видів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лишайників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 на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досліджених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ділянках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; 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</a:rPr>
              <a:t>• </a:t>
            </a:r>
            <a:r>
              <a:rPr lang="ru-RU" b="1" i="1" dirty="0" err="1" smtClean="0">
                <a:solidFill>
                  <a:schemeClr val="accent1">
                    <a:lumMod val="25000"/>
                  </a:schemeClr>
                </a:solidFill>
              </a:rPr>
              <a:t>узагальнити</a:t>
            </a:r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дані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 про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чутливість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лишайників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  до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дії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факторів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середовища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chemeClr val="accent1">
                    <a:lumMod val="25000"/>
                  </a:schemeClr>
                </a:solidFill>
              </a:rPr>
              <a:t>• </a:t>
            </a:r>
            <a:r>
              <a:rPr lang="ru-RU" b="1" i="1" dirty="0" err="1" smtClean="0">
                <a:solidFill>
                  <a:schemeClr val="accent1">
                    <a:lumMod val="25000"/>
                  </a:schemeClr>
                </a:solidFill>
              </a:rPr>
              <a:t>користуючись</a:t>
            </a:r>
            <a:r>
              <a:rPr lang="ru-RU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методом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ліхеноіндикаційних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процесів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визначити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рівень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забруднення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 повітря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досліджених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accent1">
                    <a:lumMod val="25000"/>
                  </a:schemeClr>
                </a:solidFill>
              </a:rPr>
              <a:t>ділянок</a:t>
            </a:r>
            <a:r>
              <a:rPr lang="ru-RU" dirty="0">
                <a:solidFill>
                  <a:schemeClr val="accent1">
                    <a:lumMod val="2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3" name="Picture 4" descr="C:\Users\Vika\Desktop\xoNHUYZ0MX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26" y="2500307"/>
            <a:ext cx="2375314" cy="31670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667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Vika\Desktop\9IO2WykcZ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24" y="3143248"/>
            <a:ext cx="2428892" cy="32385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ika\Desktop\fXGrQwS5cY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00" y="404664"/>
            <a:ext cx="3429024" cy="25717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928" y="620688"/>
            <a:ext cx="4577162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uk-UA" sz="2800" b="1" i="1" dirty="0" err="1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Біоіндикаціоний</a:t>
            </a:r>
            <a:r>
              <a:rPr lang="uk-UA" sz="2800" b="1" i="1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метод дозволяє:</a:t>
            </a:r>
          </a:p>
          <a:p>
            <a:endParaRPr lang="uk-UA" sz="2000" b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i="1" dirty="0" smtClean="0">
                <a:solidFill>
                  <a:schemeClr val="accent1">
                    <a:lumMod val="25000"/>
                  </a:schemeClr>
                </a:solidFill>
              </a:rPr>
              <a:t>Забезпечити постійну оцінку екологічних умов і проявити поточний стан середовища існування людини</a:t>
            </a:r>
          </a:p>
          <a:p>
            <a:endParaRPr lang="uk-UA" sz="2000" b="1" i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uk-UA" sz="2000" b="1" i="1" dirty="0" smtClean="0">
                <a:solidFill>
                  <a:schemeClr val="accent1">
                    <a:lumMod val="25000"/>
                  </a:schemeClr>
                </a:solidFill>
              </a:rPr>
              <a:t>Встановити причини негативного впливу на природні середовища,природні об’єкти, і передбачити збиток</a:t>
            </a:r>
          </a:p>
          <a:p>
            <a:endParaRPr lang="ru-RU" sz="2000" b="1" i="1" dirty="0">
              <a:solidFill>
                <a:schemeClr val="accent1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sz="2000" b="1" i="1" dirty="0" smtClean="0">
                <a:solidFill>
                  <a:schemeClr val="accent1">
                    <a:lumMod val="25000"/>
                  </a:schemeClr>
                </a:solidFill>
              </a:rPr>
              <a:t>Зробити </a:t>
            </a:r>
            <a:r>
              <a:rPr lang="ru-RU" sz="2000" b="1" i="1" dirty="0">
                <a:solidFill>
                  <a:schemeClr val="accent1">
                    <a:lumMod val="25000"/>
                  </a:schemeClr>
                </a:solidFill>
              </a:rPr>
              <a:t>прогноз зміни стану екологічної обстановки на найближчу та віддалену перспективу</a:t>
            </a:r>
            <a:endParaRPr lang="uk-UA" sz="2000" b="1" i="1" dirty="0" smtClean="0">
              <a:solidFill>
                <a:schemeClr val="accent1">
                  <a:lumMod val="2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4374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42910" y="642918"/>
            <a:ext cx="7858180" cy="526297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Тривалий час не могли пояснити, які саме фактори призводять до збіднення та навіть зникнення флори лишайників в містах. Впродовж останніх десятиліть було показано, що з компонентів забрудненого повітря на лишайники самий негативний вплив мають 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SO</a:t>
            </a:r>
            <a:r>
              <a:rPr lang="en-US" sz="1600" b="1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uk-UA" sz="2400" b="1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і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CO</a:t>
            </a:r>
            <a:r>
              <a:rPr lang="en-US" sz="1600" b="1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. Експериментально встановлено, що ці речовини уже в концентрації 0,08 – 0,10 мг на 1 м</a:t>
            </a:r>
            <a:r>
              <a:rPr kumimoji="0" lang="uk-UA" sz="2400" b="1" i="1" u="none" strike="noStrike" cap="none" normalizeH="0" baseline="3000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 повітря починають негативно впливати на велику кількість лишайників: в хлоропластах водоростевих клітин з’являються бурі плями, починається деградація хлорофілу, плодові тіла лишайників хиріють. Концентрації 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SO</a:t>
            </a:r>
            <a:r>
              <a:rPr kumimoji="0" lang="en-US" sz="1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uk-UA" sz="2400" b="1" i="1" u="none" strike="noStrike" cap="none" normalizeH="0" baseline="-3000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і 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CO</a:t>
            </a:r>
            <a:r>
              <a:rPr lang="en-US" sz="1600" b="1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2</a:t>
            </a:r>
            <a:r>
              <a:rPr lang="uk-UA" sz="2400" b="1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,</a:t>
            </a:r>
            <a:r>
              <a:rPr lang="en-US" sz="2400" b="1" i="1" dirty="0" smtClean="0">
                <a:solidFill>
                  <a:schemeClr val="accent1">
                    <a:lumMod val="25000"/>
                  </a:schemeClr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що дорівнює 0,5 мг/м</a:t>
            </a:r>
            <a:r>
              <a:rPr kumimoji="0" lang="uk-UA" sz="2400" b="1" i="1" u="none" strike="noStrike" cap="none" normalizeH="0" baseline="3000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25000"/>
                  </a:schemeClr>
                </a:solidFill>
                <a:effectLst/>
                <a:ea typeface="Times New Roman" pitchFamily="18" charset="0"/>
                <a:cs typeface="Times New Roman" pitchFamily="18" charset="0"/>
              </a:rPr>
              <a:t>, згубна для всіх видів лишайників, що ростуть в природних ландшафтах. 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chemeClr val="accent1">
                  <a:lumMod val="2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58" y="142852"/>
            <a:ext cx="8358246" cy="3884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Лишайники </a:t>
            </a:r>
            <a:r>
              <a:rPr lang="ru-RU" sz="1850" b="1" i="1" dirty="0" smtClean="0">
                <a:solidFill>
                  <a:schemeClr val="accent1">
                    <a:lumMod val="25000"/>
                  </a:schemeClr>
                </a:solidFill>
              </a:rPr>
              <a:t>по</a:t>
            </a:r>
            <a:r>
              <a:rPr lang="en-US" sz="185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 smtClean="0">
                <a:solidFill>
                  <a:schemeClr val="accent1">
                    <a:lumMod val="25000"/>
                  </a:schemeClr>
                </a:solidFill>
              </a:rPr>
              <a:t>різному</a:t>
            </a:r>
            <a:r>
              <a:rPr lang="ru-RU" sz="185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реагують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на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забруднення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повітря: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деякі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з них не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виносять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навіть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щонайменшого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забруднення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і гинуть;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інші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навпаки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живуть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тільки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в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містах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і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інших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населених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пунктах, добре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пристосувавшись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до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відповідних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несприятливих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антропогенних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умов.  В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свої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тілах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вони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нагромаджують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радіоактивні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елементи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урану –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радію,актину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, урану,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торію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.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Вивчивши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цю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властивість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лишайників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,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можна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використовувати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їх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для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загальної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оцінки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ступеня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забруднення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навколишнього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середовища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, особливо атмосферного повітря. На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цій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основі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став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розвиватися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особливий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напрям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індикаційної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b="1" i="1" dirty="0" err="1">
                <a:solidFill>
                  <a:schemeClr val="accent1">
                    <a:lumMod val="25000"/>
                  </a:schemeClr>
                </a:solidFill>
              </a:rPr>
              <a:t>екології</a:t>
            </a:r>
            <a:r>
              <a:rPr lang="ru-RU" sz="185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850" dirty="0" smtClean="0">
                <a:solidFill>
                  <a:schemeClr val="accent1">
                    <a:lumMod val="25000"/>
                  </a:schemeClr>
                </a:solidFill>
              </a:rPr>
              <a:t>– </a:t>
            </a:r>
            <a:r>
              <a:rPr lang="ru-RU" sz="1850" b="1" dirty="0" smtClean="0">
                <a:solidFill>
                  <a:schemeClr val="accent1">
                    <a:lumMod val="25000"/>
                  </a:schemeClr>
                </a:solidFill>
              </a:rPr>
              <a:t>ліхеноіндикація</a:t>
            </a:r>
            <a:r>
              <a:rPr lang="ru-RU" sz="1850" b="1" dirty="0" smtClean="0">
                <a:solidFill>
                  <a:srgbClr val="0070C0"/>
                </a:solidFill>
              </a:rPr>
              <a:t>.</a:t>
            </a:r>
            <a:endParaRPr lang="ru-RU" sz="1850" b="1" dirty="0">
              <a:solidFill>
                <a:srgbClr val="0070C0"/>
              </a:solidFill>
            </a:endParaRPr>
          </a:p>
        </p:txBody>
      </p:sp>
      <p:grpSp>
        <p:nvGrpSpPr>
          <p:cNvPr id="7" name="Групувати 6"/>
          <p:cNvGrpSpPr/>
          <p:nvPr/>
        </p:nvGrpSpPr>
        <p:grpSpPr>
          <a:xfrm>
            <a:off x="571472" y="4214818"/>
            <a:ext cx="7929048" cy="2286016"/>
            <a:chOff x="571472" y="4214818"/>
            <a:chExt cx="7929048" cy="2286016"/>
          </a:xfrm>
        </p:grpSpPr>
        <p:pic>
          <p:nvPicPr>
            <p:cNvPr id="8" name="Picture 2" descr="C:\Users\Vika\Desktop\148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472" y="4286256"/>
              <a:ext cx="3657448" cy="182872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Vika\Desktop\095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752" y="4214818"/>
              <a:ext cx="3642768" cy="182138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857224" y="6131502"/>
              <a:ext cx="2189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 err="1" smtClean="0">
                  <a:solidFill>
                    <a:schemeClr val="accent1">
                      <a:lumMod val="25000"/>
                    </a:schemeClr>
                  </a:solidFill>
                </a:rPr>
                <a:t>Ксанторія</a:t>
              </a:r>
              <a:endParaRPr lang="uk-UA" b="1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357818" y="6060064"/>
              <a:ext cx="22265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b="1" dirty="0" err="1" smtClean="0">
                  <a:solidFill>
                    <a:schemeClr val="accent1">
                      <a:lumMod val="25000"/>
                    </a:schemeClr>
                  </a:solidFill>
                </a:rPr>
                <a:t>Пертузарія</a:t>
              </a:r>
              <a:endParaRPr lang="uk-UA" b="1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42951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357166"/>
            <a:ext cx="6714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accent1">
                    <a:lumMod val="25000"/>
                  </a:schemeClr>
                </a:solidFill>
              </a:rPr>
              <a:t>Карта нашої місцевості с точками дослідження</a:t>
            </a:r>
            <a:r>
              <a:rPr lang="en-US" sz="20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</a:p>
          <a:p>
            <a:pPr algn="ctr"/>
            <a:r>
              <a:rPr lang="uk-UA" sz="2000" b="1" i="1" dirty="0" smtClean="0">
                <a:solidFill>
                  <a:schemeClr val="accent1">
                    <a:lumMod val="25000"/>
                  </a:schemeClr>
                </a:solidFill>
              </a:rPr>
              <a:t>(відстань між ними 300 метрів),починаючи від джерела </a:t>
            </a:r>
            <a:r>
              <a:rPr lang="uk-UA" sz="2000" b="1" dirty="0" smtClean="0">
                <a:solidFill>
                  <a:schemeClr val="accent1">
                    <a:lumMod val="25000"/>
                  </a:schemeClr>
                </a:solidFill>
              </a:rPr>
              <a:t>забруднення – Вапняного заводу</a:t>
            </a:r>
            <a:endParaRPr lang="ru-RU" sz="20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grpSp>
        <p:nvGrpSpPr>
          <p:cNvPr id="38" name="Групувати 37"/>
          <p:cNvGrpSpPr/>
          <p:nvPr/>
        </p:nvGrpSpPr>
        <p:grpSpPr>
          <a:xfrm>
            <a:off x="642910" y="1059404"/>
            <a:ext cx="8306215" cy="5492371"/>
            <a:chOff x="642910" y="1059404"/>
            <a:chExt cx="8306215" cy="5492371"/>
          </a:xfrm>
        </p:grpSpPr>
        <p:pic>
          <p:nvPicPr>
            <p:cNvPr id="1027" name="Picture 3" descr="C:\Users\Vika\Desktop\Безымянный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910" y="1500174"/>
              <a:ext cx="8072494" cy="505160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6" name="Групувати 35"/>
            <p:cNvGrpSpPr/>
            <p:nvPr/>
          </p:nvGrpSpPr>
          <p:grpSpPr>
            <a:xfrm>
              <a:off x="1500166" y="4357694"/>
              <a:ext cx="747946" cy="899055"/>
              <a:chOff x="1500166" y="4357694"/>
              <a:chExt cx="747946" cy="899055"/>
            </a:xfrm>
          </p:grpSpPr>
          <p:pic>
            <p:nvPicPr>
              <p:cNvPr id="5" name="Picture 5" descr="C:\Users\Vika\Desktop\4pJ0pJCUIOlE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00166" y="4357694"/>
                <a:ext cx="674292" cy="8990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928794" y="4357694"/>
                <a:ext cx="319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FF00"/>
                    </a:solidFill>
                  </a:rPr>
                  <a:t>2</a:t>
                </a:r>
                <a:endParaRPr lang="uk-UA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5" name="Групувати 34"/>
            <p:cNvGrpSpPr/>
            <p:nvPr/>
          </p:nvGrpSpPr>
          <p:grpSpPr>
            <a:xfrm>
              <a:off x="3000364" y="3845486"/>
              <a:ext cx="678112" cy="869397"/>
              <a:chOff x="3000364" y="3845486"/>
              <a:chExt cx="678112" cy="869397"/>
            </a:xfrm>
          </p:grpSpPr>
          <p:pic>
            <p:nvPicPr>
              <p:cNvPr id="7" name="Picture 3" descr="C:\Users\Vika\Desktop\2yKTDsP_I9gE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364" y="3857628"/>
                <a:ext cx="642942" cy="8572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357554" y="3845486"/>
                <a:ext cx="3209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FF00"/>
                    </a:solidFill>
                  </a:rPr>
                  <a:t>4</a:t>
                </a:r>
                <a:endParaRPr lang="uk-UA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4" name="Групувати 33"/>
            <p:cNvGrpSpPr/>
            <p:nvPr/>
          </p:nvGrpSpPr>
          <p:grpSpPr>
            <a:xfrm>
              <a:off x="4429124" y="3286124"/>
              <a:ext cx="749550" cy="982027"/>
              <a:chOff x="4429124" y="3286124"/>
              <a:chExt cx="749550" cy="982027"/>
            </a:xfrm>
          </p:grpSpPr>
          <p:pic>
            <p:nvPicPr>
              <p:cNvPr id="9" name="Picture 5" descr="H:\Новая папка (2)\vxl6pOItqlQ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9124" y="3357562"/>
                <a:ext cx="682943" cy="91058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" name="TextBox 11"/>
              <p:cNvSpPr txBox="1"/>
              <p:nvPr/>
            </p:nvSpPr>
            <p:spPr>
              <a:xfrm>
                <a:off x="4857752" y="3286124"/>
                <a:ext cx="3209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FF00"/>
                    </a:solidFill>
                  </a:rPr>
                  <a:t>6</a:t>
                </a:r>
                <a:endParaRPr lang="uk-UA" b="1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26" name="Групувати 25"/>
            <p:cNvGrpSpPr/>
            <p:nvPr/>
          </p:nvGrpSpPr>
          <p:grpSpPr>
            <a:xfrm>
              <a:off x="857224" y="3071810"/>
              <a:ext cx="723703" cy="928694"/>
              <a:chOff x="857224" y="3071810"/>
              <a:chExt cx="723703" cy="928694"/>
            </a:xfrm>
          </p:grpSpPr>
          <p:pic>
            <p:nvPicPr>
              <p:cNvPr id="4" name="Picture 2" descr="C:\Users\Vika\Desktop\1HwlZ5LvxS6w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7224" y="3071810"/>
                <a:ext cx="696520" cy="9286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1357290" y="3071810"/>
                <a:ext cx="2236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 smtClean="0">
                    <a:solidFill>
                      <a:srgbClr val="FFFF00"/>
                    </a:solidFill>
                  </a:rPr>
                  <a:t>1</a:t>
                </a:r>
                <a:endParaRPr lang="ru-RU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27" name="Групувати 26"/>
            <p:cNvGrpSpPr/>
            <p:nvPr/>
          </p:nvGrpSpPr>
          <p:grpSpPr>
            <a:xfrm>
              <a:off x="2143108" y="2571744"/>
              <a:ext cx="717230" cy="975695"/>
              <a:chOff x="2143108" y="2571744"/>
              <a:chExt cx="717230" cy="975695"/>
            </a:xfrm>
          </p:grpSpPr>
          <p:pic>
            <p:nvPicPr>
              <p:cNvPr id="6" name="Picture 12" descr="C:\Users\Vika\Desktop\11CvdRJkPDhIo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43108" y="2643182"/>
                <a:ext cx="678193" cy="90425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2571736" y="2571744"/>
                <a:ext cx="2886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>
                    <a:solidFill>
                      <a:srgbClr val="FFFF00"/>
                    </a:solidFill>
                  </a:rPr>
                  <a:t>3</a:t>
                </a:r>
                <a:endParaRPr lang="ru-RU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28" name="Групувати 27"/>
            <p:cNvGrpSpPr/>
            <p:nvPr/>
          </p:nvGrpSpPr>
          <p:grpSpPr>
            <a:xfrm>
              <a:off x="3571868" y="2000240"/>
              <a:ext cx="696520" cy="1000132"/>
              <a:chOff x="3571868" y="2000240"/>
              <a:chExt cx="696520" cy="1000132"/>
            </a:xfrm>
          </p:grpSpPr>
          <p:pic>
            <p:nvPicPr>
              <p:cNvPr id="8" name="Picture 6" descr="C:\Users\Vika\Desktop\5cmj9CcGpuwQ.jp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1868" y="2071678"/>
                <a:ext cx="696520" cy="9286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000496" y="2000240"/>
                <a:ext cx="21431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 smtClean="0">
                    <a:solidFill>
                      <a:srgbClr val="FFFF00"/>
                    </a:solidFill>
                  </a:rPr>
                  <a:t>5</a:t>
                </a:r>
                <a:endParaRPr lang="ru-RU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29" name="Групувати 28"/>
            <p:cNvGrpSpPr/>
            <p:nvPr/>
          </p:nvGrpSpPr>
          <p:grpSpPr>
            <a:xfrm>
              <a:off x="4929190" y="1702346"/>
              <a:ext cx="867897" cy="797960"/>
              <a:chOff x="4929190" y="1702346"/>
              <a:chExt cx="867897" cy="797960"/>
            </a:xfrm>
          </p:grpSpPr>
          <p:pic>
            <p:nvPicPr>
              <p:cNvPr id="13" name="Picture 6" descr="H:\Новая папка (2)\1k6j6rkzmTk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9190" y="1714488"/>
                <a:ext cx="797548" cy="7858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TextBox 19"/>
              <p:cNvSpPr txBox="1"/>
              <p:nvPr/>
            </p:nvSpPr>
            <p:spPr>
              <a:xfrm>
                <a:off x="5500694" y="1702346"/>
                <a:ext cx="29639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>
                    <a:solidFill>
                      <a:srgbClr val="FFFF00"/>
                    </a:solidFill>
                  </a:rPr>
                  <a:t>7</a:t>
                </a:r>
                <a:endParaRPr lang="ru-RU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3" name="Групувати 32"/>
            <p:cNvGrpSpPr/>
            <p:nvPr/>
          </p:nvGrpSpPr>
          <p:grpSpPr>
            <a:xfrm>
              <a:off x="5929322" y="2857496"/>
              <a:ext cx="717230" cy="859746"/>
              <a:chOff x="5929322" y="2857496"/>
              <a:chExt cx="717230" cy="859746"/>
            </a:xfrm>
          </p:grpSpPr>
          <p:pic>
            <p:nvPicPr>
              <p:cNvPr id="14" name="Picture 7" descr="H:\Новая папка (2)\x-GRhzAoDMQ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29322" y="2857496"/>
                <a:ext cx="644810" cy="8597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6286512" y="2857496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 smtClean="0">
                    <a:solidFill>
                      <a:srgbClr val="FFFF00"/>
                    </a:solidFill>
                  </a:rPr>
                  <a:t>8</a:t>
                </a:r>
                <a:endParaRPr lang="ru-RU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0" name="Групувати 29"/>
            <p:cNvGrpSpPr/>
            <p:nvPr/>
          </p:nvGrpSpPr>
          <p:grpSpPr>
            <a:xfrm>
              <a:off x="6643702" y="1071546"/>
              <a:ext cx="645792" cy="928694"/>
              <a:chOff x="6643702" y="1142984"/>
              <a:chExt cx="645792" cy="928694"/>
            </a:xfrm>
          </p:grpSpPr>
          <p:pic>
            <p:nvPicPr>
              <p:cNvPr id="15" name="Picture 7" descr="C:\Users\Vika\Desktop\6DLldMBZ34OY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3702" y="1214422"/>
                <a:ext cx="591131" cy="8572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6929454" y="1142984"/>
                <a:ext cx="3600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 smtClean="0">
                    <a:solidFill>
                      <a:srgbClr val="FFFF00"/>
                    </a:solidFill>
                  </a:rPr>
                  <a:t>9</a:t>
                </a:r>
                <a:endParaRPr lang="ru-RU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2" name="Групувати 31"/>
            <p:cNvGrpSpPr/>
            <p:nvPr/>
          </p:nvGrpSpPr>
          <p:grpSpPr>
            <a:xfrm>
              <a:off x="7286644" y="2357430"/>
              <a:ext cx="960614" cy="931191"/>
              <a:chOff x="7286644" y="2357430"/>
              <a:chExt cx="960614" cy="931191"/>
            </a:xfrm>
          </p:grpSpPr>
          <p:pic>
            <p:nvPicPr>
              <p:cNvPr id="16" name="Picture 8" descr="H:\Новая папка (2)\H63WNfasynw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86644" y="2357430"/>
                <a:ext cx="698393" cy="9311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7643834" y="2357430"/>
                <a:ext cx="603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 smtClean="0">
                    <a:solidFill>
                      <a:srgbClr val="FFFF00"/>
                    </a:solidFill>
                  </a:rPr>
                  <a:t>10</a:t>
                </a:r>
                <a:endParaRPr lang="ru-RU" dirty="0">
                  <a:solidFill>
                    <a:srgbClr val="FFFF00"/>
                  </a:solidFill>
                </a:endParaRPr>
              </a:p>
            </p:txBody>
          </p:sp>
        </p:grpSp>
        <p:grpSp>
          <p:nvGrpSpPr>
            <p:cNvPr id="31" name="Групувати 30"/>
            <p:cNvGrpSpPr/>
            <p:nvPr/>
          </p:nvGrpSpPr>
          <p:grpSpPr>
            <a:xfrm>
              <a:off x="7929586" y="1059404"/>
              <a:ext cx="1019539" cy="601506"/>
              <a:chOff x="7929586" y="1059404"/>
              <a:chExt cx="1019539" cy="601506"/>
            </a:xfrm>
          </p:grpSpPr>
          <p:pic>
            <p:nvPicPr>
              <p:cNvPr id="17" name="Picture 8" descr="C:\Users\Vika\Desktop\7eFkUsB6FMY8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9586" y="1071546"/>
                <a:ext cx="785818" cy="5893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TextBox 23"/>
              <p:cNvSpPr txBox="1"/>
              <p:nvPr/>
            </p:nvSpPr>
            <p:spPr>
              <a:xfrm>
                <a:off x="8358214" y="1059404"/>
                <a:ext cx="5909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 smtClean="0">
                    <a:solidFill>
                      <a:srgbClr val="FFFF00"/>
                    </a:solidFill>
                  </a:rPr>
                  <a:t>11</a:t>
                </a:r>
                <a:endParaRPr lang="ru-RU" dirty="0">
                  <a:solidFill>
                    <a:srgbClr val="FFFF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42386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9999905"/>
              </p:ext>
            </p:extLst>
          </p:nvPr>
        </p:nvGraphicFramePr>
        <p:xfrm>
          <a:off x="428596" y="785794"/>
          <a:ext cx="8280924" cy="1617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594336"/>
                <a:gridCol w="690077"/>
                <a:gridCol w="690077"/>
                <a:gridCol w="690077"/>
                <a:gridCol w="690077"/>
                <a:gridCol w="690077"/>
                <a:gridCol w="690077"/>
                <a:gridCol w="690077"/>
                <a:gridCol w="690077"/>
                <a:gridCol w="690077"/>
                <a:gridCol w="690077"/>
              </a:tblGrid>
              <a:tr h="1959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Точка</a:t>
                      </a:r>
                      <a:endParaRPr lang="ru-RU" sz="12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2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ru-RU" sz="12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ru-RU" sz="12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ru-RU" sz="12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ru-RU" sz="12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ru-RU" sz="12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ru-RU" sz="12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ru-RU" sz="12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9</a:t>
                      </a:r>
                      <a:endParaRPr lang="ru-RU" sz="12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10</a:t>
                      </a:r>
                      <a:endParaRPr lang="ru-RU" sz="12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11</a:t>
                      </a:r>
                      <a:endParaRPr lang="ru-RU" sz="12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91440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Види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-------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Ксанторія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Ксанторія</a:t>
                      </a:r>
                      <a:endParaRPr lang="en-US" sz="1200" b="1" dirty="0" smtClean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Пертузарія</a:t>
                      </a:r>
                      <a:endParaRPr lang="ru-RU" sz="1200" b="1" dirty="0" smtClean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Ксанторія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Пертузарія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Пертузарія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Ксанторія</a:t>
                      </a:r>
                      <a:endParaRPr lang="en-US" sz="1200" b="1" dirty="0" smtClean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200" b="1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Пертузарія</a:t>
                      </a:r>
                      <a:endParaRPr lang="ru-RU" sz="1200" b="1" dirty="0" smtClean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  <a:p>
                      <a:pPr algn="ctr"/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Пертузарія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Пертузарія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200" b="1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Пертузарія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err="1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Ксанторія</a:t>
                      </a:r>
                      <a:endParaRPr lang="ru-RU" sz="1200" b="1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vert="vert270" anchor="ctr"/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Бал</a:t>
                      </a:r>
                      <a:endParaRPr lang="ru-RU" sz="9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ru-RU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ru-RU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ru-RU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ru-RU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ru-RU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ru-RU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ru-RU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ru-RU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6" name="Групувати 15"/>
          <p:cNvGrpSpPr/>
          <p:nvPr/>
        </p:nvGrpSpPr>
        <p:grpSpPr>
          <a:xfrm>
            <a:off x="714348" y="2214554"/>
            <a:ext cx="7929618" cy="4064000"/>
            <a:chOff x="714348" y="1397000"/>
            <a:chExt cx="7929618" cy="4064000"/>
          </a:xfrm>
        </p:grpSpPr>
        <p:graphicFrame>
          <p:nvGraphicFramePr>
            <p:cNvPr id="3" name="Діаграма 2"/>
            <p:cNvGraphicFramePr/>
            <p:nvPr/>
          </p:nvGraphicFramePr>
          <p:xfrm>
            <a:off x="714348" y="1397000"/>
            <a:ext cx="7929618" cy="40640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15" name="Групувати 14"/>
            <p:cNvGrpSpPr/>
            <p:nvPr/>
          </p:nvGrpSpPr>
          <p:grpSpPr>
            <a:xfrm>
              <a:off x="1978470" y="1968504"/>
              <a:ext cx="6308306" cy="2889561"/>
              <a:chOff x="1978470" y="1968504"/>
              <a:chExt cx="6308306" cy="2889561"/>
            </a:xfrm>
          </p:grpSpPr>
          <p:sp>
            <p:nvSpPr>
              <p:cNvPr id="4" name="Прямокутник 3"/>
              <p:cNvSpPr/>
              <p:nvPr/>
            </p:nvSpPr>
            <p:spPr>
              <a:xfrm>
                <a:off x="1978470" y="4325959"/>
                <a:ext cx="357190" cy="50006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5" name="Прямокутник 4"/>
              <p:cNvSpPr/>
              <p:nvPr/>
            </p:nvSpPr>
            <p:spPr>
              <a:xfrm>
                <a:off x="2643174" y="4325959"/>
                <a:ext cx="357190" cy="50006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6" name="Прямокутник 5"/>
              <p:cNvSpPr/>
              <p:nvPr/>
            </p:nvSpPr>
            <p:spPr>
              <a:xfrm>
                <a:off x="7929586" y="4183082"/>
                <a:ext cx="357190" cy="67498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8" name="Прямокутник 7"/>
              <p:cNvSpPr/>
              <p:nvPr/>
            </p:nvSpPr>
            <p:spPr>
              <a:xfrm>
                <a:off x="4000496" y="3611578"/>
                <a:ext cx="357190" cy="1239661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9" name="Прямокутник 8"/>
              <p:cNvSpPr/>
              <p:nvPr/>
            </p:nvSpPr>
            <p:spPr>
              <a:xfrm>
                <a:off x="6643702" y="3611578"/>
                <a:ext cx="357190" cy="1229266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0" name="Прямокутник 9"/>
              <p:cNvSpPr/>
              <p:nvPr/>
            </p:nvSpPr>
            <p:spPr>
              <a:xfrm>
                <a:off x="3286116" y="4325958"/>
                <a:ext cx="357190" cy="50006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1" name="Прямокутник 10"/>
              <p:cNvSpPr/>
              <p:nvPr/>
            </p:nvSpPr>
            <p:spPr>
              <a:xfrm>
                <a:off x="4643438" y="3111512"/>
                <a:ext cx="357190" cy="172363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2" name="Прямокутник 11"/>
              <p:cNvSpPr/>
              <p:nvPr/>
            </p:nvSpPr>
            <p:spPr>
              <a:xfrm>
                <a:off x="5357818" y="2540008"/>
                <a:ext cx="357190" cy="2299696"/>
              </a:xfrm>
              <a:prstGeom prst="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3" name="Прямокутник 12"/>
              <p:cNvSpPr/>
              <p:nvPr/>
            </p:nvSpPr>
            <p:spPr>
              <a:xfrm>
                <a:off x="6000760" y="1968504"/>
                <a:ext cx="357190" cy="287234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4" name="Прямокутник 13"/>
              <p:cNvSpPr/>
              <p:nvPr/>
            </p:nvSpPr>
            <p:spPr>
              <a:xfrm>
                <a:off x="7358082" y="1968504"/>
                <a:ext cx="357190" cy="2872340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sp>
        <p:nvSpPr>
          <p:cNvPr id="17" name="TextBox 16"/>
          <p:cNvSpPr txBox="1"/>
          <p:nvPr/>
        </p:nvSpPr>
        <p:spPr>
          <a:xfrm>
            <a:off x="1357290" y="214290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err="1" smtClean="0">
                <a:solidFill>
                  <a:schemeClr val="accent1">
                    <a:lumMod val="25000"/>
                  </a:schemeClr>
                </a:solidFill>
              </a:rPr>
              <a:t>Зустріваність</a:t>
            </a:r>
            <a:r>
              <a:rPr lang="uk-UA" b="1" i="1" dirty="0" smtClean="0">
                <a:solidFill>
                  <a:schemeClr val="accent1">
                    <a:lumMod val="25000"/>
                  </a:schemeClr>
                </a:solidFill>
              </a:rPr>
              <a:t> лишайників на території  селища </a:t>
            </a:r>
            <a:r>
              <a:rPr lang="uk-UA" b="1" i="1" dirty="0" err="1" smtClean="0">
                <a:solidFill>
                  <a:schemeClr val="accent1">
                    <a:lumMod val="25000"/>
                  </a:schemeClr>
                </a:solidFill>
              </a:rPr>
              <a:t>Ольгинка</a:t>
            </a:r>
            <a:r>
              <a:rPr lang="uk-UA" b="1" i="1" dirty="0" smtClean="0">
                <a:solidFill>
                  <a:schemeClr val="accent1">
                    <a:lumMod val="25000"/>
                  </a:schemeClr>
                </a:solidFill>
              </a:rPr>
              <a:t> </a:t>
            </a:r>
            <a:endParaRPr lang="uk-UA" b="1" i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715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662" y="1071546"/>
            <a:ext cx="7715304" cy="482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66" y="4143380"/>
            <a:ext cx="4400386" cy="2428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8596" y="357166"/>
            <a:ext cx="8358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i="1" dirty="0" smtClean="0">
                <a:solidFill>
                  <a:schemeClr val="accent1">
                    <a:lumMod val="25000"/>
                  </a:schemeClr>
                </a:solidFill>
              </a:rPr>
              <a:t>Карта місцевості з точками дослідження</a:t>
            </a:r>
            <a:endParaRPr lang="uk-UA" sz="2000" b="1" i="1" dirty="0"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272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929198"/>
            <a:ext cx="592935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chemeClr val="accent1">
                    <a:lumMod val="25000"/>
                  </a:schemeClr>
                </a:solidFill>
              </a:rPr>
              <a:t>R</a:t>
            </a:r>
            <a:r>
              <a:rPr lang="ru-RU" b="1" i="1" baseline="-25000" dirty="0" err="1">
                <a:solidFill>
                  <a:schemeClr val="accent1">
                    <a:lumMod val="25000"/>
                  </a:schemeClr>
                </a:solidFill>
              </a:rPr>
              <a:t>діл</a:t>
            </a:r>
            <a:r>
              <a:rPr lang="ru-RU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</a:rPr>
              <a:t>- результат </a:t>
            </a:r>
            <a:r>
              <a:rPr lang="ru-RU" sz="1600" b="1" i="1" dirty="0" err="1">
                <a:solidFill>
                  <a:schemeClr val="accent1">
                    <a:lumMod val="25000"/>
                  </a:schemeClr>
                </a:solidFill>
              </a:rPr>
              <a:t>загального</a:t>
            </a: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accent1">
                    <a:lumMod val="25000"/>
                  </a:schemeClr>
                </a:solidFill>
              </a:rPr>
              <a:t>покриття</a:t>
            </a: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</a:rPr>
              <a:t> для </a:t>
            </a:r>
            <a:r>
              <a:rPr lang="ru-RU" sz="1600" b="1" i="1" dirty="0" err="1">
                <a:solidFill>
                  <a:schemeClr val="accent1">
                    <a:lumMod val="25000"/>
                  </a:schemeClr>
                </a:solidFill>
              </a:rPr>
              <a:t>дослідженої</a:t>
            </a: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accent1">
                    <a:lumMod val="25000"/>
                  </a:schemeClr>
                </a:solidFill>
              </a:rPr>
              <a:t>ділянки</a:t>
            </a: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</a:rPr>
              <a:t>,</a:t>
            </a:r>
          </a:p>
          <a:p>
            <a:r>
              <a:rPr lang="en-US" b="1" i="1" dirty="0" err="1" smtClean="0">
                <a:solidFill>
                  <a:schemeClr val="accent1">
                    <a:lumMod val="25000"/>
                  </a:schemeClr>
                </a:solidFill>
              </a:rPr>
              <a:t>S</a:t>
            </a:r>
            <a:r>
              <a:rPr lang="en-US" b="1" i="1" baseline="-25000" dirty="0" err="1" smtClean="0">
                <a:solidFill>
                  <a:schemeClr val="accent1">
                    <a:lumMod val="25000"/>
                  </a:schemeClr>
                </a:solidFill>
              </a:rPr>
              <a:t>n</a:t>
            </a:r>
            <a:r>
              <a:rPr lang="en-US" sz="1600" b="1" i="1" dirty="0" smtClean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en-US" sz="1600" b="1" i="1" dirty="0">
                <a:solidFill>
                  <a:schemeClr val="accent1">
                    <a:lumMod val="25000"/>
                  </a:schemeClr>
                </a:solidFill>
              </a:rPr>
              <a:t>– </a:t>
            </a:r>
            <a:r>
              <a:rPr lang="ru-RU" sz="1600" b="1" i="1" dirty="0" err="1">
                <a:solidFill>
                  <a:schemeClr val="accent1">
                    <a:lumMod val="25000"/>
                  </a:schemeClr>
                </a:solidFill>
              </a:rPr>
              <a:t>сумарна</a:t>
            </a: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accent1">
                    <a:lumMod val="25000"/>
                  </a:schemeClr>
                </a:solidFill>
              </a:rPr>
              <a:t>площа</a:t>
            </a: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accent1">
                    <a:lumMod val="25000"/>
                  </a:schemeClr>
                </a:solidFill>
              </a:rPr>
              <a:t>покриття</a:t>
            </a: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accent1">
                    <a:lumMod val="25000"/>
                  </a:schemeClr>
                </a:solidFill>
              </a:rPr>
              <a:t>вимірювання</a:t>
            </a: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accent1">
                    <a:lumMod val="25000"/>
                  </a:schemeClr>
                </a:solidFill>
              </a:rPr>
              <a:t>ділянки</a:t>
            </a: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</a:rPr>
              <a:t>,</a:t>
            </a:r>
          </a:p>
          <a:p>
            <a:r>
              <a:rPr lang="en-US" b="1" i="1" dirty="0">
                <a:solidFill>
                  <a:schemeClr val="accent1">
                    <a:lumMod val="25000"/>
                  </a:schemeClr>
                </a:solidFill>
              </a:rPr>
              <a:t>n </a:t>
            </a:r>
            <a:r>
              <a:rPr lang="en-US" sz="1600" b="1" i="1" dirty="0">
                <a:solidFill>
                  <a:schemeClr val="accent1">
                    <a:lumMod val="25000"/>
                  </a:schemeClr>
                </a:solidFill>
              </a:rPr>
              <a:t>– </a:t>
            </a:r>
            <a:r>
              <a:rPr lang="ru-RU" sz="1600" b="1" i="1" dirty="0" err="1">
                <a:solidFill>
                  <a:schemeClr val="accent1">
                    <a:lumMod val="25000"/>
                  </a:schemeClr>
                </a:solidFill>
              </a:rPr>
              <a:t>кількість</a:t>
            </a: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accent1">
                    <a:lumMod val="25000"/>
                  </a:schemeClr>
                </a:solidFill>
              </a:rPr>
              <a:t>вимірювань</a:t>
            </a: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</a:rPr>
              <a:t> проективного </a:t>
            </a:r>
            <a:r>
              <a:rPr lang="ru-RU" sz="1600" b="1" i="1" dirty="0" err="1">
                <a:solidFill>
                  <a:schemeClr val="accent1">
                    <a:lumMod val="25000"/>
                  </a:schemeClr>
                </a:solidFill>
              </a:rPr>
              <a:t>покриття</a:t>
            </a: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accent1">
                    <a:lumMod val="25000"/>
                  </a:schemeClr>
                </a:solidFill>
              </a:rPr>
              <a:t>лишайників</a:t>
            </a: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</a:rPr>
              <a:t> на деревах, </a:t>
            </a:r>
            <a:r>
              <a:rPr lang="ru-RU" sz="1600" b="1" i="1" dirty="0" err="1">
                <a:solidFill>
                  <a:schemeClr val="accent1">
                    <a:lumMod val="25000"/>
                  </a:schemeClr>
                </a:solidFill>
              </a:rPr>
              <a:t>збільшена</a:t>
            </a: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accent1">
                    <a:lumMod val="25000"/>
                  </a:schemeClr>
                </a:solidFill>
              </a:rPr>
              <a:t>вдвоє</a:t>
            </a: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</a:rPr>
              <a:t> (</a:t>
            </a:r>
            <a:r>
              <a:rPr lang="ru-RU" sz="1600" b="1" i="1" dirty="0" err="1">
                <a:solidFill>
                  <a:schemeClr val="accent1">
                    <a:lumMod val="25000"/>
                  </a:schemeClr>
                </a:solidFill>
              </a:rPr>
              <a:t>бо</a:t>
            </a: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accent1">
                    <a:lumMod val="25000"/>
                  </a:schemeClr>
                </a:solidFill>
              </a:rPr>
              <a:t>вимірювання</a:t>
            </a: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accent1">
                    <a:lumMod val="25000"/>
                  </a:schemeClr>
                </a:solidFill>
              </a:rPr>
              <a:t>проводилися</a:t>
            </a: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</a:rPr>
              <a:t> з </a:t>
            </a:r>
            <a:r>
              <a:rPr lang="ru-RU" sz="1600" b="1" i="1" dirty="0" err="1">
                <a:solidFill>
                  <a:schemeClr val="accent1">
                    <a:lumMod val="25000"/>
                  </a:schemeClr>
                </a:solidFill>
              </a:rPr>
              <a:t>обох</a:t>
            </a: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</a:rPr>
              <a:t> </a:t>
            </a:r>
            <a:r>
              <a:rPr lang="ru-RU" sz="1600" b="1" i="1" dirty="0" err="1">
                <a:solidFill>
                  <a:schemeClr val="accent1">
                    <a:lumMod val="25000"/>
                  </a:schemeClr>
                </a:solidFill>
              </a:rPr>
              <a:t>боків</a:t>
            </a:r>
            <a:r>
              <a:rPr lang="ru-RU" sz="1600" b="1" i="1" dirty="0">
                <a:solidFill>
                  <a:schemeClr val="accent1">
                    <a:lumMod val="25000"/>
                  </a:schemeClr>
                </a:solidFill>
              </a:rPr>
              <a:t> дерева).</a:t>
            </a:r>
          </a:p>
        </p:txBody>
      </p:sp>
      <p:graphicFrame>
        <p:nvGraphicFramePr>
          <p:cNvPr id="4" name="Таблиця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51860117"/>
              </p:ext>
            </p:extLst>
          </p:nvPr>
        </p:nvGraphicFramePr>
        <p:xfrm>
          <a:off x="857224" y="1285860"/>
          <a:ext cx="7429557" cy="3592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6336"/>
                <a:gridCol w="616336"/>
                <a:gridCol w="616336"/>
                <a:gridCol w="616336"/>
                <a:gridCol w="616336"/>
                <a:gridCol w="616336"/>
                <a:gridCol w="616336"/>
                <a:gridCol w="616336"/>
                <a:gridCol w="616336"/>
                <a:gridCol w="616336"/>
                <a:gridCol w="616336"/>
                <a:gridCol w="649861"/>
              </a:tblGrid>
              <a:tr h="471866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Точки</a:t>
                      </a:r>
                      <a:endParaRPr lang="uk-UA" sz="10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9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10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11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900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S</a:t>
                      </a:r>
                      <a:r>
                        <a:rPr lang="en-US" sz="1600" baseline="-250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uk-UA" sz="1600" baseline="-250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10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102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144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180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56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195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10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900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S</a:t>
                      </a:r>
                      <a:r>
                        <a:rPr lang="en-US" sz="1600" baseline="-250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600" baseline="-250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14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12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38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77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158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196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19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203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12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900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S</a:t>
                      </a:r>
                      <a:r>
                        <a:rPr lang="en-US" sz="1600" baseline="-250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uk-UA" sz="1600" baseline="-250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9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12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18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30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68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112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155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11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178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900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S</a:t>
                      </a:r>
                      <a:r>
                        <a:rPr lang="en-US" sz="1600" baseline="-250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uk-UA" sz="1600" baseline="-250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10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11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23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110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130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207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38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215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9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2197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n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4900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R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10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13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28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66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107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185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31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195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9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219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%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0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12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29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60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82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14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87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1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uk-UA" sz="1600" dirty="0">
                        <a:solidFill>
                          <a:schemeClr val="accent1">
                            <a:lumMod val="2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034" y="571480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 smtClean="0">
                <a:solidFill>
                  <a:schemeClr val="accent1">
                    <a:lumMod val="25000"/>
                  </a:schemeClr>
                </a:solidFill>
              </a:rPr>
              <a:t>Інформація про середнє проективне покриття </a:t>
            </a:r>
            <a:endParaRPr lang="uk-UA" b="1" i="1" dirty="0">
              <a:solidFill>
                <a:schemeClr val="accent1">
                  <a:lumMod val="25000"/>
                </a:schemeClr>
              </a:solidFill>
            </a:endParaRPr>
          </a:p>
        </p:txBody>
      </p:sp>
      <p:graphicFrame>
        <p:nvGraphicFramePr>
          <p:cNvPr id="6" name="Об'єкт 5"/>
          <p:cNvGraphicFramePr>
            <a:graphicFrameLocks noChangeAspect="1"/>
          </p:cNvGraphicFramePr>
          <p:nvPr/>
        </p:nvGraphicFramePr>
        <p:xfrm>
          <a:off x="5643570" y="5057215"/>
          <a:ext cx="3162505" cy="657801"/>
        </p:xfrm>
        <a:graphic>
          <a:graphicData uri="http://schemas.openxmlformats.org/presentationml/2006/ole">
            <p:oleObj spid="_x0000_s1026" name="MathMagic" r:id="rId3" imgW="1190520" imgH="2476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7380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ekol_01</Template>
  <TotalTime>572</TotalTime>
  <Words>539</Words>
  <Application>Microsoft Office PowerPoint</Application>
  <PresentationFormat>Екран (4:3)</PresentationFormat>
  <Paragraphs>192</Paragraphs>
  <Slides>11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Вбудовані сервери OLE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3" baseType="lpstr">
      <vt:lpstr>День Победы_06</vt:lpstr>
      <vt:lpstr>MathMagic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Vika</dc:creator>
  <cp:lastModifiedBy>Учень</cp:lastModifiedBy>
  <cp:revision>65</cp:revision>
  <dcterms:created xsi:type="dcterms:W3CDTF">2015-03-31T17:07:41Z</dcterms:created>
  <dcterms:modified xsi:type="dcterms:W3CDTF">2015-04-14T11:16:43Z</dcterms:modified>
</cp:coreProperties>
</file>