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64E908-998B-4F3F-9DC3-843847637964}">
          <p14:sldIdLst>
            <p14:sldId id="256"/>
            <p14:sldId id="270"/>
            <p14:sldId id="257"/>
            <p14:sldId id="272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AC5E-13A2-458E-A537-49AF1C3B3C20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AB85-D5AC-4D80-A044-611E26705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1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580938" cy="27573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" y="4487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604180" y="1889622"/>
            <a:ext cx="5486400" cy="720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Тема:</a:t>
            </a:r>
            <a:endParaRPr lang="ru-RU" sz="2800" dirty="0">
              <a:solidFill>
                <a:srgbClr val="666699"/>
              </a:solidFill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>
            <a:fillRect/>
          </a:stretch>
        </p:blipFill>
        <p:spPr>
          <a:xfrm>
            <a:off x="179512" y="2363398"/>
            <a:ext cx="4032448" cy="3177644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211361" y="2708920"/>
            <a:ext cx="5005383" cy="5303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Зображення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історичних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подій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творі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Т.Г.Шевченка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“Заступила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чорна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хмара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...” та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їх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аналіз</a:t>
            </a: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9032013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6666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323" y="116632"/>
            <a:ext cx="737073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00FF"/>
                </a:solidFill>
              </a:rPr>
              <a:t> </a:t>
            </a:r>
            <a:r>
              <a:rPr lang="uk-UA" altLang="ru-RU" sz="2400" b="1" i="1" cap="all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Всеукраїнський інтерактивний </a:t>
            </a:r>
            <a:r>
              <a:rPr lang="uk-UA" altLang="ru-RU" sz="2400" b="1" i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конкурс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uk-U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МАН-Юніор</a:t>
            </a: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Дослідник»</a:t>
            </a:r>
          </a:p>
          <a:p>
            <a:pPr algn="ctr"/>
            <a:endParaRPr lang="uk-UA" altLang="ru-RU" sz="2400" b="1" dirty="0" smtClean="0">
              <a:solidFill>
                <a:srgbClr val="FFE0C2"/>
              </a:solidFill>
            </a:endParaRPr>
          </a:p>
          <a:p>
            <a:pPr algn="ctr"/>
            <a:r>
              <a:rPr lang="uk-UA" altLang="ru-RU" sz="2400" b="1" dirty="0" smtClean="0">
                <a:solidFill>
                  <a:srgbClr val="FF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Номінація</a:t>
            </a:r>
            <a:r>
              <a:rPr lang="uk-UA" altLang="ru-RU" sz="2400" b="1" dirty="0">
                <a:solidFill>
                  <a:srgbClr val="FF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“ІСТОРИК”</a:t>
            </a:r>
          </a:p>
          <a:p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429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86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"/>
            <a:ext cx="9144000" cy="6858000"/>
          </a:xfrm>
          <a:prstGeom prst="rect">
            <a:avLst/>
          </a:prstGeom>
        </p:spPr>
      </p:pic>
      <p:pic>
        <p:nvPicPr>
          <p:cNvPr id="8194" name="Picture 2" descr="0yaropolets-0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" y="3657204"/>
            <a:ext cx="40195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700" y="0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«Не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пустили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Дорошенка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рясі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пізнали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Закували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кайдани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Сосницю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послали. </a:t>
            </a: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з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Сосниці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Ярополче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Віку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доживати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Отак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тобі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довелося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Запорозький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брате!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Виглянуло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над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Чигрином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Сонце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із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-за хмари, </a:t>
            </a:r>
          </a:p>
          <a:p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Потягли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свої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улуси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 турками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татаре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.» 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6231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пустили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Дорошенка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рясі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пізнали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Закували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кайдани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–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епізод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поет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домислив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089785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Сосницю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послали. А з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Сосниці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Ярополче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–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Після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здачі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Чигирина П. Дорошенко короткий час жив 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Сосниця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Чернігівщині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1677 р.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вивезено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 1682–1684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рр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вятським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воєводою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роки прожив 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наданому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йому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Ярополче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Волоколамськом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де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похований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Могила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збереглася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7249" y="42598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Першу </a:t>
            </a:r>
            <a:r>
              <a:rPr lang="ru-RU" dirty="0" err="1"/>
              <a:t>каплицю</a:t>
            </a:r>
            <a:r>
              <a:rPr lang="ru-RU" dirty="0"/>
              <a:t> над могилою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збудував</a:t>
            </a:r>
            <a:r>
              <a:rPr lang="ru-RU" dirty="0"/>
              <a:t> митрополит </a:t>
            </a:r>
            <a:r>
              <a:rPr lang="ru-RU" dirty="0" err="1"/>
              <a:t>Димитрій</a:t>
            </a:r>
            <a:r>
              <a:rPr lang="ru-RU" dirty="0"/>
              <a:t> </a:t>
            </a:r>
            <a:r>
              <a:rPr lang="ru-RU" dirty="0" err="1"/>
              <a:t>Ростовський</a:t>
            </a:r>
            <a:r>
              <a:rPr lang="ru-RU" dirty="0"/>
              <a:t> (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Туптало</a:t>
            </a:r>
            <a:r>
              <a:rPr lang="ru-RU" dirty="0"/>
              <a:t>) на початку 1700-их.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станом на першу половину ХІХ ст. </a:t>
            </a:r>
            <a:r>
              <a:rPr lang="ru-RU" dirty="0" err="1"/>
              <a:t>каплиці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. </a:t>
            </a:r>
            <a:r>
              <a:rPr lang="ru-RU" dirty="0" err="1" smtClean="0"/>
              <a:t>Натомість</a:t>
            </a:r>
            <a:r>
              <a:rPr lang="ru-RU" dirty="0" smtClean="0"/>
              <a:t>, </a:t>
            </a:r>
            <a:r>
              <a:rPr lang="ru-RU" dirty="0"/>
              <a:t>нова </a:t>
            </a:r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збудована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1848. Вона </a:t>
            </a:r>
            <a:r>
              <a:rPr lang="ru-RU" dirty="0" err="1"/>
              <a:t>проіснувала</a:t>
            </a:r>
            <a:r>
              <a:rPr lang="ru-RU" dirty="0"/>
              <a:t> до 1953, коли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розібрали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1999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збудована</a:t>
            </a:r>
            <a:r>
              <a:rPr lang="ru-RU" dirty="0"/>
              <a:t> нова </a:t>
            </a:r>
            <a:r>
              <a:rPr lang="ru-RU" dirty="0" err="1"/>
              <a:t>капличка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повторює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попередниці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6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«А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ляхи з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своїм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Чарнецьким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 поганим Степаном,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Запалили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церкву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Божу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кості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Богдана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Й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Тимошеві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Суботові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Гарненько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спалили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Чарнецький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Стефан (1599–1665) –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польський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державний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військовий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діяч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коронний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гетьман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(1665). З 1648 р. – з часу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Жовтими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Водами, де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взято в полон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козаками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–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боротьбу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козацького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По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звільненні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полону брав участь у битвах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Зборовим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(1649), Берестечком (1651), Батогом (1652),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влаштовував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каральні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експедиції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українських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містах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селах.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Навесні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1653 р.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козацьке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проводом І.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Богуна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розгромило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Поділлі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очолюване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Чарнецьким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польське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309634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125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москалі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 Ромоданом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неділеньку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рано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Пішли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собі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 поповичем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Шляхом Ромоданом.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98" y="3594969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Шляхом Ромоданом. 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— Ромодан,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Ромоданівський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шлях —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старовинний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торговельний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шлях. Проходив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Лівобережною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Україною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півночі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південь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через Ромни —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Лохвицю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—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Лубни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—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Кременчук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Був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частиною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великого шляху з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Росії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Криму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Характерною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особливістю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Ромоданівського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шляху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була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порівняно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незначна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кількість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переправ через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річки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він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обминав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також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піщані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місця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великі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населені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пункти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Був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одним з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найважливіших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шляхів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яким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чумаки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Лівобережжя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ходили в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Крим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по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сіль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52066"/>
            <a:ext cx="5640288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8" y="11861"/>
            <a:ext cx="381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463" y="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Висновки: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51344"/>
            <a:ext cx="6048672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</a:rPr>
              <a:t>Коли ми говоримо про </a:t>
            </a:r>
            <a:r>
              <a:rPr lang="ru-RU" b="1" dirty="0" err="1">
                <a:ln w="50800"/>
              </a:rPr>
              <a:t>високу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духовність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нашого</a:t>
            </a:r>
            <a:r>
              <a:rPr lang="ru-RU" b="1" dirty="0">
                <a:ln w="50800"/>
              </a:rPr>
              <a:t> народу, то перш за все </a:t>
            </a:r>
            <a:r>
              <a:rPr lang="ru-RU" b="1" dirty="0" err="1">
                <a:ln w="50800"/>
              </a:rPr>
              <a:t>уявляємо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собі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постать</a:t>
            </a:r>
            <a:r>
              <a:rPr lang="ru-RU" b="1" dirty="0">
                <a:ln w="50800"/>
              </a:rPr>
              <a:t> Тараса Григоровича </a:t>
            </a:r>
            <a:r>
              <a:rPr lang="ru-RU" b="1" dirty="0" err="1">
                <a:ln w="50800"/>
              </a:rPr>
              <a:t>Шевченка</a:t>
            </a:r>
            <a:r>
              <a:rPr lang="ru-RU" b="1" dirty="0">
                <a:ln w="50800"/>
              </a:rPr>
              <a:t> – духовного пророка </a:t>
            </a:r>
            <a:r>
              <a:rPr lang="ru-RU" b="1" dirty="0" err="1">
                <a:ln w="50800"/>
              </a:rPr>
              <a:t>нації</a:t>
            </a:r>
            <a:r>
              <a:rPr lang="ru-RU" b="1" dirty="0">
                <a:ln w="50800"/>
              </a:rPr>
              <a:t>, без </a:t>
            </a:r>
            <a:r>
              <a:rPr lang="ru-RU" b="1" dirty="0" err="1">
                <a:ln w="50800"/>
              </a:rPr>
              <a:t>якого</a:t>
            </a:r>
            <a:r>
              <a:rPr lang="ru-RU" b="1" dirty="0">
                <a:ln w="50800"/>
              </a:rPr>
              <a:t> нам не </a:t>
            </a:r>
            <a:r>
              <a:rPr lang="ru-RU" b="1" dirty="0" err="1">
                <a:ln w="50800"/>
              </a:rPr>
              <a:t>усвідомити</a:t>
            </a:r>
            <a:r>
              <a:rPr lang="ru-RU" b="1" dirty="0">
                <a:ln w="50800"/>
              </a:rPr>
              <a:t>, </a:t>
            </a:r>
            <a:r>
              <a:rPr lang="ru-RU" b="1" dirty="0" err="1">
                <a:ln w="50800"/>
              </a:rPr>
              <a:t>хто</a:t>
            </a:r>
            <a:r>
              <a:rPr lang="ru-RU" b="1" dirty="0">
                <a:ln w="50800"/>
              </a:rPr>
              <a:t> ми </a:t>
            </a:r>
            <a:r>
              <a:rPr lang="ru-RU" b="1" dirty="0" err="1">
                <a:ln w="50800"/>
              </a:rPr>
              <a:t>такі</a:t>
            </a:r>
            <a:r>
              <a:rPr lang="ru-RU" b="1" dirty="0">
                <a:ln w="50800"/>
              </a:rPr>
              <a:t>, як жили на </a:t>
            </a:r>
            <a:r>
              <a:rPr lang="ru-RU" b="1" dirty="0" err="1">
                <a:ln w="50800"/>
              </a:rPr>
              <a:t>світі</a:t>
            </a:r>
            <a:r>
              <a:rPr lang="ru-RU" b="1" dirty="0">
                <a:ln w="50800"/>
              </a:rPr>
              <a:t> і як </a:t>
            </a:r>
            <a:r>
              <a:rPr lang="ru-RU" b="1" dirty="0" err="1">
                <a:ln w="50800"/>
              </a:rPr>
              <a:t>жити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далі</a:t>
            </a:r>
            <a:r>
              <a:rPr lang="ru-RU" b="1" dirty="0">
                <a:ln w="50800"/>
              </a:rPr>
              <a:t>.</a:t>
            </a:r>
          </a:p>
          <a:p>
            <a:r>
              <a:rPr lang="ru-RU" b="1" dirty="0">
                <a:ln w="50800"/>
              </a:rPr>
              <a:t>Тарас Григорович Шевченко – велика і </a:t>
            </a:r>
            <a:r>
              <a:rPr lang="ru-RU" b="1" dirty="0" err="1">
                <a:ln w="50800"/>
              </a:rPr>
              <a:t>невмируща</a:t>
            </a:r>
            <a:r>
              <a:rPr lang="ru-RU" b="1" dirty="0">
                <a:ln w="50800"/>
              </a:rPr>
              <a:t> слава </a:t>
            </a:r>
            <a:r>
              <a:rPr lang="ru-RU" b="1" dirty="0" err="1">
                <a:ln w="50800"/>
              </a:rPr>
              <a:t>українського</a:t>
            </a:r>
            <a:r>
              <a:rPr lang="ru-RU" b="1" dirty="0">
                <a:ln w="50800"/>
              </a:rPr>
              <a:t> народу. В </a:t>
            </a:r>
            <a:r>
              <a:rPr lang="ru-RU" b="1" dirty="0" err="1">
                <a:ln w="50800"/>
              </a:rPr>
              <a:t>особі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Шевченка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український</a:t>
            </a:r>
            <a:r>
              <a:rPr lang="ru-RU" b="1" dirty="0">
                <a:ln w="50800"/>
              </a:rPr>
              <a:t> народ </a:t>
            </a:r>
            <a:r>
              <a:rPr lang="ru-RU" b="1" dirty="0" err="1">
                <a:ln w="50800"/>
              </a:rPr>
              <a:t>ніби</a:t>
            </a:r>
            <a:r>
              <a:rPr lang="ru-RU" b="1" dirty="0">
                <a:ln w="50800"/>
              </a:rPr>
              <a:t> злив </a:t>
            </a:r>
            <a:r>
              <a:rPr lang="ru-RU" b="1" dirty="0" err="1">
                <a:ln w="50800"/>
              </a:rPr>
              <a:t>свої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найкращі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духовні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сили</a:t>
            </a:r>
            <a:r>
              <a:rPr lang="ru-RU" b="1" dirty="0">
                <a:ln w="50800"/>
              </a:rPr>
              <a:t> і </a:t>
            </a:r>
            <a:r>
              <a:rPr lang="ru-RU" b="1" dirty="0" err="1">
                <a:ln w="50800"/>
              </a:rPr>
              <a:t>обрав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його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співцем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своєї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історичної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слави</a:t>
            </a:r>
            <a:r>
              <a:rPr lang="ru-RU" b="1" dirty="0">
                <a:ln w="50800"/>
              </a:rPr>
              <a:t> і </a:t>
            </a:r>
            <a:r>
              <a:rPr lang="ru-RU" b="1" dirty="0" err="1">
                <a:ln w="50800"/>
              </a:rPr>
              <a:t>соціальної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недолі</a:t>
            </a:r>
            <a:r>
              <a:rPr lang="ru-RU" b="1" dirty="0">
                <a:ln w="50800"/>
              </a:rPr>
              <a:t>, </a:t>
            </a:r>
            <a:r>
              <a:rPr lang="ru-RU" b="1" dirty="0" err="1">
                <a:ln w="50800"/>
              </a:rPr>
              <a:t>власних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сподівань</a:t>
            </a:r>
            <a:r>
              <a:rPr lang="ru-RU" b="1" dirty="0">
                <a:ln w="50800"/>
              </a:rPr>
              <a:t> і </a:t>
            </a:r>
            <a:r>
              <a:rPr lang="ru-RU" b="1" dirty="0" err="1">
                <a:ln w="50800"/>
              </a:rPr>
              <a:t>прагнень</a:t>
            </a:r>
            <a:r>
              <a:rPr lang="ru-RU" b="1" dirty="0">
                <a:ln w="50800"/>
              </a:rPr>
              <a:t>. </a:t>
            </a:r>
            <a:r>
              <a:rPr lang="ru-RU" b="1" dirty="0" err="1">
                <a:ln w="50800"/>
              </a:rPr>
              <a:t>Під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думи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народні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настроював</a:t>
            </a:r>
            <a:r>
              <a:rPr lang="ru-RU" b="1" dirty="0">
                <a:ln w="50800"/>
              </a:rPr>
              <a:t> свою </a:t>
            </a:r>
            <a:r>
              <a:rPr lang="ru-RU" b="1" dirty="0" err="1">
                <a:ln w="50800"/>
              </a:rPr>
              <a:t>ліру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Кобзар</a:t>
            </a:r>
            <a:r>
              <a:rPr lang="ru-RU" b="1" dirty="0">
                <a:ln w="50800"/>
              </a:rPr>
              <a:t>, тому й оживало в </a:t>
            </a:r>
            <a:r>
              <a:rPr lang="ru-RU" b="1" dirty="0" err="1">
                <a:ln w="50800"/>
              </a:rPr>
              <a:t>слові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його</a:t>
            </a:r>
            <a:r>
              <a:rPr lang="ru-RU" b="1" dirty="0">
                <a:ln w="50800"/>
              </a:rPr>
              <a:t> все те, </a:t>
            </a:r>
            <a:r>
              <a:rPr lang="ru-RU" b="1" dirty="0" err="1">
                <a:ln w="50800"/>
              </a:rPr>
              <a:t>що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таїлося</a:t>
            </a:r>
            <a:r>
              <a:rPr lang="ru-RU" b="1" dirty="0">
                <a:ln w="50800"/>
              </a:rPr>
              <a:t> в </a:t>
            </a:r>
            <a:r>
              <a:rPr lang="ru-RU" b="1" dirty="0" err="1">
                <a:ln w="50800"/>
              </a:rPr>
              <a:t>самій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глибині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серця</a:t>
            </a:r>
            <a:r>
              <a:rPr lang="ru-RU" b="1" dirty="0">
                <a:ln w="50800"/>
              </a:rPr>
              <a:t>. </a:t>
            </a:r>
            <a:r>
              <a:rPr lang="ru-RU" b="1" dirty="0" err="1">
                <a:ln w="50800"/>
              </a:rPr>
              <a:t>Із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тим</a:t>
            </a:r>
            <a:r>
              <a:rPr lang="ru-RU" b="1" dirty="0">
                <a:ln w="50800"/>
              </a:rPr>
              <a:t> скарбом – словом </a:t>
            </a:r>
            <a:r>
              <a:rPr lang="ru-RU" b="1" dirty="0" err="1">
                <a:ln w="50800"/>
              </a:rPr>
              <a:t>свого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найкращого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сина</a:t>
            </a:r>
            <a:r>
              <a:rPr lang="ru-RU" b="1" dirty="0">
                <a:ln w="50800"/>
              </a:rPr>
              <a:t> – </a:t>
            </a:r>
            <a:r>
              <a:rPr lang="ru-RU" b="1" dirty="0" err="1">
                <a:ln w="50800"/>
              </a:rPr>
              <a:t>український</a:t>
            </a:r>
            <a:r>
              <a:rPr lang="ru-RU" b="1" dirty="0">
                <a:ln w="50800"/>
              </a:rPr>
              <a:t> народ </a:t>
            </a:r>
            <a:r>
              <a:rPr lang="ru-RU" b="1" dirty="0" err="1">
                <a:ln w="50800"/>
              </a:rPr>
              <a:t>виходить</a:t>
            </a:r>
            <a:r>
              <a:rPr lang="ru-RU" b="1" dirty="0">
                <a:ln w="50800"/>
              </a:rPr>
              <a:t> до </a:t>
            </a:r>
            <a:r>
              <a:rPr lang="ru-RU" b="1" dirty="0" err="1">
                <a:ln w="50800"/>
              </a:rPr>
              <a:t>всіх</a:t>
            </a:r>
            <a:r>
              <a:rPr lang="ru-RU" b="1" dirty="0">
                <a:ln w="50800"/>
              </a:rPr>
              <a:t> людей </a:t>
            </a:r>
            <a:r>
              <a:rPr lang="ru-RU" b="1" dirty="0" err="1">
                <a:ln w="50800"/>
              </a:rPr>
              <a:t>землі</a:t>
            </a:r>
            <a:r>
              <a:rPr lang="ru-RU" b="1" dirty="0">
                <a:ln w="50800"/>
              </a:rPr>
              <a:t>.</a:t>
            </a:r>
          </a:p>
          <a:p>
            <a:r>
              <a:rPr lang="ru-RU" b="1" dirty="0">
                <a:ln w="50800"/>
              </a:rPr>
              <a:t>У </a:t>
            </a:r>
            <a:r>
              <a:rPr lang="ru-RU" b="1" dirty="0" err="1">
                <a:ln w="50800"/>
              </a:rPr>
              <a:t>світовій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літературі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небагато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знайдеться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письменників</a:t>
            </a:r>
            <a:r>
              <a:rPr lang="ru-RU" b="1" dirty="0">
                <a:ln w="50800"/>
              </a:rPr>
              <a:t>, </a:t>
            </a:r>
            <a:r>
              <a:rPr lang="ru-RU" b="1" dirty="0" err="1">
                <a:ln w="50800"/>
              </a:rPr>
              <a:t>які</a:t>
            </a:r>
            <a:r>
              <a:rPr lang="ru-RU" b="1" dirty="0">
                <a:ln w="50800"/>
              </a:rPr>
              <a:t> б з такою </a:t>
            </a:r>
            <a:r>
              <a:rPr lang="ru-RU" b="1" dirty="0" err="1">
                <a:ln w="50800"/>
              </a:rPr>
              <a:t>всебічною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повнотою</a:t>
            </a:r>
            <a:r>
              <a:rPr lang="ru-RU" b="1" dirty="0">
                <a:ln w="50800"/>
              </a:rPr>
              <a:t>, як </a:t>
            </a:r>
            <a:r>
              <a:rPr lang="ru-RU" b="1" dirty="0" err="1">
                <a:ln w="50800"/>
              </a:rPr>
              <a:t>він</a:t>
            </a:r>
            <a:r>
              <a:rPr lang="ru-RU" b="1" dirty="0">
                <a:ln w="50800"/>
              </a:rPr>
              <a:t>, </a:t>
            </a:r>
            <a:r>
              <a:rPr lang="ru-RU" b="1" dirty="0" err="1">
                <a:ln w="50800"/>
              </a:rPr>
              <a:t>змогли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охопити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минуле</a:t>
            </a:r>
            <a:r>
              <a:rPr lang="ru-RU" b="1" dirty="0">
                <a:ln w="50800"/>
              </a:rPr>
              <a:t> й </a:t>
            </a:r>
            <a:r>
              <a:rPr lang="ru-RU" b="1" dirty="0" err="1">
                <a:ln w="50800"/>
              </a:rPr>
              <a:t>сучасне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свого</a:t>
            </a:r>
            <a:r>
              <a:rPr lang="ru-RU" b="1" dirty="0">
                <a:ln w="50800"/>
              </a:rPr>
              <a:t> народу і </a:t>
            </a:r>
            <a:r>
              <a:rPr lang="ru-RU" b="1" dirty="0" err="1">
                <a:ln w="50800"/>
              </a:rPr>
              <a:t>винести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їм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присуд</a:t>
            </a:r>
            <a:r>
              <a:rPr lang="ru-RU" b="1" dirty="0">
                <a:ln w="50800"/>
              </a:rPr>
              <a:t> за законами </a:t>
            </a:r>
            <a:r>
              <a:rPr lang="ru-RU" b="1" dirty="0" err="1">
                <a:ln w="50800"/>
              </a:rPr>
              <a:t>найвищої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людяності</a:t>
            </a:r>
            <a:r>
              <a:rPr lang="ru-RU" b="1" dirty="0">
                <a:ln w="50800"/>
              </a:rPr>
              <a:t> й </a:t>
            </a:r>
            <a:r>
              <a:rPr lang="ru-RU" b="1" dirty="0" err="1">
                <a:ln w="50800"/>
              </a:rPr>
              <a:t>справедливості</a:t>
            </a:r>
            <a:r>
              <a:rPr lang="ru-RU" b="1" dirty="0">
                <a:ln w="50800"/>
              </a:rPr>
              <a:t>. Не </a:t>
            </a:r>
            <a:r>
              <a:rPr lang="ru-RU" b="1" dirty="0" err="1">
                <a:ln w="50800"/>
              </a:rPr>
              <a:t>тільки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прагнення</a:t>
            </a:r>
            <a:r>
              <a:rPr lang="ru-RU" b="1" dirty="0">
                <a:ln w="50800"/>
              </a:rPr>
              <a:t>, а й </a:t>
            </a:r>
            <a:r>
              <a:rPr lang="ru-RU" b="1" dirty="0" err="1">
                <a:ln w="50800"/>
              </a:rPr>
              <a:t>уміння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випереджати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свій</a:t>
            </a:r>
            <a:r>
              <a:rPr lang="ru-RU" b="1" dirty="0">
                <a:ln w="50800"/>
              </a:rPr>
              <a:t> час </a:t>
            </a:r>
            <a:r>
              <a:rPr lang="ru-RU" b="1" dirty="0" err="1">
                <a:ln w="50800"/>
              </a:rPr>
              <a:t>властиве</a:t>
            </a:r>
            <a:r>
              <a:rPr lang="ru-RU" b="1" dirty="0">
                <a:ln w="50800"/>
              </a:rPr>
              <a:t> не кожному. Т.Г. Шевченко </a:t>
            </a:r>
            <a:r>
              <a:rPr lang="ru-RU" b="1" dirty="0" err="1">
                <a:ln w="50800"/>
              </a:rPr>
              <a:t>був</a:t>
            </a:r>
            <a:r>
              <a:rPr lang="ru-RU" b="1" dirty="0">
                <a:ln w="50800"/>
              </a:rPr>
              <a:t> щедро </a:t>
            </a:r>
            <a:r>
              <a:rPr lang="ru-RU" b="1" dirty="0" err="1">
                <a:ln w="50800"/>
              </a:rPr>
              <a:t>наділений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тим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чудодійним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хистом</a:t>
            </a:r>
            <a:r>
              <a:rPr lang="ru-RU" b="1" dirty="0">
                <a:ln w="50800"/>
              </a:rPr>
              <a:t> </a:t>
            </a:r>
            <a:r>
              <a:rPr lang="ru-RU" b="1" dirty="0" err="1">
                <a:ln w="50800"/>
              </a:rPr>
              <a:t>провидця</a:t>
            </a:r>
            <a:r>
              <a:rPr lang="ru-RU" b="1" dirty="0">
                <a:ln w="5080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11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56" y="184906"/>
            <a:ext cx="9031088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Використані джерела:</a:t>
            </a:r>
          </a:p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.	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Шевченко Т.Г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.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 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Повне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зібрання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творів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 у 12-и томах. – К.: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Наукова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 думка, 2003 р., т. 2, с. 165 – 167 (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канонічний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 текст), с. 449 (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варіанти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), с. 658 – 662 (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примітки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).</a:t>
            </a:r>
            <a:endParaRPr lang="uk-UA" b="1" dirty="0">
              <a:ln w="50800"/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Шевченківський словник: У двох томах / Інститут літератури імені Т. Г.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Шевченка </a:t>
            </a:r>
            <a:r>
              <a:rPr lang="uk-UA" b="1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Академії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Наук УРСР. - К.: Головна редакція УРЕ, 1978. 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Всемирный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биографический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энциклопедический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словарь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. М., 1998. – С.866.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Шаров І. 100 видатних імен. К., 1999. – С. 464-469.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Иллюстрированный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энциклопедический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словарь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. М., 2000. – С. 1382.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Бузина О. </a:t>
            </a:r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Вурдалак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Тарас Шевченко. К., 2000.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Видатні діячі України минулих століть. К., 2001. – С. 586-587.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8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Сто найвідоміших українців. М., К., 2002. – С. 243-255.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9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	Для підготовки даної роботи було використано матеріали із сайтів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Internet: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http://metodportal.net/node/496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http://www.ukrlit.vn.ua/making2/2ox3b.html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http://taras-shevchenko.in.ua/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oursong.narod.ru/kobzar/kobzar.html</a:t>
            </a: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http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://www.t-shevchenko.name/uk/Kobzar/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580938" cy="27573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" y="4487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597394" y="2060848"/>
            <a:ext cx="8605184" cy="17031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ДЯКУЄМО ЗА УВАГУ!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9032013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666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429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88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580938" cy="27573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" y="2109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9032013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666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429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1772815"/>
            <a:ext cx="4824536" cy="4041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Буренков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Іван Олександрович,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учень 7-А класу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Херсонського загальноосвітнього навчально-виховного комплексу № 11</a:t>
            </a:r>
          </a:p>
          <a:p>
            <a:pPr algn="ctr"/>
            <a:r>
              <a:rPr lang="uk-UA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Науковий керівник: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вчитель історії Гаврилова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Вікторія  Олегівна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799831"/>
            <a:ext cx="3055629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Заступила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хмара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білую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хмару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Виступили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з-за Лиману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турками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Полісся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шляхта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лізе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-попович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Дніпра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напирає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Дурний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Самойлович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Ромоданом.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галич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Вкрили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й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клюють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єлико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мога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Чигирине!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старий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Дорошенку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Запорозький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брате! </a:t>
            </a:r>
          </a:p>
          <a:p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Нездужаєш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боїшся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ворога стати?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боюсь я,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отамани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жаль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.— </a:t>
            </a:r>
          </a:p>
          <a:p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заплакав 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Дорошенко…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8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425802" y="106759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>
          <a:xfrm>
            <a:off x="27596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5802" y="260648"/>
            <a:ext cx="8034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ЗАВДАННЯ ДОСЛІДЖЕННЯ:</a:t>
            </a:r>
          </a:p>
          <a:p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ознайомитися та дослідити події часу відображеного 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творі “</a:t>
            </a: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Заступила чорна хмара...” 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;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співставити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події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описані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поетом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з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історичними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фактами;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визначити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хотів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автор донести до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читача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ШКОЛА\5 КЛАС\Т.Г.ШЕВЧЕНКО\ФОТО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40" y="2780928"/>
            <a:ext cx="5174232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425802" y="106759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>
          <a:xfrm>
            <a:off x="27596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5802" y="260648"/>
            <a:ext cx="8034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ІСТОРИЧНА ДОВІДКА</a:t>
            </a:r>
          </a:p>
          <a:p>
            <a:endParaRPr lang="uk-UA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поемі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знайшли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відображення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події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1676 р. в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—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капітуляція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Чигирині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гетьмана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Правобережної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Дорошенка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перед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військами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гетьмана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Лівобережної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І. Самойловича і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московськими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військами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під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командуванням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Ромодановського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Основними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джерелами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з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яких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виходив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Шевченко при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створенні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поеми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був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літопис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Величка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«История Малой России» Д.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Бантиша-Каменського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«История Малороссии» М.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Маркевича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можливо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«Повесть об украинском народе» П.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Куліша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uk-UA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uk-UA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3240360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>
          <a:xfrm>
            <a:off x="-72008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5486400" cy="20882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31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Виступили</a:t>
            </a:r>
            <a:r>
              <a:rPr lang="ru-RU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з-за Лиману </a:t>
            </a:r>
          </a:p>
          <a:p>
            <a:pPr algn="just"/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 турками </a:t>
            </a:r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татари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</a:p>
          <a:p>
            <a:pPr algn="just"/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Із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Полісся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шляхта </a:t>
            </a:r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лізе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pPr algn="just"/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</a:t>
            </a:r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гетьман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-попович </a:t>
            </a:r>
          </a:p>
          <a:p>
            <a:pPr algn="just"/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Із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-за </a:t>
            </a:r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Дніпра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напирає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— </a:t>
            </a:r>
          </a:p>
          <a:p>
            <a:pPr algn="just"/>
            <a:r>
              <a:rPr lang="ru-RU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Дурний</a:t>
            </a:r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Самойлович.»</a:t>
            </a:r>
            <a:endParaRPr lang="ru-RU" sz="3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just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2420888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1676р. на Чигирин наступали тільки українські та московські війська. Називаючи всі сили, що боролися за Правобережну Україну, і зміщуючи всі події в часі, Шевченко в цих рядках створює загальну картину бідувань Батьківщини, яка після спроби здобути незалежність, поділена на польську та російську сфери впливу, зазнала у 1660-1680 роках безперервних і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орстоких розорень та великих людських втрат.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1716" y="399054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Самойлович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Іван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Самійлович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(? — 1690) —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гетьман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Лівобережної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України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(1672 — 1687). Походив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із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родини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священика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(тому Шевченко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називає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його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«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гетьман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-попович», «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попенко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»,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йдучи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цьому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за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історичними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джерелами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).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Шевченкове визначення «дурний Самойлович», відповідає негативній оцінці поетом ролі цього діяча з промосковською орієнтацією.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46" y="-34456"/>
            <a:ext cx="3578354" cy="40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>
          <a:xfrm>
            <a:off x="0" y="1302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431166" cy="3679390"/>
          </a:xfrm>
          <a:prstGeom prst="rect">
            <a:avLst/>
          </a:prstGeom>
        </p:spPr>
      </p:pic>
      <p:pic>
        <p:nvPicPr>
          <p:cNvPr id="5122" name="Picture 2" descr="http://900igr.net/datai/istorija/Vneshnjaja-politika-Petra-1/0007-014-Detstvo-Petra-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04249"/>
            <a:ext cx="352425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«З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Ромоданом.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Мов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галич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Вкрили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Україну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 й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клюють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єлико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мога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...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Чигирине!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62" y="2717919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 Ромоданом»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 Г.Г.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Ромодановського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(?-1682) –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російського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державного і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військового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діяча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боярина, князя.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Неодноразово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придушував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автономістів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якими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керували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Ю.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Хмельницький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 Дорошенко.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Вбитий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Москві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час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стрілецького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повстання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012046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Чигирин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</a:t>
            </a: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тове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м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сто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тепер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районний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центр 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Черкасько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ï 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област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).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д час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Визвольно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ï </a:t>
            </a: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йни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укра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ï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нського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народу 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1648-1654 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рр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резиденц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єю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гетьмана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Богдана 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Хмельницького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93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>
          <a:xfrm>
            <a:off x="6234" y="87203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старий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Дорошенку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Запорозький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брате!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Нездужаєш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боїшся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ворога стати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?» 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28209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Дорошенко Петро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Дорофійович-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український гетьман, державний і військовий діяч, гетьман Правобережної України. Учасник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національно-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визвольної  війни українського народу. У 1676р., під час походу на Чигирин об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єднаного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українсько-російського війська І. Самойловича – Г.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Ромодановського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 Дорошенко, залишившись без війська, невдоволеного його союзом з Туреччиною, змушений був здати свою резиденцію Чигирин і зректися гетьманства.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67" y="764704"/>
            <a:ext cx="38164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>
          <a:xfrm>
            <a:off x="22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Возьміть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гетьманськії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Клейноди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панове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16" y="3717032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Клейноди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відзнаки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атрибути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української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козацької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старшини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XVI–XVIII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ст. До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клейнодів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належали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корогва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(прапор), бунчук, булава,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печатка,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литаври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Поділялись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ступенями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гетьманськ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(вручались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спочатку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польським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королем,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потім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російським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царем),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полковницькі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сотенні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вручалися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гетьманом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кошові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вручалися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військовою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радою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Запорозької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Січі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курінні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вручалися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курінною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радою)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паланкова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вручалися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кошовим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 Факт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передачі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П.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Дорошенком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атрибутів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гетьмансь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запорожцям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історичний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пов’язаний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прагнеї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ням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перешкодити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московським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намірам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І. Самойловича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єдиним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гетьманом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зусиллями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Сірка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реалізувати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план,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згідно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обрання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гетьмана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мало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належати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Запорозької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Січі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03258"/>
            <a:ext cx="5976664" cy="15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6632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«А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брати-запорожці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Возьму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собі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рясу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піду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поклони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бити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Межигор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 Спаса. –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Задзвонили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усі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дзвони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Гармата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гримала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дві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лави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задніпрянці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 москалями стали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Аж на милю – меж лавами 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Понесли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клейноди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</a:t>
            </a:r>
          </a:p>
          <a:p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Годі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тобі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Петре,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пити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Із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Тясмина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воду!»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49006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Задніпрянці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полки І. Самойловича. </a:t>
            </a:r>
          </a:p>
          <a:p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Тясмин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річка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на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стоїть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Чигирин.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1" y="0"/>
            <a:ext cx="4104456" cy="3082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34459"/>
            <a:ext cx="4358218" cy="211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4008" y="2564542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Задніпрянці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1" y="4644653"/>
            <a:ext cx="166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Тясмин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1315</Words>
  <Application>Microsoft Office PowerPoint</Application>
  <PresentationFormat>Экран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2014-04-06T15:55:05Z</dcterms:created>
  <dcterms:modified xsi:type="dcterms:W3CDTF">2014-04-09T21:45:21Z</dcterms:modified>
</cp:coreProperties>
</file>