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0" r:id="rId3"/>
    <p:sldId id="271" r:id="rId4"/>
    <p:sldId id="257" r:id="rId5"/>
    <p:sldId id="263" r:id="rId6"/>
    <p:sldId id="277" r:id="rId7"/>
    <p:sldId id="268" r:id="rId8"/>
    <p:sldId id="276" r:id="rId9"/>
    <p:sldId id="258" r:id="rId10"/>
    <p:sldId id="260" r:id="rId11"/>
    <p:sldId id="259" r:id="rId12"/>
    <p:sldId id="261" r:id="rId13"/>
    <p:sldId id="262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0A8D1-56C8-4427-A7E1-FF76180C0E68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70D6A-F3B8-4B95-B201-0CF83C48D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44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4" y="3356992"/>
            <a:ext cx="5039872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Тема </a:t>
            </a:r>
            <a:r>
              <a:rPr lang="ru-RU" dirty="0"/>
              <a:t>“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історичного</a:t>
            </a:r>
            <a:r>
              <a:rPr lang="ru-RU" dirty="0"/>
              <a:t> </a:t>
            </a:r>
            <a:r>
              <a:rPr lang="ru-RU" dirty="0" err="1"/>
              <a:t>підгрунття</a:t>
            </a:r>
            <a:r>
              <a:rPr lang="ru-RU" dirty="0"/>
              <a:t> в </a:t>
            </a:r>
            <a:r>
              <a:rPr lang="ru-RU" dirty="0" err="1"/>
              <a:t>творі</a:t>
            </a:r>
            <a:r>
              <a:rPr lang="ru-RU" dirty="0"/>
              <a:t> </a:t>
            </a:r>
            <a:r>
              <a:rPr lang="ru-RU" dirty="0" err="1"/>
              <a:t>Т.Г.Шевченка</a:t>
            </a:r>
            <a:r>
              <a:rPr lang="ru-RU" dirty="0"/>
              <a:t> “</a:t>
            </a:r>
            <a:r>
              <a:rPr lang="ru-RU" dirty="0" err="1"/>
              <a:t>Чигрине</a:t>
            </a:r>
            <a:r>
              <a:rPr lang="ru-RU" dirty="0"/>
              <a:t>, </a:t>
            </a:r>
            <a:r>
              <a:rPr lang="ru-RU" dirty="0" err="1"/>
              <a:t>Чигрине</a:t>
            </a:r>
            <a:r>
              <a:rPr lang="ru-RU" dirty="0"/>
              <a:t>...”” </a:t>
            </a:r>
            <a:r>
              <a:rPr lang="uk-UA" dirty="0" smtClean="0"/>
              <a:t>“ </a:t>
            </a:r>
            <a:endParaRPr lang="ru-RU" dirty="0"/>
          </a:p>
        </p:txBody>
      </p:sp>
      <p:pic>
        <p:nvPicPr>
          <p:cNvPr id="4" name="Содержимое 3" descr="{3638CDCB-F607-442E-97B6-5A5CAD337E9F}Img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548680"/>
            <a:ext cx="3531394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1562" y="116632"/>
            <a:ext cx="737073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00FF"/>
                </a:solidFill>
              </a:rPr>
              <a:t> </a:t>
            </a:r>
            <a:r>
              <a:rPr lang="uk-UA" altLang="ru-RU" sz="2400" b="1" i="1" cap="all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Всеукраїнський інтерактивний </a:t>
            </a:r>
            <a:r>
              <a:rPr lang="uk-UA" altLang="ru-RU" sz="2400" b="1" i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конкурс</a:t>
            </a:r>
          </a:p>
          <a:p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МАН-Юніор</a:t>
            </a:r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Дослідник»</a:t>
            </a:r>
            <a:endParaRPr lang="uk-UA" altLang="ru-RU" sz="2400" b="1" dirty="0" smtClean="0">
              <a:solidFill>
                <a:srgbClr val="FFE0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altLang="ru-RU" sz="2400" b="1" dirty="0">
              <a:solidFill>
                <a:srgbClr val="FFE0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 dirty="0" smtClean="0">
                <a:solidFill>
                  <a:srgbClr val="FFE0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Номінація</a:t>
            </a:r>
            <a:r>
              <a:rPr lang="uk-UA" altLang="ru-RU" sz="2400" b="1" i="1" dirty="0">
                <a:solidFill>
                  <a:srgbClr val="FFE0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“ІСТОРИК”</a:t>
            </a:r>
          </a:p>
          <a:p>
            <a:endParaRPr lang="ru-RU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4824536" cy="79218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Аналіз подій описаних                                       Т.Г. Шевченком в творі </a:t>
            </a:r>
            <a:r>
              <a:rPr lang="uk-UA" sz="2000" b="1" dirty="0"/>
              <a:t>«</a:t>
            </a:r>
            <a:r>
              <a:rPr lang="uk-UA" sz="2000" b="1" dirty="0" err="1"/>
              <a:t>Чигрине</a:t>
            </a:r>
            <a:r>
              <a:rPr lang="uk-UA" sz="2000" b="1" dirty="0"/>
              <a:t>, </a:t>
            </a:r>
            <a:r>
              <a:rPr lang="uk-UA" sz="2000" b="1" dirty="0" err="1"/>
              <a:t>Чигрине</a:t>
            </a:r>
            <a:r>
              <a:rPr lang="uk-UA" sz="2000" b="1" dirty="0"/>
              <a:t>...».</a:t>
            </a:r>
            <a:r>
              <a:rPr lang="uk-UA" b="1" dirty="0" smtClean="0"/>
              <a:t> 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>
                <a:cs typeface="Arabic Typesetting" pitchFamily="66" charset="-78"/>
              </a:rPr>
              <a:t/>
            </a:r>
            <a:br>
              <a:rPr lang="uk-UA" dirty="0" smtClean="0">
                <a:cs typeface="Arabic Typesetting" pitchFamily="66" charset="-78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08720"/>
            <a:ext cx="3635896" cy="4602163"/>
          </a:xfrm>
        </p:spPr>
        <p:txBody>
          <a:bodyPr>
            <a:noAutofit/>
          </a:bodyPr>
          <a:lstStyle/>
          <a:p>
            <a:r>
              <a:rPr lang="ru-RU" sz="1600" i="1" dirty="0"/>
              <a:t>За </a:t>
            </a:r>
            <a:r>
              <a:rPr lang="ru-RU" sz="1600" i="1" dirty="0" err="1"/>
              <a:t>що</a:t>
            </a:r>
            <a:r>
              <a:rPr lang="ru-RU" sz="1600" i="1" dirty="0"/>
              <a:t> ж боролись ми з ляхами? </a:t>
            </a:r>
            <a:r>
              <a:rPr lang="ru-RU" sz="1600" dirty="0"/>
              <a:t>— Тут </a:t>
            </a:r>
            <a:r>
              <a:rPr lang="ru-RU" sz="1600" dirty="0" smtClean="0"/>
              <a:t>Шевченко </a:t>
            </a:r>
            <a:r>
              <a:rPr lang="ru-RU" sz="1600" dirty="0" err="1"/>
              <a:t>акцентує</a:t>
            </a:r>
            <a:r>
              <a:rPr lang="ru-RU" sz="1600" dirty="0"/>
              <a:t> </a:t>
            </a:r>
            <a:r>
              <a:rPr lang="ru-RU" sz="1600" dirty="0" err="1"/>
              <a:t>увагу</a:t>
            </a:r>
            <a:r>
              <a:rPr lang="ru-RU" sz="1600" dirty="0"/>
              <a:t> на </a:t>
            </a:r>
            <a:r>
              <a:rPr lang="ru-RU" sz="1600" dirty="0" err="1"/>
              <a:t>триваючій</a:t>
            </a:r>
            <a:r>
              <a:rPr lang="ru-RU" sz="1600" dirty="0"/>
              <a:t> </a:t>
            </a:r>
            <a:r>
              <a:rPr lang="ru-RU" sz="1600" dirty="0" err="1"/>
              <a:t>протягом</a:t>
            </a:r>
            <a:r>
              <a:rPr lang="ru-RU" sz="1600" dirty="0"/>
              <a:t> </a:t>
            </a:r>
            <a:r>
              <a:rPr lang="ru-RU" sz="1600" dirty="0" err="1"/>
              <a:t>століть</a:t>
            </a:r>
            <a:r>
              <a:rPr lang="ru-RU" sz="1600" dirty="0"/>
              <a:t> </a:t>
            </a:r>
            <a:r>
              <a:rPr lang="ru-RU" sz="1600" dirty="0" err="1"/>
              <a:t>боротьбі</a:t>
            </a:r>
            <a:r>
              <a:rPr lang="ru-RU" sz="1600" dirty="0"/>
              <a:t> </a:t>
            </a:r>
            <a:r>
              <a:rPr lang="ru-RU" sz="1600" dirty="0" err="1"/>
              <a:t>українського</a:t>
            </a:r>
            <a:r>
              <a:rPr lang="ru-RU" sz="1600" dirty="0"/>
              <a:t> народу з </a:t>
            </a:r>
            <a:r>
              <a:rPr lang="ru-RU" sz="1600" dirty="0" err="1"/>
              <a:t>агресивними</a:t>
            </a:r>
            <a:r>
              <a:rPr lang="ru-RU" sz="1600" dirty="0"/>
              <a:t> </a:t>
            </a:r>
            <a:r>
              <a:rPr lang="ru-RU" sz="1600" dirty="0" err="1"/>
              <a:t>сусідами</a:t>
            </a:r>
            <a:r>
              <a:rPr lang="ru-RU" sz="1600" dirty="0"/>
              <a:t> — поляками, </a:t>
            </a:r>
            <a:r>
              <a:rPr lang="ru-RU" sz="1600" dirty="0" err="1"/>
              <a:t>кримськими</a:t>
            </a:r>
            <a:r>
              <a:rPr lang="ru-RU" sz="1600" dirty="0"/>
              <a:t> татарами, москалями — за </a:t>
            </a:r>
            <a:r>
              <a:rPr lang="ru-RU" sz="1600" dirty="0" err="1"/>
              <a:t>виживання</a:t>
            </a:r>
            <a:r>
              <a:rPr lang="ru-RU" sz="1600" dirty="0"/>
              <a:t>, свободу і </a:t>
            </a:r>
            <a:r>
              <a:rPr lang="ru-RU" sz="1600" dirty="0" err="1"/>
              <a:t>відродження</a:t>
            </a:r>
            <a:r>
              <a:rPr lang="ru-RU" sz="1600" dirty="0"/>
              <a:t> </a:t>
            </a:r>
            <a:r>
              <a:rPr lang="ru-RU" sz="1600" dirty="0" err="1"/>
              <a:t>державності</a:t>
            </a:r>
            <a:r>
              <a:rPr lang="ru-RU" sz="1600" dirty="0"/>
              <a:t>. </a:t>
            </a:r>
            <a:r>
              <a:rPr lang="ru-RU" sz="1600" dirty="0" err="1"/>
              <a:t>Польська</a:t>
            </a:r>
            <a:r>
              <a:rPr lang="ru-RU" sz="1600" dirty="0"/>
              <a:t> </a:t>
            </a:r>
            <a:r>
              <a:rPr lang="ru-RU" sz="1600" dirty="0" err="1"/>
              <a:t>експансія</a:t>
            </a:r>
            <a:r>
              <a:rPr lang="ru-RU" sz="1600" dirty="0"/>
              <a:t> на </a:t>
            </a:r>
            <a:r>
              <a:rPr lang="ru-RU" sz="1600" dirty="0" err="1"/>
              <a:t>українські</a:t>
            </a:r>
            <a:r>
              <a:rPr lang="ru-RU" sz="1600" dirty="0"/>
              <a:t> </a:t>
            </a:r>
            <a:r>
              <a:rPr lang="ru-RU" sz="1600" dirty="0" err="1"/>
              <a:t>землі</a:t>
            </a:r>
            <a:r>
              <a:rPr lang="ru-RU" sz="1600" dirty="0"/>
              <a:t> </a:t>
            </a:r>
            <a:r>
              <a:rPr lang="ru-RU" sz="1600" dirty="0" err="1"/>
              <a:t>почалася</a:t>
            </a:r>
            <a:r>
              <a:rPr lang="ru-RU" sz="1600" dirty="0"/>
              <a:t> з </a:t>
            </a:r>
            <a:r>
              <a:rPr lang="ru-RU" sz="1600" dirty="0" err="1"/>
              <a:t>середини</a:t>
            </a:r>
            <a:r>
              <a:rPr lang="ru-RU" sz="1600" dirty="0"/>
              <a:t> XIV ст. </a:t>
            </a:r>
            <a:r>
              <a:rPr lang="ru-RU" sz="1600" dirty="0" err="1"/>
              <a:t>поступовим</a:t>
            </a:r>
            <a:r>
              <a:rPr lang="ru-RU" sz="1600" dirty="0"/>
              <a:t> </a:t>
            </a:r>
            <a:r>
              <a:rPr lang="ru-RU" sz="1600" dirty="0" err="1"/>
              <a:t>підпорядкуванням</a:t>
            </a:r>
            <a:r>
              <a:rPr lang="ru-RU" sz="1600" dirty="0"/>
              <a:t> </a:t>
            </a:r>
            <a:r>
              <a:rPr lang="ru-RU" sz="1600" dirty="0" err="1"/>
              <a:t>Галичини</a:t>
            </a:r>
            <a:r>
              <a:rPr lang="ru-RU" sz="1600" dirty="0"/>
              <a:t> і </a:t>
            </a:r>
            <a:r>
              <a:rPr lang="ru-RU" sz="1600" dirty="0" err="1"/>
              <a:t>частини</a:t>
            </a:r>
            <a:r>
              <a:rPr lang="ru-RU" sz="1600" dirty="0"/>
              <a:t> </a:t>
            </a:r>
            <a:r>
              <a:rPr lang="ru-RU" sz="1600" dirty="0" err="1"/>
              <a:t>Волині</a:t>
            </a:r>
            <a:r>
              <a:rPr lang="ru-RU" sz="1600" dirty="0"/>
              <a:t>.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Люблінської</a:t>
            </a:r>
            <a:r>
              <a:rPr lang="ru-RU" sz="1600" dirty="0"/>
              <a:t> </a:t>
            </a:r>
            <a:r>
              <a:rPr lang="ru-RU" sz="1600" dirty="0" err="1"/>
              <a:t>унії</a:t>
            </a:r>
            <a:r>
              <a:rPr lang="ru-RU" sz="1600" dirty="0"/>
              <a:t> 1569 р. до </a:t>
            </a:r>
            <a:r>
              <a:rPr lang="ru-RU" sz="1600" dirty="0" err="1"/>
              <a:t>Польщі</a:t>
            </a:r>
            <a:r>
              <a:rPr lang="ru-RU" sz="1600" dirty="0"/>
              <a:t> </a:t>
            </a:r>
            <a:r>
              <a:rPr lang="ru-RU" sz="1600" dirty="0" err="1"/>
              <a:t>відійшли</a:t>
            </a:r>
            <a:r>
              <a:rPr lang="ru-RU" sz="1600" dirty="0"/>
              <a:t> </a:t>
            </a:r>
            <a:r>
              <a:rPr lang="ru-RU" sz="1600" dirty="0" err="1"/>
              <a:t>майже</a:t>
            </a:r>
            <a:r>
              <a:rPr lang="ru-RU" sz="1600" dirty="0"/>
              <a:t>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українські</a:t>
            </a:r>
            <a:r>
              <a:rPr lang="ru-RU" sz="1600" dirty="0"/>
              <a:t> </a:t>
            </a:r>
            <a:r>
              <a:rPr lang="ru-RU" sz="1600" dirty="0" err="1"/>
              <a:t>землі</a:t>
            </a:r>
            <a:r>
              <a:rPr lang="ru-RU" sz="1600" dirty="0"/>
              <a:t>. </a:t>
            </a:r>
            <a:r>
              <a:rPr lang="ru-RU" sz="1600" dirty="0" err="1"/>
              <a:t>Незадоволення</a:t>
            </a:r>
            <a:r>
              <a:rPr lang="ru-RU" sz="1600" dirty="0"/>
              <a:t> </a:t>
            </a:r>
            <a:r>
              <a:rPr lang="ru-RU" sz="1600" dirty="0" err="1"/>
              <a:t>всезростаючим</a:t>
            </a:r>
            <a:r>
              <a:rPr lang="ru-RU" sz="1600" dirty="0"/>
              <a:t> </a:t>
            </a:r>
            <a:r>
              <a:rPr lang="ru-RU" sz="1600" dirty="0" err="1"/>
              <a:t>національним</a:t>
            </a:r>
            <a:r>
              <a:rPr lang="ru-RU" sz="1600" dirty="0"/>
              <a:t>, </a:t>
            </a:r>
            <a:r>
              <a:rPr lang="ru-RU" sz="1600" dirty="0" err="1"/>
              <a:t>соціальним</a:t>
            </a:r>
            <a:r>
              <a:rPr lang="ru-RU" sz="1600" dirty="0"/>
              <a:t> і </a:t>
            </a:r>
            <a:r>
              <a:rPr lang="ru-RU" sz="1600" dirty="0" err="1"/>
              <a:t>релігійним</a:t>
            </a:r>
            <a:r>
              <a:rPr lang="ru-RU" sz="1600" dirty="0"/>
              <a:t> </a:t>
            </a:r>
            <a:r>
              <a:rPr lang="ru-RU" sz="1600" dirty="0" err="1"/>
              <a:t>гнітом</a:t>
            </a:r>
            <a:r>
              <a:rPr lang="ru-RU" sz="1600" dirty="0"/>
              <a:t> час </a:t>
            </a:r>
            <a:r>
              <a:rPr lang="ru-RU" sz="1600" dirty="0" err="1"/>
              <a:t>від</a:t>
            </a:r>
            <a:r>
              <a:rPr lang="ru-RU" sz="1600" dirty="0"/>
              <a:t> часу </a:t>
            </a:r>
            <a:r>
              <a:rPr lang="ru-RU" sz="1600" dirty="0" err="1"/>
              <a:t>переростало</a:t>
            </a:r>
            <a:r>
              <a:rPr lang="ru-RU" sz="1600" dirty="0"/>
              <a:t> у </a:t>
            </a:r>
            <a:r>
              <a:rPr lang="ru-RU" sz="1600" dirty="0" err="1"/>
              <a:t>вибухи</a:t>
            </a:r>
            <a:r>
              <a:rPr lang="ru-RU" sz="1600" dirty="0"/>
              <a:t> </a:t>
            </a:r>
            <a:r>
              <a:rPr lang="ru-RU" sz="1600" dirty="0" err="1"/>
              <a:t>стихійних</a:t>
            </a:r>
            <a:r>
              <a:rPr lang="ru-RU" sz="1600" dirty="0"/>
              <a:t> </a:t>
            </a:r>
            <a:r>
              <a:rPr lang="ru-RU" sz="1600" dirty="0" err="1"/>
              <a:t>козацьких</a:t>
            </a:r>
            <a:r>
              <a:rPr lang="ru-RU" sz="1600" dirty="0"/>
              <a:t> </a:t>
            </a:r>
            <a:r>
              <a:rPr lang="ru-RU" sz="1600" dirty="0" err="1"/>
              <a:t>повстань</a:t>
            </a:r>
            <a:r>
              <a:rPr lang="ru-RU" sz="1600" dirty="0"/>
              <a:t> </a:t>
            </a:r>
            <a:r>
              <a:rPr lang="ru-RU" sz="1600" dirty="0" err="1"/>
              <a:t>проти</a:t>
            </a:r>
            <a:r>
              <a:rPr lang="ru-RU" sz="1600" dirty="0"/>
              <a:t> </a:t>
            </a:r>
            <a:r>
              <a:rPr lang="ru-RU" sz="1600" dirty="0" err="1"/>
              <a:t>поляків</a:t>
            </a:r>
            <a:r>
              <a:rPr lang="ru-RU" sz="1600" dirty="0"/>
              <a:t>. </a:t>
            </a:r>
            <a:r>
              <a:rPr lang="ru-RU" sz="1600" dirty="0" err="1"/>
              <a:t>Повстання</a:t>
            </a:r>
            <a:r>
              <a:rPr lang="ru-RU" sz="1600" dirty="0"/>
              <a:t> 1648 р., </a:t>
            </a:r>
            <a:r>
              <a:rPr lang="ru-RU" sz="1600" dirty="0" err="1"/>
              <a:t>очолене</a:t>
            </a:r>
            <a:r>
              <a:rPr lang="ru-RU" sz="1600" dirty="0"/>
              <a:t> Богданом </a:t>
            </a:r>
            <a:r>
              <a:rPr lang="ru-RU" sz="1600" dirty="0" err="1"/>
              <a:t>Хмельницьким</a:t>
            </a:r>
            <a:r>
              <a:rPr lang="ru-RU" sz="1600" dirty="0"/>
              <a:t>, переросло у </a:t>
            </a:r>
            <a:r>
              <a:rPr lang="ru-RU" sz="1600" dirty="0" err="1"/>
              <a:t>велику</a:t>
            </a:r>
            <a:r>
              <a:rPr lang="ru-RU" sz="1600" dirty="0"/>
              <a:t> </a:t>
            </a:r>
            <a:r>
              <a:rPr lang="ru-RU" sz="1600" dirty="0" err="1"/>
              <a:t>українсько-польську</a:t>
            </a:r>
            <a:r>
              <a:rPr lang="ru-RU" sz="1600" dirty="0"/>
              <a:t> </a:t>
            </a:r>
            <a:r>
              <a:rPr lang="ru-RU" sz="1600" dirty="0" err="1"/>
              <a:t>війну</a:t>
            </a:r>
            <a:r>
              <a:rPr lang="ru-RU" sz="1600" dirty="0"/>
              <a:t>, </a:t>
            </a:r>
            <a:r>
              <a:rPr lang="ru-RU" sz="1600" dirty="0" err="1"/>
              <a:t>внаслідок</a:t>
            </a:r>
            <a:r>
              <a:rPr lang="ru-RU" sz="1600" dirty="0"/>
              <a:t> </a:t>
            </a:r>
            <a:r>
              <a:rPr lang="ru-RU" sz="1600" dirty="0" err="1"/>
              <a:t>якої</a:t>
            </a:r>
            <a:r>
              <a:rPr lang="ru-RU" sz="1600" dirty="0"/>
              <a:t> </a:t>
            </a:r>
            <a:r>
              <a:rPr lang="ru-RU" sz="1600" dirty="0" err="1"/>
              <a:t>український</a:t>
            </a:r>
            <a:r>
              <a:rPr lang="ru-RU" sz="1600" dirty="0"/>
              <a:t> народ </a:t>
            </a:r>
            <a:r>
              <a:rPr lang="ru-RU" sz="1600" dirty="0" err="1"/>
              <a:t>відновив</a:t>
            </a:r>
            <a:r>
              <a:rPr lang="ru-RU" sz="1600" dirty="0"/>
              <a:t> свою </a:t>
            </a:r>
            <a:r>
              <a:rPr lang="ru-RU" sz="1600" dirty="0" err="1"/>
              <a:t>державність</a:t>
            </a:r>
            <a:r>
              <a:rPr lang="ru-RU" sz="1600" dirty="0"/>
              <a:t>.</a:t>
            </a:r>
          </a:p>
          <a:p>
            <a:r>
              <a:rPr lang="uk-UA" sz="1600" b="1" dirty="0" smtClean="0">
                <a:latin typeface="Bookman Old Style" pitchFamily="18" charset="0"/>
              </a:rPr>
              <a:t> </a:t>
            </a:r>
            <a:endParaRPr lang="uk-UA" sz="1600" b="1" dirty="0" smtClean="0">
              <a:latin typeface="Bookman Old Style" pitchFamily="18" charset="0"/>
              <a:cs typeface="Arabic Typesetting" pitchFamily="66" charset="-78"/>
            </a:endParaRPr>
          </a:p>
        </p:txBody>
      </p:sp>
      <p:pic>
        <p:nvPicPr>
          <p:cNvPr id="5" name="Содержимое 4" descr="Konotop-batt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628800"/>
            <a:ext cx="5111750" cy="3135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log179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21008" y="273050"/>
            <a:ext cx="4819833" cy="5853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620688"/>
            <a:ext cx="3008313" cy="5289451"/>
          </a:xfrm>
        </p:spPr>
        <p:txBody>
          <a:bodyPr>
            <a:normAutofit fontScale="92500" lnSpcReduction="10000"/>
          </a:bodyPr>
          <a:lstStyle/>
          <a:p>
            <a:r>
              <a:rPr lang="uk-UA" sz="1600" b="1" dirty="0">
                <a:latin typeface="Bookman Old Style" pitchFamily="18" charset="0"/>
              </a:rPr>
              <a:t>За що ми різались з ордами?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Говориться про боротьбу козацтва та кримських татар , так званими нащадками Золотої Орди . </a:t>
            </a:r>
          </a:p>
          <a:p>
            <a:r>
              <a:rPr lang="uk-UA" sz="1600" b="1" dirty="0">
                <a:latin typeface="Bookman Old Style" pitchFamily="18" charset="0"/>
                <a:cs typeface="Arabic Typesetting" pitchFamily="66" charset="-78"/>
              </a:rPr>
              <a:t> За що скородили списами Московські ребра ?</a:t>
            </a:r>
          </a:p>
          <a:p>
            <a:r>
              <a:rPr lang="uk-UA" sz="1600" dirty="0">
                <a:cs typeface="Arabic Typesetting" pitchFamily="66" charset="-78"/>
              </a:rPr>
              <a:t>Б. Хмельницького насторожувала Московська експансіоністська політика. Москва була незадоволена союзом України зі Швецією проти  Польщі . Тоді цей конфлікт з Московським царством довели  до війни наступники Богдана Хмельницького, </a:t>
            </a:r>
            <a:r>
              <a:rPr lang="uk-UA" sz="1600" dirty="0" smtClean="0">
                <a:cs typeface="Arabic Typesetting" pitchFamily="66" charset="-78"/>
              </a:rPr>
              <a:t>І</a:t>
            </a:r>
            <a:r>
              <a:rPr lang="uk-UA" sz="1600" dirty="0">
                <a:cs typeface="Arabic Typesetting" pitchFamily="66" charset="-78"/>
              </a:rPr>
              <a:t>. </a:t>
            </a:r>
            <a:r>
              <a:rPr lang="uk-UA" sz="1600" dirty="0" smtClean="0">
                <a:cs typeface="Arabic Typesetting" pitchFamily="66" charset="-78"/>
              </a:rPr>
              <a:t>Виговський, </a:t>
            </a:r>
            <a:r>
              <a:rPr lang="uk-UA" sz="1600" dirty="0">
                <a:cs typeface="Arabic Typesetting" pitchFamily="66" charset="-78"/>
              </a:rPr>
              <a:t>Ю. </a:t>
            </a:r>
            <a:r>
              <a:rPr lang="uk-UA" sz="1600" dirty="0" smtClean="0">
                <a:cs typeface="Arabic Typesetting" pitchFamily="66" charset="-78"/>
              </a:rPr>
              <a:t>Хмельницький, </a:t>
            </a:r>
            <a:r>
              <a:rPr lang="uk-UA" sz="1600" dirty="0">
                <a:cs typeface="Arabic Typesetting" pitchFamily="66" charset="-78"/>
              </a:rPr>
              <a:t>П. </a:t>
            </a:r>
            <a:r>
              <a:rPr lang="uk-UA" sz="1600" dirty="0" smtClean="0">
                <a:cs typeface="Arabic Typesetting" pitchFamily="66" charset="-78"/>
              </a:rPr>
              <a:t>Тетеря, </a:t>
            </a:r>
            <a:r>
              <a:rPr lang="uk-UA" sz="1600" dirty="0">
                <a:cs typeface="Arabic Typesetting" pitchFamily="66" charset="-78"/>
              </a:rPr>
              <a:t>П. Дорошенко . </a:t>
            </a:r>
          </a:p>
          <a:p>
            <a:r>
              <a:rPr lang="uk-UA" sz="1600" dirty="0">
                <a:cs typeface="Arabic Typesetting" pitchFamily="66" charset="-78"/>
              </a:rPr>
              <a:t>Найбільша  битва між українським військом яким командував І. Виговський  та російським під командуванням О.Трубецького  сталась 28 – 29 червня 1658 році під Конотопом 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412776"/>
            <a:ext cx="3008313" cy="5688632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latin typeface="Bookman Old Style" pitchFamily="18" charset="0"/>
              </a:rPr>
              <a:t> Спи , гетьмане , поки встане Правда  на сім світі .</a:t>
            </a:r>
          </a:p>
          <a:p>
            <a:r>
              <a:rPr lang="uk-UA" sz="1800" dirty="0" smtClean="0"/>
              <a:t>Тут поет звертається до Богдана Хмельницького як до будівничого української держави , символом якої став Чигирин . Тарас Шевченко пише про свої сподівання.</a:t>
            </a:r>
            <a:endParaRPr lang="ru-RU" sz="1800" dirty="0"/>
          </a:p>
        </p:txBody>
      </p:sp>
      <p:pic>
        <p:nvPicPr>
          <p:cNvPr id="5" name="Содержимое 4" descr="885159_origi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785794"/>
            <a:ext cx="5111750" cy="462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rdg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4572000" y="692696"/>
            <a:ext cx="4071966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7504" y="0"/>
            <a:ext cx="5256584" cy="6741368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ВИСНОВОК</a:t>
            </a:r>
          </a:p>
          <a:p>
            <a:r>
              <a:rPr lang="ru-RU" sz="1600" dirty="0"/>
              <a:t>У </a:t>
            </a:r>
            <a:r>
              <a:rPr lang="ru-RU" sz="1600" dirty="0" err="1" smtClean="0"/>
              <a:t>творі</a:t>
            </a:r>
            <a:r>
              <a:rPr lang="ru-RU" sz="1600" dirty="0" smtClean="0"/>
              <a:t> </a:t>
            </a:r>
            <a:r>
              <a:rPr lang="ru-RU" sz="1600" dirty="0" err="1"/>
              <a:t>протиставляються</a:t>
            </a:r>
            <a:r>
              <a:rPr lang="ru-RU" sz="1600" dirty="0"/>
              <a:t> </a:t>
            </a:r>
            <a:r>
              <a:rPr lang="ru-RU" sz="1600" dirty="0" err="1"/>
              <a:t>історична</a:t>
            </a:r>
            <a:r>
              <a:rPr lang="ru-RU" sz="1600" dirty="0"/>
              <a:t> доля </a:t>
            </a:r>
            <a:r>
              <a:rPr lang="ru-RU" sz="1600" dirty="0" err="1"/>
              <a:t>славної</a:t>
            </a:r>
            <a:r>
              <a:rPr lang="ru-RU" sz="1600" dirty="0"/>
              <a:t> </a:t>
            </a:r>
            <a:r>
              <a:rPr lang="ru-RU" sz="1600" dirty="0" err="1"/>
              <a:t>козацької</a:t>
            </a:r>
            <a:r>
              <a:rPr lang="ru-RU" sz="1600" dirty="0"/>
              <a:t> </a:t>
            </a:r>
            <a:r>
              <a:rPr lang="ru-RU" sz="1600" dirty="0" err="1"/>
              <a:t>столиці</a:t>
            </a:r>
            <a:r>
              <a:rPr lang="ru-RU" sz="1600" dirty="0"/>
              <a:t>, </a:t>
            </a:r>
            <a:r>
              <a:rPr lang="ru-RU" sz="1600" dirty="0" err="1"/>
              <a:t>занапащеної</a:t>
            </a:r>
            <a:r>
              <a:rPr lang="ru-RU" sz="1600" dirty="0"/>
              <a:t> та </a:t>
            </a:r>
            <a:r>
              <a:rPr lang="ru-RU" sz="1600" dirty="0" err="1" smtClean="0"/>
              <a:t>забутої</a:t>
            </a:r>
            <a:r>
              <a:rPr lang="ru-RU" sz="1600" dirty="0"/>
              <a:t>, й активна </a:t>
            </a:r>
            <a:r>
              <a:rPr lang="ru-RU" sz="1600" dirty="0" err="1"/>
              <a:t>позиція</a:t>
            </a:r>
            <a:r>
              <a:rPr lang="ru-RU" sz="1600" dirty="0"/>
              <a:t> </a:t>
            </a:r>
            <a:r>
              <a:rPr lang="ru-RU" sz="1600" dirty="0" err="1"/>
              <a:t>ліричного</a:t>
            </a:r>
            <a:r>
              <a:rPr lang="ru-RU" sz="1600" dirty="0"/>
              <a:t> героя, </a:t>
            </a:r>
            <a:r>
              <a:rPr lang="ru-RU" sz="1600" dirty="0" err="1"/>
              <a:t>життєва</a:t>
            </a:r>
            <a:r>
              <a:rPr lang="ru-RU" sz="1600" dirty="0"/>
              <a:t> мета </a:t>
            </a:r>
            <a:r>
              <a:rPr lang="ru-RU" sz="1600" dirty="0" err="1"/>
              <a:t>якого</a:t>
            </a:r>
            <a:r>
              <a:rPr lang="ru-RU" sz="1600" dirty="0"/>
              <a:t> — </a:t>
            </a:r>
            <a:r>
              <a:rPr lang="ru-RU" sz="1600" dirty="0" err="1"/>
              <a:t>розбудити</a:t>
            </a:r>
            <a:r>
              <a:rPr lang="ru-RU" sz="1600" dirty="0"/>
              <a:t> </a:t>
            </a:r>
            <a:r>
              <a:rPr lang="ru-RU" sz="1600" dirty="0" err="1"/>
              <a:t>славне</a:t>
            </a:r>
            <a:r>
              <a:rPr lang="ru-RU" sz="1600" dirty="0"/>
              <a:t> </a:t>
            </a:r>
            <a:r>
              <a:rPr lang="ru-RU" sz="1600" dirty="0" err="1"/>
              <a:t>минуле</a:t>
            </a:r>
            <a:r>
              <a:rPr lang="ru-RU" sz="1600" dirty="0"/>
              <a:t>, </a:t>
            </a:r>
            <a:r>
              <a:rPr lang="ru-RU" sz="1600" dirty="0" err="1" smtClean="0"/>
              <a:t>повернути</a:t>
            </a:r>
            <a:r>
              <a:rPr lang="ru-RU" sz="1600" dirty="0" smtClean="0"/>
              <a:t> </a:t>
            </a:r>
            <a:r>
              <a:rPr lang="ru-RU" sz="1600" dirty="0"/>
              <a:t>«правду </a:t>
            </a:r>
            <a:r>
              <a:rPr lang="ru-RU" sz="1600" dirty="0" err="1"/>
              <a:t>безталанну</a:t>
            </a:r>
            <a:r>
              <a:rPr lang="ru-RU" sz="1600" dirty="0"/>
              <a:t>». </a:t>
            </a:r>
          </a:p>
          <a:p>
            <a:r>
              <a:rPr lang="ru-RU" sz="1600" dirty="0"/>
              <a:t>Т. Шевченко </a:t>
            </a:r>
            <a:r>
              <a:rPr lang="ru-RU" sz="1600" dirty="0" err="1"/>
              <a:t>висловлює</a:t>
            </a:r>
            <a:r>
              <a:rPr lang="ru-RU" sz="1600" dirty="0"/>
              <a:t> </a:t>
            </a:r>
            <a:r>
              <a:rPr lang="ru-RU" sz="1600" dirty="0" err="1"/>
              <a:t>занепокоєння</a:t>
            </a:r>
            <a:r>
              <a:rPr lang="ru-RU" sz="1600" dirty="0"/>
              <a:t> долею народу й у </a:t>
            </a:r>
            <a:r>
              <a:rPr lang="ru-RU" sz="1600" dirty="0" err="1"/>
              <a:t>зв’язку</a:t>
            </a:r>
            <a:r>
              <a:rPr lang="ru-RU" sz="1600" dirty="0"/>
              <a:t> з </a:t>
            </a:r>
            <a:r>
              <a:rPr lang="ru-RU" sz="1600" dirty="0" err="1"/>
              <a:t>цим</a:t>
            </a:r>
            <a:r>
              <a:rPr lang="ru-RU" sz="1600" dirty="0"/>
              <a:t> </a:t>
            </a:r>
            <a:r>
              <a:rPr lang="ru-RU" sz="1600" dirty="0" err="1"/>
              <a:t>згадує</a:t>
            </a:r>
            <a:r>
              <a:rPr lang="ru-RU" sz="1600" dirty="0"/>
              <a:t> Чигирин, </a:t>
            </a:r>
            <a:r>
              <a:rPr lang="ru-RU" sz="1600" dirty="0" err="1"/>
              <a:t>що</a:t>
            </a:r>
            <a:r>
              <a:rPr lang="ru-RU" sz="1600" dirty="0"/>
              <a:t> за </a:t>
            </a:r>
            <a:r>
              <a:rPr lang="ru-RU" sz="1600" dirty="0" err="1"/>
              <a:t>часів</a:t>
            </a:r>
            <a:r>
              <a:rPr lang="ru-RU" sz="1600" dirty="0"/>
              <a:t> Богдана </a:t>
            </a:r>
            <a:r>
              <a:rPr lang="ru-RU" sz="1600" dirty="0" err="1"/>
              <a:t>Хмельницького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резиденцією</a:t>
            </a:r>
            <a:r>
              <a:rPr lang="ru-RU" sz="1600" dirty="0"/>
              <a:t> </a:t>
            </a:r>
            <a:r>
              <a:rPr lang="ru-RU" sz="1600" dirty="0" err="1"/>
              <a:t>гетьмана</a:t>
            </a:r>
            <a:r>
              <a:rPr lang="ru-RU" sz="1600" dirty="0"/>
              <a:t>, </a:t>
            </a:r>
            <a:r>
              <a:rPr lang="ru-RU" sz="1600" dirty="0" err="1"/>
              <a:t>фактично</a:t>
            </a:r>
            <a:r>
              <a:rPr lang="ru-RU" sz="1600" dirty="0"/>
              <a:t> столицею </a:t>
            </a:r>
            <a:r>
              <a:rPr lang="ru-RU" sz="1600" dirty="0" err="1"/>
              <a:t>України</a:t>
            </a:r>
            <a:r>
              <a:rPr lang="ru-RU" sz="1600" dirty="0"/>
              <a:t>. Та </a:t>
            </a:r>
            <a:r>
              <a:rPr lang="ru-RU" sz="1600" dirty="0" err="1"/>
              <a:t>боротьба</a:t>
            </a:r>
            <a:r>
              <a:rPr lang="ru-RU" sz="1600" dirty="0"/>
              <a:t>, яку </a:t>
            </a:r>
            <a:r>
              <a:rPr lang="ru-RU" sz="1600" dirty="0" err="1"/>
              <a:t>вів</a:t>
            </a:r>
            <a:r>
              <a:rPr lang="ru-RU" sz="1600" dirty="0"/>
              <a:t> </a:t>
            </a:r>
            <a:r>
              <a:rPr lang="ru-RU" sz="1600" dirty="0" err="1"/>
              <a:t>український</a:t>
            </a:r>
            <a:r>
              <a:rPr lang="ru-RU" sz="1600" dirty="0"/>
              <a:t> народ за свою свободу, не принесла </a:t>
            </a:r>
            <a:r>
              <a:rPr lang="ru-RU" sz="1600" dirty="0" err="1"/>
              <a:t>бажаних</a:t>
            </a:r>
            <a:r>
              <a:rPr lang="ru-RU" sz="1600" dirty="0"/>
              <a:t> </a:t>
            </a:r>
            <a:r>
              <a:rPr lang="ru-RU" sz="1600" dirty="0" err="1"/>
              <a:t>наслідків</a:t>
            </a:r>
            <a:r>
              <a:rPr lang="ru-RU" sz="1600" dirty="0"/>
              <a:t>. Народ </a:t>
            </a:r>
            <a:r>
              <a:rPr lang="ru-RU" sz="1600" dirty="0" err="1"/>
              <a:t>залишився</a:t>
            </a:r>
            <a:r>
              <a:rPr lang="ru-RU" sz="1600" dirty="0"/>
              <a:t> </a:t>
            </a:r>
            <a:r>
              <a:rPr lang="ru-RU" sz="1600" dirty="0" err="1"/>
              <a:t>поневоленим</a:t>
            </a:r>
            <a:r>
              <a:rPr lang="ru-RU" sz="1600" dirty="0"/>
              <a:t>. Чигирин </a:t>
            </a:r>
            <a:r>
              <a:rPr lang="ru-RU" sz="1600" dirty="0" err="1"/>
              <a:t>занепав</a:t>
            </a:r>
            <a:r>
              <a:rPr lang="ru-RU" sz="1600" dirty="0"/>
              <a:t>, </a:t>
            </a:r>
            <a:r>
              <a:rPr lang="ru-RU" sz="1600" dirty="0" err="1"/>
              <a:t>перетворився</a:t>
            </a:r>
            <a:r>
              <a:rPr lang="ru-RU" sz="1600" dirty="0"/>
              <a:t> на </a:t>
            </a:r>
            <a:r>
              <a:rPr lang="ru-RU" sz="1600" dirty="0" err="1"/>
              <a:t>звичайне</a:t>
            </a:r>
            <a:r>
              <a:rPr lang="ru-RU" sz="1600" dirty="0"/>
              <a:t> </a:t>
            </a:r>
            <a:r>
              <a:rPr lang="ru-RU" sz="1600" dirty="0" err="1"/>
              <a:t>повітове</a:t>
            </a:r>
            <a:r>
              <a:rPr lang="ru-RU" sz="1600" dirty="0"/>
              <a:t> </a:t>
            </a:r>
            <a:r>
              <a:rPr lang="ru-RU" sz="1600" dirty="0" err="1"/>
              <a:t>містечко</a:t>
            </a:r>
            <a:r>
              <a:rPr lang="ru-RU" sz="1600" dirty="0"/>
              <a:t>. З долею </a:t>
            </a:r>
            <a:r>
              <a:rPr lang="ru-RU" sz="1600" dirty="0" err="1"/>
              <a:t>запустілого</a:t>
            </a:r>
            <a:r>
              <a:rPr lang="ru-RU" sz="1600" dirty="0"/>
              <a:t> Чигирина поет </a:t>
            </a:r>
            <a:r>
              <a:rPr lang="ru-RU" sz="1600" dirty="0" err="1"/>
              <a:t>порівнює</a:t>
            </a:r>
            <a:r>
              <a:rPr lang="ru-RU" sz="1600" dirty="0"/>
              <a:t> долю </a:t>
            </a:r>
            <a:r>
              <a:rPr lang="ru-RU" sz="1600" dirty="0" err="1"/>
              <a:t>України</a:t>
            </a:r>
            <a:r>
              <a:rPr lang="ru-RU" sz="1600" dirty="0"/>
              <a:t>.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чоботом</a:t>
            </a:r>
            <a:r>
              <a:rPr lang="ru-RU" sz="1600" dirty="0"/>
              <a:t> </a:t>
            </a:r>
            <a:r>
              <a:rPr lang="ru-RU" sz="1600" dirty="0" err="1"/>
              <a:t>імперської</a:t>
            </a:r>
            <a:r>
              <a:rPr lang="ru-RU" sz="1600" dirty="0"/>
              <a:t> </a:t>
            </a:r>
            <a:r>
              <a:rPr lang="ru-RU" sz="1600" dirty="0" err="1"/>
              <a:t>Росії</a:t>
            </a:r>
            <a:r>
              <a:rPr lang="ru-RU" sz="1600" dirty="0"/>
              <a:t> </a:t>
            </a:r>
          </a:p>
          <a:p>
            <a:r>
              <a:rPr lang="ru-RU" sz="1600" dirty="0"/>
              <a:t>…Заснула </a:t>
            </a:r>
            <a:r>
              <a:rPr lang="ru-RU" sz="1600" dirty="0" err="1"/>
              <a:t>Вкраїна</a:t>
            </a:r>
            <a:r>
              <a:rPr lang="ru-RU" sz="1600" dirty="0"/>
              <a:t>, </a:t>
            </a:r>
          </a:p>
          <a:p>
            <a:r>
              <a:rPr lang="ru-RU" sz="1600" dirty="0" err="1"/>
              <a:t>Бур’яном</a:t>
            </a:r>
            <a:r>
              <a:rPr lang="ru-RU" sz="1600" dirty="0"/>
              <a:t> </a:t>
            </a:r>
            <a:r>
              <a:rPr lang="ru-RU" sz="1600" dirty="0" err="1"/>
              <a:t>укрилась</a:t>
            </a:r>
            <a:r>
              <a:rPr lang="ru-RU" sz="1600" dirty="0"/>
              <a:t>, </a:t>
            </a:r>
            <a:r>
              <a:rPr lang="ru-RU" sz="1600" dirty="0" err="1"/>
              <a:t>цвіллю</a:t>
            </a:r>
            <a:r>
              <a:rPr lang="ru-RU" sz="1600" dirty="0"/>
              <a:t> </a:t>
            </a:r>
            <a:r>
              <a:rPr lang="ru-RU" sz="1600" dirty="0" err="1"/>
              <a:t>зацвіла</a:t>
            </a:r>
            <a:r>
              <a:rPr lang="ru-RU" sz="1600" dirty="0"/>
              <a:t>, </a:t>
            </a:r>
          </a:p>
          <a:p>
            <a:r>
              <a:rPr lang="ru-RU" sz="1600" dirty="0"/>
              <a:t>В </a:t>
            </a:r>
            <a:r>
              <a:rPr lang="ru-RU" sz="1600" dirty="0" err="1"/>
              <a:t>калюжі</a:t>
            </a:r>
            <a:r>
              <a:rPr lang="ru-RU" sz="1600" dirty="0"/>
              <a:t>, в </a:t>
            </a:r>
            <a:r>
              <a:rPr lang="ru-RU" sz="1600" dirty="0" err="1"/>
              <a:t>болоті</a:t>
            </a:r>
            <a:r>
              <a:rPr lang="ru-RU" sz="1600" dirty="0"/>
              <a:t> </a:t>
            </a:r>
            <a:r>
              <a:rPr lang="ru-RU" sz="1600" dirty="0" err="1"/>
              <a:t>серце</a:t>
            </a:r>
            <a:r>
              <a:rPr lang="ru-RU" sz="1600" dirty="0"/>
              <a:t> </a:t>
            </a:r>
            <a:r>
              <a:rPr lang="ru-RU" sz="1600" dirty="0" err="1"/>
              <a:t>прогноїла</a:t>
            </a:r>
            <a:r>
              <a:rPr lang="ru-RU" sz="1600" dirty="0"/>
              <a:t> </a:t>
            </a:r>
          </a:p>
          <a:p>
            <a:r>
              <a:rPr lang="ru-RU" sz="1600" dirty="0"/>
              <a:t>І в дупло </a:t>
            </a:r>
            <a:r>
              <a:rPr lang="ru-RU" sz="1600" dirty="0" err="1"/>
              <a:t>холодне</a:t>
            </a:r>
            <a:r>
              <a:rPr lang="ru-RU" sz="1600" dirty="0"/>
              <a:t> гадюк напустила, </a:t>
            </a:r>
          </a:p>
          <a:p>
            <a:r>
              <a:rPr lang="ru-RU" sz="1600" dirty="0"/>
              <a:t>А </a:t>
            </a:r>
            <a:r>
              <a:rPr lang="ru-RU" sz="1600" dirty="0" err="1"/>
              <a:t>дітям</a:t>
            </a:r>
            <a:r>
              <a:rPr lang="ru-RU" sz="1600" dirty="0"/>
              <a:t> </a:t>
            </a:r>
            <a:r>
              <a:rPr lang="ru-RU" sz="1600" dirty="0" err="1"/>
              <a:t>надію</a:t>
            </a:r>
            <a:r>
              <a:rPr lang="ru-RU" sz="1600" dirty="0"/>
              <a:t> в степу </a:t>
            </a:r>
            <a:r>
              <a:rPr lang="ru-RU" sz="1600" dirty="0" err="1"/>
              <a:t>оддала</a:t>
            </a:r>
            <a:r>
              <a:rPr lang="ru-RU" sz="1600" dirty="0"/>
              <a:t>. 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Великий </a:t>
            </a:r>
            <a:r>
              <a:rPr lang="ru-RU" sz="1600" dirty="0" err="1"/>
              <a:t>Кобзар</a:t>
            </a:r>
            <a:r>
              <a:rPr lang="ru-RU" sz="1600" dirty="0"/>
              <a:t> </a:t>
            </a:r>
            <a:r>
              <a:rPr lang="ru-RU" sz="1600" dirty="0" err="1"/>
              <a:t>докоряє</a:t>
            </a:r>
            <a:r>
              <a:rPr lang="ru-RU" sz="1600" dirty="0"/>
              <a:t> </a:t>
            </a:r>
            <a:r>
              <a:rPr lang="ru-RU" sz="1600" dirty="0" err="1"/>
              <a:t>своїм</a:t>
            </a:r>
            <a:r>
              <a:rPr lang="ru-RU" sz="1600" dirty="0"/>
              <a:t> </a:t>
            </a:r>
            <a:r>
              <a:rPr lang="ru-RU" sz="1600" dirty="0" err="1"/>
              <a:t>сучасникам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примирилися</a:t>
            </a:r>
            <a:r>
              <a:rPr lang="ru-RU" sz="1600" dirty="0"/>
              <a:t> з таким становищем і </a:t>
            </a:r>
            <a:r>
              <a:rPr lang="ru-RU" sz="1600" dirty="0" err="1" smtClean="0"/>
              <a:t>схиляють</a:t>
            </a:r>
            <a:r>
              <a:rPr lang="ru-RU" sz="1600" dirty="0" smtClean="0"/>
              <a:t> </a:t>
            </a:r>
            <a:r>
              <a:rPr lang="ru-RU" sz="1600" dirty="0" err="1"/>
              <a:t>голови</a:t>
            </a:r>
            <a:r>
              <a:rPr lang="ru-RU" sz="1600" dirty="0"/>
              <a:t> перед панами.</a:t>
            </a:r>
            <a:r>
              <a:rPr lang="ru-RU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56" y="184906"/>
            <a:ext cx="9031088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u="sng" dirty="0" smtClean="0">
                <a:ln w="50800"/>
              </a:rPr>
              <a:t>Використані джерела:</a:t>
            </a:r>
          </a:p>
          <a:p>
            <a:endParaRPr lang="uk-UA" b="1" dirty="0" smtClean="0">
              <a:ln w="50800"/>
            </a:endParaRPr>
          </a:p>
          <a:p>
            <a:r>
              <a:rPr lang="uk-UA" b="1" dirty="0" smtClean="0">
                <a:ln w="50800"/>
              </a:rPr>
              <a:t>1</a:t>
            </a:r>
            <a:r>
              <a:rPr lang="uk-UA" b="1" dirty="0">
                <a:ln w="50800"/>
              </a:rPr>
              <a:t>.	</a:t>
            </a:r>
            <a:r>
              <a:rPr lang="ru-RU" b="1" dirty="0">
                <a:ea typeface="Calibri"/>
                <a:cs typeface="Times New Roman"/>
              </a:rPr>
              <a:t>Шевченко Т.Г. </a:t>
            </a:r>
            <a:r>
              <a:rPr lang="ru-RU" b="1" dirty="0" err="1">
                <a:ea typeface="Calibri"/>
                <a:cs typeface="Times New Roman"/>
              </a:rPr>
              <a:t>Повне</a:t>
            </a:r>
            <a:r>
              <a:rPr lang="ru-RU" b="1" dirty="0">
                <a:ea typeface="Calibri"/>
                <a:cs typeface="Times New Roman"/>
              </a:rPr>
              <a:t> </a:t>
            </a:r>
            <a:r>
              <a:rPr lang="ru-RU" b="1" dirty="0" err="1">
                <a:ea typeface="Calibri"/>
                <a:cs typeface="Times New Roman"/>
              </a:rPr>
              <a:t>зібрання</a:t>
            </a:r>
            <a:r>
              <a:rPr lang="ru-RU" b="1" dirty="0">
                <a:ea typeface="Calibri"/>
                <a:cs typeface="Times New Roman"/>
              </a:rPr>
              <a:t> </a:t>
            </a:r>
            <a:r>
              <a:rPr lang="ru-RU" b="1" dirty="0" err="1">
                <a:ea typeface="Calibri"/>
                <a:cs typeface="Times New Roman"/>
              </a:rPr>
              <a:t>творів</a:t>
            </a:r>
            <a:r>
              <a:rPr lang="ru-RU" b="1" dirty="0">
                <a:ea typeface="Calibri"/>
                <a:cs typeface="Times New Roman"/>
              </a:rPr>
              <a:t> у 12-и томах. – К.: </a:t>
            </a:r>
            <a:r>
              <a:rPr lang="ru-RU" b="1" dirty="0" err="1">
                <a:ea typeface="Calibri"/>
                <a:cs typeface="Times New Roman"/>
              </a:rPr>
              <a:t>Наукова</a:t>
            </a:r>
            <a:r>
              <a:rPr lang="ru-RU" b="1" dirty="0">
                <a:ea typeface="Calibri"/>
                <a:cs typeface="Times New Roman"/>
              </a:rPr>
              <a:t> думка, 2001 р., т. 1, с. 254 – 256 (</a:t>
            </a:r>
            <a:r>
              <a:rPr lang="ru-RU" b="1" dirty="0" err="1">
                <a:ea typeface="Calibri"/>
                <a:cs typeface="Times New Roman"/>
              </a:rPr>
              <a:t>канонічний</a:t>
            </a:r>
            <a:r>
              <a:rPr lang="ru-RU" b="1" dirty="0">
                <a:ea typeface="Calibri"/>
                <a:cs typeface="Times New Roman"/>
              </a:rPr>
              <a:t> текст), с. 694 – 697 (</a:t>
            </a:r>
            <a:r>
              <a:rPr lang="ru-RU" b="1" dirty="0" err="1">
                <a:ea typeface="Calibri"/>
                <a:cs typeface="Times New Roman"/>
              </a:rPr>
              <a:t>примітки</a:t>
            </a:r>
            <a:r>
              <a:rPr lang="ru-RU" b="1" dirty="0" smtClean="0">
                <a:ea typeface="Calibri"/>
                <a:cs typeface="Times New Roman"/>
              </a:rPr>
              <a:t>).</a:t>
            </a:r>
            <a:r>
              <a:rPr lang="uk-UA" b="1" dirty="0">
                <a:ln w="50800"/>
              </a:rPr>
              <a:t>	Шевченківський словник: У двох томах / Інститут літератури імені Т. Г. </a:t>
            </a:r>
            <a:r>
              <a:rPr lang="uk-UA" b="1" dirty="0" smtClean="0">
                <a:ln w="50800"/>
              </a:rPr>
              <a:t>             Шевченка </a:t>
            </a:r>
            <a:r>
              <a:rPr lang="uk-UA" b="1" dirty="0">
                <a:ln w="50800"/>
              </a:rPr>
              <a:t>Академії Наук УРСР. - К.: Головна редакція УРЕ, 1978. </a:t>
            </a:r>
          </a:p>
          <a:p>
            <a:r>
              <a:rPr lang="uk-UA" b="1" dirty="0" smtClean="0">
                <a:ln w="50800"/>
              </a:rPr>
              <a:t>3.</a:t>
            </a:r>
            <a:r>
              <a:rPr lang="uk-UA" b="1" dirty="0">
                <a:ln w="50800"/>
              </a:rPr>
              <a:t>	</a:t>
            </a:r>
            <a:r>
              <a:rPr lang="uk-UA" b="1" dirty="0" err="1">
                <a:ln w="50800"/>
              </a:rPr>
              <a:t>Всемирный</a:t>
            </a:r>
            <a:r>
              <a:rPr lang="uk-UA" b="1" dirty="0">
                <a:ln w="50800"/>
              </a:rPr>
              <a:t> </a:t>
            </a:r>
            <a:r>
              <a:rPr lang="uk-UA" b="1" dirty="0" err="1">
                <a:ln w="50800"/>
              </a:rPr>
              <a:t>биографический</a:t>
            </a:r>
            <a:r>
              <a:rPr lang="uk-UA" b="1" dirty="0">
                <a:ln w="50800"/>
              </a:rPr>
              <a:t> </a:t>
            </a:r>
            <a:r>
              <a:rPr lang="uk-UA" b="1" dirty="0" err="1">
                <a:ln w="50800"/>
              </a:rPr>
              <a:t>энциклопедический</a:t>
            </a:r>
            <a:r>
              <a:rPr lang="uk-UA" b="1" dirty="0">
                <a:ln w="50800"/>
              </a:rPr>
              <a:t> </a:t>
            </a:r>
            <a:r>
              <a:rPr lang="uk-UA" b="1" dirty="0" err="1">
                <a:ln w="50800"/>
              </a:rPr>
              <a:t>словарь</a:t>
            </a:r>
            <a:r>
              <a:rPr lang="uk-UA" b="1" dirty="0">
                <a:ln w="50800"/>
              </a:rPr>
              <a:t>. М., 1998. – С.866. </a:t>
            </a:r>
          </a:p>
          <a:p>
            <a:r>
              <a:rPr lang="uk-UA" b="1" dirty="0">
                <a:ln w="50800"/>
              </a:rPr>
              <a:t>4</a:t>
            </a:r>
            <a:r>
              <a:rPr lang="uk-UA" b="1" dirty="0" smtClean="0">
                <a:ln w="50800"/>
              </a:rPr>
              <a:t>.</a:t>
            </a:r>
            <a:r>
              <a:rPr lang="uk-UA" b="1" dirty="0">
                <a:ln w="50800"/>
              </a:rPr>
              <a:t>	Шаров І. 100 видатних імен. К., 1999. – С. 464-469. </a:t>
            </a:r>
          </a:p>
          <a:p>
            <a:r>
              <a:rPr lang="uk-UA" b="1" dirty="0">
                <a:ln w="50800"/>
              </a:rPr>
              <a:t>5</a:t>
            </a:r>
            <a:r>
              <a:rPr lang="uk-UA" b="1" dirty="0" smtClean="0">
                <a:ln w="50800"/>
              </a:rPr>
              <a:t>.</a:t>
            </a:r>
            <a:r>
              <a:rPr lang="uk-UA" b="1" dirty="0">
                <a:ln w="50800"/>
              </a:rPr>
              <a:t>	</a:t>
            </a:r>
            <a:r>
              <a:rPr lang="uk-UA" b="1" dirty="0" err="1">
                <a:ln w="50800"/>
              </a:rPr>
              <a:t>Иллюстрированный</a:t>
            </a:r>
            <a:r>
              <a:rPr lang="uk-UA" b="1" dirty="0">
                <a:ln w="50800"/>
              </a:rPr>
              <a:t> </a:t>
            </a:r>
            <a:r>
              <a:rPr lang="uk-UA" b="1" dirty="0" err="1">
                <a:ln w="50800"/>
              </a:rPr>
              <a:t>энциклопедический</a:t>
            </a:r>
            <a:r>
              <a:rPr lang="uk-UA" b="1" dirty="0">
                <a:ln w="50800"/>
              </a:rPr>
              <a:t> </a:t>
            </a:r>
            <a:r>
              <a:rPr lang="uk-UA" b="1" dirty="0" err="1">
                <a:ln w="50800"/>
              </a:rPr>
              <a:t>словарь</a:t>
            </a:r>
            <a:r>
              <a:rPr lang="uk-UA" b="1" dirty="0">
                <a:ln w="50800"/>
              </a:rPr>
              <a:t>. М., 2000. – С. 1382. </a:t>
            </a:r>
          </a:p>
          <a:p>
            <a:r>
              <a:rPr lang="uk-UA" b="1" dirty="0">
                <a:ln w="50800"/>
              </a:rPr>
              <a:t>6</a:t>
            </a:r>
            <a:r>
              <a:rPr lang="uk-UA" b="1" dirty="0" smtClean="0">
                <a:ln w="50800"/>
              </a:rPr>
              <a:t>.</a:t>
            </a:r>
            <a:r>
              <a:rPr lang="uk-UA" b="1" dirty="0">
                <a:ln w="50800"/>
              </a:rPr>
              <a:t>	Бузина О. </a:t>
            </a:r>
            <a:r>
              <a:rPr lang="uk-UA" b="1" dirty="0" err="1">
                <a:ln w="50800"/>
              </a:rPr>
              <a:t>Вурдалак</a:t>
            </a:r>
            <a:r>
              <a:rPr lang="uk-UA" b="1" dirty="0">
                <a:ln w="50800"/>
              </a:rPr>
              <a:t> Тарас Шевченко. К., 2000. </a:t>
            </a:r>
          </a:p>
          <a:p>
            <a:r>
              <a:rPr lang="uk-UA" b="1" dirty="0">
                <a:ln w="50800"/>
              </a:rPr>
              <a:t>7</a:t>
            </a:r>
            <a:r>
              <a:rPr lang="uk-UA" b="1" dirty="0" smtClean="0">
                <a:ln w="50800"/>
              </a:rPr>
              <a:t>.</a:t>
            </a:r>
            <a:r>
              <a:rPr lang="uk-UA" b="1" dirty="0">
                <a:ln w="50800"/>
              </a:rPr>
              <a:t>	Видатні діячі України минулих століть. К., 2001. – С. 586-587. </a:t>
            </a:r>
          </a:p>
          <a:p>
            <a:r>
              <a:rPr lang="uk-UA" b="1" dirty="0">
                <a:ln w="50800"/>
              </a:rPr>
              <a:t>8</a:t>
            </a:r>
            <a:r>
              <a:rPr lang="uk-UA" b="1" dirty="0" smtClean="0">
                <a:ln w="50800"/>
              </a:rPr>
              <a:t>.</a:t>
            </a:r>
            <a:r>
              <a:rPr lang="uk-UA" b="1" dirty="0">
                <a:ln w="50800"/>
              </a:rPr>
              <a:t>	Сто найвідоміших українців. М., К., 2002. – С. 243-255. </a:t>
            </a:r>
          </a:p>
          <a:p>
            <a:r>
              <a:rPr lang="uk-UA" b="1" dirty="0">
                <a:ln w="50800"/>
              </a:rPr>
              <a:t>9</a:t>
            </a:r>
            <a:r>
              <a:rPr lang="uk-UA" b="1" dirty="0" smtClean="0">
                <a:ln w="50800"/>
              </a:rPr>
              <a:t>.</a:t>
            </a:r>
            <a:r>
              <a:rPr lang="uk-UA" b="1" dirty="0">
                <a:ln w="50800"/>
              </a:rPr>
              <a:t>	Для підготовки даної роботи було використано матеріали із сайтів </a:t>
            </a:r>
            <a:r>
              <a:rPr lang="en-US" b="1" dirty="0">
                <a:ln w="50800"/>
              </a:rPr>
              <a:t>Internet:</a:t>
            </a:r>
          </a:p>
          <a:p>
            <a:r>
              <a:rPr lang="en-US" b="1" dirty="0">
                <a:ln w="50800"/>
              </a:rPr>
              <a:t>http://metodportal.net/node/496</a:t>
            </a:r>
          </a:p>
          <a:p>
            <a:r>
              <a:rPr lang="en-US" b="1" dirty="0">
                <a:ln w="50800"/>
              </a:rPr>
              <a:t>http://www.ukrlit.vn.ua/making2/2ox3b.html</a:t>
            </a:r>
          </a:p>
          <a:p>
            <a:r>
              <a:rPr lang="en-US" b="1" dirty="0">
                <a:ln w="50800"/>
              </a:rPr>
              <a:t>http://taras-shevchenko.in.ua/</a:t>
            </a:r>
          </a:p>
          <a:p>
            <a:r>
              <a:rPr lang="en-US" b="1" dirty="0">
                <a:ln w="50800"/>
              </a:rPr>
              <a:t>http://</a:t>
            </a:r>
            <a:r>
              <a:rPr lang="en-US" b="1" dirty="0" smtClean="0">
                <a:ln w="50800"/>
              </a:rPr>
              <a:t>oursong.narod.ru/kobzar/kobzar.html</a:t>
            </a:r>
            <a:endParaRPr lang="uk-UA" b="1" dirty="0" smtClean="0">
              <a:ln w="50800"/>
            </a:endParaRPr>
          </a:p>
          <a:p>
            <a:r>
              <a:rPr lang="en-US" b="1" dirty="0" smtClean="0">
                <a:ln w="50800"/>
              </a:rPr>
              <a:t>http</a:t>
            </a:r>
            <a:r>
              <a:rPr lang="en-US" b="1" dirty="0">
                <a:ln w="50800"/>
              </a:rPr>
              <a:t>://www.t-shevchenko.name/uk/Kobzar/</a:t>
            </a:r>
            <a:endParaRPr lang="ru-RU" b="1" dirty="0">
              <a:ln w="5080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5445224"/>
            <a:ext cx="4886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/>
              <a:t>ДЯКУЄМО ЗА УВАГУ</a:t>
            </a:r>
            <a:r>
              <a:rPr lang="uk-UA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038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9" y="160338"/>
            <a:ext cx="8623321" cy="355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4068" y="3501008"/>
            <a:ext cx="8677595" cy="3600400"/>
          </a:xfrm>
        </p:spPr>
        <p:txBody>
          <a:bodyPr>
            <a:noAutofit/>
          </a:bodyPr>
          <a:lstStyle/>
          <a:p>
            <a:r>
              <a:rPr lang="uk-UA" sz="2400" i="1" u="sng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</a:t>
            </a:r>
            <a:r>
              <a:rPr lang="uk-UA" sz="2400" i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i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i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Сахарнацька</a:t>
            </a:r>
            <a:r>
              <a:rPr lang="uk-UA" sz="2400" i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Олена </a:t>
            </a:r>
            <a:r>
              <a:rPr lang="uk-UA" sz="2400" i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Михайлівна, учениця </a:t>
            </a:r>
            <a:r>
              <a:rPr lang="uk-UA" sz="2400" i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7-А класу</a:t>
            </a:r>
            <a:r>
              <a:rPr lang="uk-UA" sz="2400" i="1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sz="2400" i="1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Херсонського загальноосвітнього навчально-виховного комплексу № </a:t>
            </a:r>
            <a:r>
              <a:rPr lang="uk-UA" sz="2400" i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br>
              <a:rPr lang="uk-UA" sz="2400" i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i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u="sng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Науковий керівник:</a:t>
            </a:r>
            <a:r>
              <a:rPr lang="uk-UA" sz="2400" i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вчитель історії Гаврилова Вікторія  Олегівна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altLang="ru-RU" sz="24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altLang="ru-RU" sz="2400" dirty="0" smtClean="0">
                <a:solidFill>
                  <a:srgbClr val="FFFF00"/>
                </a:solidFill>
                <a:latin typeface="Arial Black" pitchFamily="34" charset="0"/>
              </a:rPr>
            </a:br>
            <a:endParaRPr lang="uk-UA" altLang="ru-RU" sz="24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" name="AutoShape 2" descr="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8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215954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Заголовок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384" y="404664"/>
            <a:ext cx="4716016" cy="6141914"/>
          </a:xfrm>
        </p:spPr>
        <p:txBody>
          <a:bodyPr>
            <a:normAutofit fontScale="90000"/>
          </a:bodyPr>
          <a:lstStyle/>
          <a:p>
            <a:r>
              <a:rPr lang="en-US" altLang="ru-RU" sz="2200" i="1" dirty="0" smtClean="0">
                <a:latin typeface="A Classic Pragmatica" pitchFamily="34" charset="0"/>
              </a:rPr>
              <a:t/>
            </a:r>
            <a:br>
              <a:rPr lang="en-US" altLang="ru-RU" sz="2200" i="1" dirty="0" smtClean="0">
                <a:latin typeface="A Classic Pragmatica" pitchFamily="34" charset="0"/>
              </a:rPr>
            </a:br>
            <a:r>
              <a:rPr lang="uk-UA" altLang="ru-RU" sz="2200" i="1" dirty="0" smtClean="0">
                <a:latin typeface="A Classic Pragmatica" pitchFamily="34" charset="0"/>
              </a:rPr>
              <a:t/>
            </a:r>
            <a:br>
              <a:rPr lang="uk-UA" altLang="ru-RU" sz="2200" i="1" dirty="0" smtClean="0">
                <a:latin typeface="A Classic Pragmatica" pitchFamily="34" charset="0"/>
              </a:rPr>
            </a:br>
            <a:r>
              <a:rPr lang="ru-RU" altLang="ru-RU" sz="2000" b="1" i="1" dirty="0" smtClean="0">
                <a:solidFill>
                  <a:srgbClr val="002060"/>
                </a:solidFill>
                <a:latin typeface="A Classic Pragmatica" pitchFamily="34" charset="0"/>
              </a:rPr>
              <a:t>Тема ТВОРУ:</a:t>
            </a:r>
            <a:r>
              <a:rPr lang="ru-RU" altLang="ru-RU" sz="2000" i="1" dirty="0" smtClean="0">
                <a:latin typeface="A Classic Pragmatica" pitchFamily="34" charset="0"/>
              </a:rPr>
              <a:t>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висловлення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суму і жалю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поетом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</a:t>
            </a:r>
            <a:b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</a:b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з приводу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знищення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Запорозької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Січі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і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втрати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могутності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Вкраїни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;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глибокі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роздуми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про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минуле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й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майбутнє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рідного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краю.</a:t>
            </a:r>
            <a:r>
              <a:rPr lang="ru-RU" altLang="ru-RU" sz="2000" i="1" dirty="0" smtClean="0">
                <a:latin typeface="A Classic Pragmatica" pitchFamily="34" charset="0"/>
              </a:rPr>
              <a:t/>
            </a:r>
            <a:br>
              <a:rPr lang="ru-RU" altLang="ru-RU" sz="2000" i="1" dirty="0" smtClean="0">
                <a:latin typeface="A Classic Pragmatica" pitchFamily="34" charset="0"/>
              </a:rPr>
            </a:br>
            <a:r>
              <a:rPr lang="ru-RU" altLang="ru-RU" sz="2000" i="1" dirty="0" smtClean="0">
                <a:latin typeface="A Classic Pragmatica" pitchFamily="34" charset="0"/>
              </a:rPr>
              <a:t/>
            </a:r>
            <a:br>
              <a:rPr lang="ru-RU" altLang="ru-RU" sz="2000" i="1" dirty="0" smtClean="0">
                <a:latin typeface="A Classic Pragmatica" pitchFamily="34" charset="0"/>
              </a:rPr>
            </a:br>
            <a:r>
              <a:rPr lang="ru-RU" altLang="ru-RU" sz="2000" i="1" dirty="0" smtClean="0">
                <a:solidFill>
                  <a:schemeClr val="accent4">
                    <a:lumMod val="50000"/>
                  </a:schemeClr>
                </a:solidFill>
                <a:latin typeface="A Classic Pragmatica" pitchFamily="34" charset="0"/>
              </a:rPr>
              <a:t>ОСНОВНА</a:t>
            </a:r>
            <a:r>
              <a:rPr lang="ru-RU" altLang="ru-RU" sz="2000" i="1" dirty="0" smtClean="0">
                <a:latin typeface="A Classic Pragmatica" pitchFamily="34" charset="0"/>
              </a:rPr>
              <a:t> </a:t>
            </a:r>
            <a:r>
              <a:rPr lang="ru-RU" altLang="ru-RU" sz="2000" b="1" i="1" dirty="0" err="1" smtClean="0">
                <a:solidFill>
                  <a:srgbClr val="002060"/>
                </a:solidFill>
                <a:latin typeface="A Classic Pragmatica" pitchFamily="34" charset="0"/>
              </a:rPr>
              <a:t>Ідея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A Classic Pragmatica" pitchFamily="34" charset="0"/>
              </a:rPr>
              <a:t>:</a:t>
            </a:r>
            <a:r>
              <a:rPr lang="ru-RU" altLang="ru-RU" sz="2000" i="1" dirty="0" smtClean="0">
                <a:latin typeface="A Classic Pragmatica" pitchFamily="34" charset="0"/>
              </a:rPr>
              <a:t>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засудження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тих,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хто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занедбав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,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зрадив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Україну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,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заклик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до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боротьби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з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поневолювачами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</a:t>
            </a:r>
            <a:b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</a:b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і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гнобителями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українців</a:t>
            </a:r>
            <a:r>
              <a:rPr lang="ru-RU" altLang="ru-RU" sz="2000" i="1" dirty="0" smtClean="0">
                <a:latin typeface="A Classic Pragmatica" pitchFamily="34" charset="0"/>
              </a:rPr>
              <a:t>.</a:t>
            </a:r>
            <a:br>
              <a:rPr lang="ru-RU" altLang="ru-RU" sz="2000" i="1" dirty="0" smtClean="0">
                <a:latin typeface="A Classic Pragmatica" pitchFamily="34" charset="0"/>
              </a:rPr>
            </a:br>
            <a:r>
              <a:rPr lang="ru-RU" altLang="ru-RU" sz="2000" i="1" dirty="0" smtClean="0">
                <a:latin typeface="A Classic Pragmatica" pitchFamily="34" charset="0"/>
              </a:rPr>
              <a:t/>
            </a:r>
            <a:br>
              <a:rPr lang="ru-RU" altLang="ru-RU" sz="2000" i="1" dirty="0" smtClean="0">
                <a:latin typeface="A Classic Pragmatica" pitchFamily="34" charset="0"/>
              </a:rPr>
            </a:br>
            <a:r>
              <a:rPr lang="ru-RU" altLang="ru-RU" sz="2000" b="1" i="1" dirty="0" err="1" smtClean="0">
                <a:solidFill>
                  <a:srgbClr val="002060"/>
                </a:solidFill>
                <a:latin typeface="A Classic Pragmatica" pitchFamily="34" charset="0"/>
              </a:rPr>
              <a:t>Основна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A Classic Pragmatica" pitchFamily="34" charset="0"/>
              </a:rPr>
              <a:t> думка: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впевненість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у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відродженні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козацтва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,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тієї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сили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,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що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здатна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знищити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самодержавство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, будь-яку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експлуатацію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,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приниження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 </a:t>
            </a:r>
            <a:r>
              <a:rPr lang="ru-RU" altLang="ru-RU" sz="2000" i="1" dirty="0" err="1" smtClean="0">
                <a:solidFill>
                  <a:schemeClr val="tx1"/>
                </a:solidFill>
                <a:latin typeface="A Classic Pragmatica" pitchFamily="34" charset="0"/>
              </a:rPr>
              <a:t>гідності</a:t>
            </a:r>
            <a: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  <a:t>.</a:t>
            </a:r>
            <a:br>
              <a:rPr lang="ru-RU" altLang="ru-RU" sz="2000" i="1" dirty="0" smtClean="0">
                <a:solidFill>
                  <a:schemeClr val="tx1"/>
                </a:solidFill>
                <a:latin typeface="A Classic Pragmatica" pitchFamily="34" charset="0"/>
              </a:rPr>
            </a:br>
            <a:r>
              <a:rPr lang="ru-RU" altLang="ru-RU" sz="2000" dirty="0" smtClean="0">
                <a:latin typeface="A Classic Pragmatica" pitchFamily="34" charset="0"/>
              </a:rPr>
              <a:t/>
            </a:r>
            <a:br>
              <a:rPr lang="ru-RU" altLang="ru-RU" sz="2000" dirty="0" smtClean="0">
                <a:latin typeface="A Classic Pragmatica" pitchFamily="34" charset="0"/>
              </a:rPr>
            </a:br>
            <a:endParaRPr lang="ru-RU" altLang="ru-RU" sz="2000" dirty="0" smtClean="0">
              <a:latin typeface="A Classic Pragma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4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3970784" cy="1162050"/>
          </a:xfrm>
        </p:spPr>
        <p:txBody>
          <a:bodyPr>
            <a:noAutofit/>
          </a:bodyPr>
          <a:lstStyle/>
          <a:p>
            <a:r>
              <a:rPr lang="uk-UA" sz="3200" dirty="0" smtClean="0"/>
              <a:t>Історія написання вірша.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24000"/>
            <a:ext cx="4067944" cy="5145360"/>
          </a:xfrm>
        </p:spPr>
        <p:txBody>
          <a:bodyPr>
            <a:normAutofit/>
          </a:bodyPr>
          <a:lstStyle/>
          <a:p>
            <a:r>
              <a:rPr lang="uk-UA" sz="1800" b="1" dirty="0" smtClean="0"/>
              <a:t>Т. Г. Шевченко двічі відвідав </a:t>
            </a:r>
            <a:r>
              <a:rPr lang="uk-UA" sz="1800" b="1" dirty="0"/>
              <a:t>місто </a:t>
            </a:r>
            <a:r>
              <a:rPr lang="uk-UA" sz="1800" b="1" dirty="0" smtClean="0"/>
              <a:t>Чигирин. Чигирин </a:t>
            </a:r>
            <a:r>
              <a:rPr lang="uk-UA" sz="1800" b="1" dirty="0"/>
              <a:t>— повітове місто Київської губернії (тепер районний центр Черкаської </a:t>
            </a:r>
            <a:r>
              <a:rPr lang="uk-UA" sz="1800" b="1" dirty="0" smtClean="0"/>
              <a:t>області).</a:t>
            </a:r>
          </a:p>
          <a:p>
            <a:r>
              <a:rPr lang="uk-UA" sz="1800" b="1" dirty="0" smtClean="0"/>
              <a:t> Поет </a:t>
            </a:r>
            <a:r>
              <a:rPr lang="uk-UA" sz="1800" b="1" dirty="0"/>
              <a:t>побачив страшне запустіння міста, що його надзвичайно вразило. Дорогою до Петербурга 19 лютого 1844 р. Тарас Шевченко написав пристрасний вірш «</a:t>
            </a:r>
            <a:r>
              <a:rPr lang="uk-UA" sz="1800" b="1" dirty="0" err="1"/>
              <a:t>Чигрине</a:t>
            </a:r>
            <a:r>
              <a:rPr lang="uk-UA" sz="1800" b="1" dirty="0"/>
              <a:t>, </a:t>
            </a:r>
            <a:r>
              <a:rPr lang="uk-UA" sz="1800" b="1" dirty="0" err="1"/>
              <a:t>Чигрине</a:t>
            </a:r>
            <a:r>
              <a:rPr lang="uk-UA" sz="1800" b="1" dirty="0"/>
              <a:t>...». </a:t>
            </a:r>
            <a:endParaRPr lang="ru-RU" sz="1800" b="1" dirty="0"/>
          </a:p>
        </p:txBody>
      </p:sp>
      <p:pic>
        <p:nvPicPr>
          <p:cNvPr id="5" name="Содержимое 4" descr="452px-Чигирин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2572" y="273050"/>
            <a:ext cx="4416706" cy="5853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Дещо з історії           м. Чигирина…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524000"/>
            <a:ext cx="3286001" cy="460216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 </a:t>
            </a:r>
            <a:r>
              <a:rPr lang="uk-UA" sz="1800" dirty="0" err="1" smtClean="0"/>
              <a:t>Чигрин</a:t>
            </a:r>
            <a:r>
              <a:rPr lang="uk-UA" sz="1800" dirty="0" smtClean="0"/>
              <a:t>  - з першої половини  16 століття, відомий  козацький зимівник, який мав невелику фортецю .</a:t>
            </a:r>
          </a:p>
          <a:p>
            <a:r>
              <a:rPr lang="uk-UA" sz="1800" dirty="0" smtClean="0"/>
              <a:t>1648 – 1712 р.  - Центр  </a:t>
            </a:r>
            <a:r>
              <a:rPr lang="uk-UA" sz="1800" dirty="0" err="1" smtClean="0"/>
              <a:t>Чигринського</a:t>
            </a:r>
            <a:r>
              <a:rPr lang="uk-UA" sz="1800" dirty="0" smtClean="0"/>
              <a:t> полку .</a:t>
            </a:r>
          </a:p>
          <a:p>
            <a:r>
              <a:rPr lang="uk-UA" sz="1800" dirty="0" smtClean="0"/>
              <a:t>1648 – 1660 р. був столицею гетьманської держави та резиденцією                                 Б. Хмельницького.</a:t>
            </a:r>
          </a:p>
          <a:p>
            <a:r>
              <a:rPr lang="uk-UA" sz="1800" dirty="0" smtClean="0"/>
              <a:t>Початок жовтня 1917 р. після проведення у місті </a:t>
            </a:r>
            <a:r>
              <a:rPr lang="uk-UA" sz="1800" dirty="0" err="1" smtClean="0"/>
              <a:t>Чигрин</a:t>
            </a:r>
            <a:r>
              <a:rPr lang="uk-UA" sz="1800" dirty="0" smtClean="0"/>
              <a:t>  з</a:t>
            </a:r>
            <a:r>
              <a:rPr lang="en-US" sz="1800" dirty="0" smtClean="0"/>
              <a:t>’</a:t>
            </a:r>
            <a:r>
              <a:rPr lang="uk-UA" sz="1800" dirty="0" err="1" smtClean="0"/>
              <a:t>їзд</a:t>
            </a:r>
            <a:r>
              <a:rPr lang="ru-RU" sz="1800" dirty="0" smtClean="0"/>
              <a:t>у</a:t>
            </a:r>
            <a:r>
              <a:rPr lang="en-US" sz="1800" dirty="0" smtClean="0"/>
              <a:t> </a:t>
            </a:r>
            <a:r>
              <a:rPr lang="uk-UA" sz="1800" dirty="0" smtClean="0"/>
              <a:t> </a:t>
            </a:r>
            <a:r>
              <a:rPr lang="en-US" sz="1800" dirty="0" smtClean="0"/>
              <a:t>‘’  </a:t>
            </a:r>
            <a:r>
              <a:rPr lang="ru-RU" sz="1800" dirty="0" smtClean="0"/>
              <a:t>в</a:t>
            </a:r>
            <a:r>
              <a:rPr lang="uk-UA" sz="1800" dirty="0" smtClean="0"/>
              <a:t>і</a:t>
            </a:r>
            <a:r>
              <a:rPr lang="ru-RU" sz="1800" dirty="0" err="1" smtClean="0"/>
              <a:t>льного</a:t>
            </a:r>
            <a:r>
              <a:rPr lang="ru-RU" sz="1800" dirty="0" smtClean="0"/>
              <a:t>   </a:t>
            </a:r>
            <a:r>
              <a:rPr lang="ru-RU" sz="1800" dirty="0" err="1" smtClean="0"/>
              <a:t>козацтва</a:t>
            </a:r>
            <a:r>
              <a:rPr lang="ru-RU" sz="1800" dirty="0" smtClean="0"/>
              <a:t>  </a:t>
            </a:r>
            <a:r>
              <a:rPr lang="en-US" sz="1800" dirty="0" smtClean="0"/>
              <a:t> ‘’</a:t>
            </a:r>
            <a:r>
              <a:rPr lang="uk-UA" sz="1800" dirty="0" smtClean="0"/>
              <a:t>, був обраний отаманом генерал царської армії Павло Скоропадський . </a:t>
            </a:r>
            <a:endParaRPr lang="ru-RU" sz="1800" dirty="0"/>
          </a:p>
        </p:txBody>
      </p:sp>
      <p:pic>
        <p:nvPicPr>
          <p:cNvPr id="5" name="Содержимое 4" descr="Chigirinckyi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49426"/>
            <a:ext cx="5111750" cy="430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МАН\!САХАРНАЦЬКА\ЧИГИРИН СУЧАСНИЙ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472514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Зараз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районного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підпорядкування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районний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Черкаської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11, 5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тис.чоловік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235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Визначні пам'ятники Чигирина: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4040188" cy="750887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err="1" smtClean="0"/>
              <a:t>Пам'ятниій</a:t>
            </a:r>
            <a:r>
              <a:rPr lang="ru-RU" b="1" i="1" dirty="0" smtClean="0"/>
              <a:t> знак на честь </a:t>
            </a:r>
            <a:r>
              <a:rPr lang="ru-RU" b="1" i="1" dirty="0" err="1" smtClean="0"/>
              <a:t>заснування</a:t>
            </a:r>
            <a:r>
              <a:rPr lang="ru-RU" b="1" i="1" dirty="0" smtClean="0"/>
              <a:t> Чигирина</a:t>
            </a: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04048" y="836712"/>
            <a:ext cx="4041775" cy="750887"/>
          </a:xfrm>
        </p:spPr>
        <p:txBody>
          <a:bodyPr/>
          <a:lstStyle/>
          <a:p>
            <a:r>
              <a:rPr lang="ru-RU" b="1" i="1" dirty="0" err="1" smtClean="0"/>
              <a:t>Пам'ятник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Шевченку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pic>
        <p:nvPicPr>
          <p:cNvPr id="7" name="Содержимое 6" descr="Пам'ятниій_знак_на_честь_заснування_Чигирин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07504" y="1772816"/>
            <a:ext cx="4040188" cy="303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453px-Пам'ятник_Шевченку_в_Чигирині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6300192" y="1700808"/>
            <a:ext cx="2530152" cy="3265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9" descr="398px-Bohdan_Khmelnytsky_monument_in_Chygyryn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3347864" y="2857495"/>
            <a:ext cx="2928958" cy="376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347864" y="206528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400" b="1" i="1" cap="all" dirty="0">
                <a:solidFill>
                  <a:prstClr val="white"/>
                </a:solidFill>
              </a:rPr>
              <a:t>Богдану </a:t>
            </a:r>
            <a:r>
              <a:rPr lang="ru-RU" sz="2400" b="1" i="1" cap="all" dirty="0" err="1">
                <a:solidFill>
                  <a:prstClr val="white"/>
                </a:solidFill>
              </a:rPr>
              <a:t>Хмельницькому</a:t>
            </a:r>
            <a:endParaRPr lang="ru-RU" sz="2400" i="1" cap="all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айл:Чигиринський дівочий монасти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19" y="1477818"/>
            <a:ext cx="5224497" cy="31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16632"/>
            <a:ext cx="3456384" cy="46021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враженням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подорожі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Чигирини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Шевченко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намалював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картин…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Т.Г.Шевченко. Дари в Чигирині 1649 року. Папір, офорт 19,6 × 27,1 см. [Санкт-Петербург] [III – 6 – 7. V] 1844. Національний музей Тараса Шевченка, інв. № г - 305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543582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16129" y="3265412"/>
            <a:ext cx="3377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«Дари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Чигирині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1649 року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5619" y="4640505"/>
            <a:ext cx="393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Чигринський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дівочий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монастир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dirty="0"/>
          </a:p>
        </p:txBody>
      </p:sp>
      <p:pic>
        <p:nvPicPr>
          <p:cNvPr id="2054" name="Picture 6" descr="Файл:Чигирин-Суботівський-шля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34744"/>
            <a:ext cx="5147791" cy="301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2527" y="6265961"/>
            <a:ext cx="376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Чигрин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Суботівського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75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008313" cy="14401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Історичний контекст твору  </a:t>
            </a:r>
            <a:r>
              <a:rPr lang="uk-UA" sz="2400" b="1" dirty="0"/>
              <a:t>«</a:t>
            </a:r>
            <a:r>
              <a:rPr lang="uk-UA" sz="2400" b="1" dirty="0" err="1"/>
              <a:t>Чигрине</a:t>
            </a:r>
            <a:r>
              <a:rPr lang="uk-UA" sz="2400" b="1" dirty="0"/>
              <a:t>, </a:t>
            </a:r>
            <a:r>
              <a:rPr lang="uk-UA" sz="2400" b="1" dirty="0" err="1"/>
              <a:t>Чигрине</a:t>
            </a:r>
            <a:r>
              <a:rPr lang="uk-UA" sz="2400" b="1" dirty="0"/>
              <a:t>...». 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340768"/>
            <a:ext cx="4330824" cy="4602163"/>
          </a:xfrm>
        </p:spPr>
        <p:txBody>
          <a:bodyPr>
            <a:noAutofit/>
          </a:bodyPr>
          <a:lstStyle/>
          <a:p>
            <a:r>
              <a:rPr lang="ru-RU" sz="1800" dirty="0" err="1"/>
              <a:t>Твір</a:t>
            </a:r>
            <a:r>
              <a:rPr lang="ru-RU" sz="1800" dirty="0"/>
              <a:t> </a:t>
            </a:r>
            <a:r>
              <a:rPr lang="ru-RU" sz="1800" dirty="0" err="1"/>
              <a:t>розпочинається</a:t>
            </a:r>
            <a:r>
              <a:rPr lang="ru-RU" sz="1800" dirty="0"/>
              <a:t> </a:t>
            </a:r>
            <a:r>
              <a:rPr lang="ru-RU" sz="1800" dirty="0" err="1"/>
              <a:t>риторичним</a:t>
            </a:r>
            <a:r>
              <a:rPr lang="ru-RU" sz="1800" dirty="0"/>
              <a:t> </a:t>
            </a:r>
            <a:r>
              <a:rPr lang="ru-RU" sz="1800" dirty="0" err="1"/>
              <a:t>звертанням</a:t>
            </a:r>
            <a:r>
              <a:rPr lang="ru-RU" sz="1800" dirty="0"/>
              <a:t> </a:t>
            </a:r>
            <a:r>
              <a:rPr lang="ru-RU" sz="1800" dirty="0" err="1"/>
              <a:t>Чигрине</a:t>
            </a:r>
            <a:r>
              <a:rPr lang="ru-RU" sz="1800" dirty="0"/>
              <a:t>, </a:t>
            </a:r>
            <a:r>
              <a:rPr lang="ru-RU" sz="1800" dirty="0" err="1"/>
              <a:t>Чигрине</a:t>
            </a:r>
            <a:r>
              <a:rPr lang="ru-RU" sz="1800" dirty="0"/>
              <a:t>, яке у </a:t>
            </a:r>
            <a:r>
              <a:rPr lang="ru-RU" sz="1800" dirty="0" err="1"/>
              <a:t>вірші</a:t>
            </a:r>
            <a:r>
              <a:rPr lang="ru-RU" sz="1800" dirty="0"/>
              <a:t> </a:t>
            </a:r>
            <a:r>
              <a:rPr lang="ru-RU" sz="1800" dirty="0" err="1"/>
              <a:t>повторюється</a:t>
            </a:r>
            <a:r>
              <a:rPr lang="ru-RU" sz="1800" dirty="0"/>
              <a:t> </a:t>
            </a:r>
            <a:r>
              <a:rPr lang="ru-RU" sz="1800" dirty="0" err="1"/>
              <a:t>тричі</a:t>
            </a:r>
            <a:r>
              <a:rPr lang="ru-RU" sz="1800" dirty="0"/>
              <a:t> й </a:t>
            </a:r>
            <a:r>
              <a:rPr lang="ru-RU" sz="1800" dirty="0" err="1"/>
              <a:t>підсилює</a:t>
            </a:r>
            <a:r>
              <a:rPr lang="ru-RU" sz="1800" dirty="0"/>
              <a:t> </a:t>
            </a:r>
            <a:r>
              <a:rPr lang="ru-RU" sz="1800" dirty="0" err="1"/>
              <a:t>довірливий</a:t>
            </a:r>
            <a:r>
              <a:rPr lang="ru-RU" sz="1800" dirty="0"/>
              <a:t> тон. Перша </a:t>
            </a:r>
            <a:r>
              <a:rPr lang="ru-RU" sz="1800" dirty="0" err="1"/>
              <a:t>частина</a:t>
            </a:r>
            <a:r>
              <a:rPr lang="ru-RU" sz="1800" dirty="0"/>
              <a:t> —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філософський</a:t>
            </a:r>
            <a:r>
              <a:rPr lang="ru-RU" sz="1800" dirty="0"/>
              <a:t> </a:t>
            </a:r>
            <a:r>
              <a:rPr lang="ru-RU" sz="1800" dirty="0" err="1"/>
              <a:t>роздум</a:t>
            </a:r>
            <a:r>
              <a:rPr lang="ru-RU" sz="1800" dirty="0"/>
              <a:t> </a:t>
            </a:r>
            <a:r>
              <a:rPr lang="ru-RU" sz="1800" dirty="0" err="1"/>
              <a:t>поета</a:t>
            </a:r>
            <a:r>
              <a:rPr lang="ru-RU" sz="1800" dirty="0"/>
              <a:t> про </a:t>
            </a:r>
            <a:r>
              <a:rPr lang="ru-RU" sz="1800" dirty="0" err="1"/>
              <a:t>плинність</a:t>
            </a:r>
            <a:r>
              <a:rPr lang="ru-RU" sz="1800" dirty="0"/>
              <a:t> часу («Над землею </a:t>
            </a:r>
            <a:r>
              <a:rPr lang="ru-RU" sz="1800" dirty="0" err="1"/>
              <a:t>летять</a:t>
            </a:r>
            <a:r>
              <a:rPr lang="ru-RU" sz="1800" dirty="0"/>
              <a:t> </a:t>
            </a:r>
            <a:r>
              <a:rPr lang="ru-RU" sz="1800" dirty="0" err="1"/>
              <a:t>літа</a:t>
            </a:r>
            <a:r>
              <a:rPr lang="ru-RU" sz="1800" dirty="0"/>
              <a:t>»),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впливом</a:t>
            </a:r>
            <a:r>
              <a:rPr lang="ru-RU" sz="1800" dirty="0"/>
              <a:t> </a:t>
            </a:r>
            <a:r>
              <a:rPr lang="ru-RU" sz="1800" dirty="0" err="1"/>
              <a:t>якого</a:t>
            </a:r>
            <a:r>
              <a:rPr lang="ru-RU" sz="1800" dirty="0"/>
              <a:t> </a:t>
            </a:r>
            <a:r>
              <a:rPr lang="ru-RU" sz="1800" dirty="0" err="1"/>
              <a:t>руйнується</a:t>
            </a:r>
            <a:r>
              <a:rPr lang="ru-RU" sz="1800" dirty="0"/>
              <a:t> все: і святая... слава Чигирина, і </a:t>
            </a:r>
            <a:r>
              <a:rPr lang="ru-RU" sz="1800" dirty="0" err="1"/>
              <a:t>Дніпро</a:t>
            </a:r>
            <a:r>
              <a:rPr lang="ru-RU" sz="1800" dirty="0"/>
              <a:t> </a:t>
            </a:r>
            <a:r>
              <a:rPr lang="ru-RU" sz="1800" dirty="0" err="1"/>
              <a:t>висихає</a:t>
            </a:r>
            <a:r>
              <a:rPr lang="ru-RU" sz="1800" dirty="0"/>
              <a:t>, і </a:t>
            </a:r>
            <a:r>
              <a:rPr lang="ru-RU" sz="1800" dirty="0" err="1"/>
              <a:t>розсипаються</a:t>
            </a:r>
            <a:r>
              <a:rPr lang="ru-RU" sz="1800" dirty="0"/>
              <a:t> </a:t>
            </a:r>
            <a:r>
              <a:rPr lang="ru-RU" sz="1800" dirty="0" err="1"/>
              <a:t>могили</a:t>
            </a:r>
            <a:r>
              <a:rPr lang="ru-RU" sz="1800" dirty="0"/>
              <a:t>; </a:t>
            </a:r>
            <a:r>
              <a:rPr lang="ru-RU" sz="1800" dirty="0" err="1"/>
              <a:t>нащадки</a:t>
            </a:r>
            <a:r>
              <a:rPr lang="ru-RU" sz="1800" dirty="0"/>
              <a:t> </a:t>
            </a:r>
            <a:r>
              <a:rPr lang="ru-RU" sz="1800" dirty="0" err="1"/>
              <a:t>забувають</a:t>
            </a:r>
            <a:r>
              <a:rPr lang="ru-RU" sz="1800" dirty="0"/>
              <a:t> про </a:t>
            </a:r>
            <a:r>
              <a:rPr lang="ru-RU" sz="1800" dirty="0" err="1"/>
              <a:t>минулу</a:t>
            </a:r>
            <a:r>
              <a:rPr lang="ru-RU" sz="1800" dirty="0"/>
              <a:t> славу </a:t>
            </a:r>
            <a:r>
              <a:rPr lang="ru-RU" sz="1800" dirty="0" err="1"/>
              <a:t>своїх</a:t>
            </a:r>
            <a:r>
              <a:rPr lang="ru-RU" sz="1800" dirty="0"/>
              <a:t> </a:t>
            </a:r>
            <a:r>
              <a:rPr lang="ru-RU" sz="1800" dirty="0" err="1"/>
              <a:t>предків</a:t>
            </a:r>
            <a:r>
              <a:rPr lang="ru-RU" sz="1800" dirty="0"/>
              <a:t>, яка, «як </a:t>
            </a:r>
            <a:r>
              <a:rPr lang="ru-RU" sz="1800" dirty="0" err="1"/>
              <a:t>пилина</a:t>
            </a:r>
            <a:r>
              <a:rPr lang="ru-RU" sz="1800" dirty="0"/>
              <a:t>, лине за </a:t>
            </a:r>
            <a:r>
              <a:rPr lang="ru-RU" sz="1800" dirty="0" err="1"/>
              <a:t>вітрами</a:t>
            </a:r>
            <a:r>
              <a:rPr lang="ru-RU" sz="1800" dirty="0"/>
              <a:t> </a:t>
            </a:r>
            <a:r>
              <a:rPr lang="ru-RU" sz="1800" dirty="0" err="1"/>
              <a:t>холодними</a:t>
            </a:r>
            <a:r>
              <a:rPr lang="ru-RU" sz="1800" dirty="0"/>
              <a:t>», про славу </a:t>
            </a:r>
            <a:r>
              <a:rPr lang="ru-RU" sz="1800" dirty="0" err="1"/>
              <a:t>гетьманської</a:t>
            </a:r>
            <a:r>
              <a:rPr lang="ru-RU" sz="1800" dirty="0"/>
              <a:t> </a:t>
            </a:r>
            <a:r>
              <a:rPr lang="ru-RU" sz="1800" dirty="0" err="1"/>
              <a:t>столиці</a:t>
            </a:r>
            <a:r>
              <a:rPr lang="ru-RU" sz="1800" dirty="0"/>
              <a:t> Чигирина.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Содержимое 4" descr="moscow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43425" y="583406"/>
            <a:ext cx="3175000" cy="523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615164056SlideId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615164236SlideId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616125528SlideId26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434</TotalTime>
  <Words>511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Тема “Аналіз історичного підгрунття в творі Т.Г.Шевченка “Чигрине, Чигрине...”” “ </vt:lpstr>
      <vt:lpstr>Автор:  Сахарнацька Олена Михайлівна, учениця 7-А класу  Херсонського загальноосвітнього навчально-виховного комплексу № 11  Науковий керівник: вчитель історії Гаврилова Вікторія  Олегівна  </vt:lpstr>
      <vt:lpstr>  Тема ТВОРУ: висловлення суму і жалю поетом  з приводу знищення Запорозької Січі і втрати могутності Вкраїни; глибокі роздуми про минуле й майбутнє рідного краю.  ОСНОВНА Ідея: засудження тих, хто занедбав, зрадив Україну, заклик до боротьби з поневолювачами  і гнобителями українців.  Основна думка: впевненість у відродженні козацтва, тієї сили, що здатна знищити самодержавство, будь-яку експлуатацію, приниження гідності.  </vt:lpstr>
      <vt:lpstr>Історія написання вірша.</vt:lpstr>
      <vt:lpstr>Дещо з історії           м. Чигирина…</vt:lpstr>
      <vt:lpstr>Презентация PowerPoint</vt:lpstr>
      <vt:lpstr>Визначні пам'ятники Чигирина: </vt:lpstr>
      <vt:lpstr>Презентация PowerPoint</vt:lpstr>
      <vt:lpstr>Історичний контекст твору  «Чигрине, Чигрине...».  </vt:lpstr>
      <vt:lpstr>                   Аналіз подій описаних                                       Т.Г. Шевченком в творі «Чигрине, Чигрине...».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User</cp:lastModifiedBy>
  <cp:revision>51</cp:revision>
  <dcterms:created xsi:type="dcterms:W3CDTF">2014-04-06T13:28:37Z</dcterms:created>
  <dcterms:modified xsi:type="dcterms:W3CDTF">2014-04-09T21:38:53Z</dcterms:modified>
</cp:coreProperties>
</file>