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64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660"/>
  </p:normalViewPr>
  <p:slideViewPr>
    <p:cSldViewPr>
      <p:cViewPr varScale="1">
        <p:scale>
          <a:sx n="70" d="100"/>
          <a:sy n="70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37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" y="1700808"/>
            <a:ext cx="449897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604180" y="1889622"/>
            <a:ext cx="5486400" cy="720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               Тема:</a:t>
            </a:r>
            <a:endParaRPr lang="ru-RU" sz="2800" dirty="0">
              <a:solidFill>
                <a:srgbClr val="666699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4283968" y="2343602"/>
            <a:ext cx="5005383" cy="5303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Історичне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підгрунття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твору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“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Розрита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могила”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Т.Г.Шевченка</a:t>
            </a:r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9032013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6666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322" y="116632"/>
            <a:ext cx="89326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00FF"/>
                </a:solidFill>
              </a:rPr>
              <a:t> </a:t>
            </a:r>
            <a:r>
              <a:rPr lang="uk-UA" altLang="ru-RU" sz="2400" b="1" i="1" cap="all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Всеукраїнський інтерактивний </a:t>
            </a:r>
            <a:r>
              <a:rPr lang="uk-UA" altLang="ru-RU" sz="2400" b="1" i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конкурс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uk-UA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МАН-Юніор</a:t>
            </a:r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Дослідник»</a:t>
            </a:r>
            <a:endParaRPr lang="uk-UA" altLang="ru-RU" sz="2400" b="1" dirty="0" smtClean="0">
              <a:solidFill>
                <a:srgbClr val="FFE0C2"/>
              </a:solidFill>
            </a:endParaRPr>
          </a:p>
          <a:p>
            <a:pPr algn="ctr"/>
            <a:r>
              <a:rPr lang="uk-UA" altLang="ru-RU" sz="2400" b="1" dirty="0" smtClean="0">
                <a:solidFill>
                  <a:srgbClr val="FF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Номінація</a:t>
            </a:r>
            <a:r>
              <a:rPr lang="uk-UA" altLang="ru-RU" sz="2400" b="1" dirty="0">
                <a:solidFill>
                  <a:srgbClr val="FF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“ІСТОРИК”</a:t>
            </a:r>
          </a:p>
          <a:p>
            <a:r>
              <a:rPr lang="uk-UA" sz="3600" dirty="0" smtClean="0">
                <a:solidFill>
                  <a:srgbClr val="0000FF"/>
                </a:solidFill>
              </a:rPr>
              <a:t>                        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3429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96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«І могили мої милі Москаль розриває»</a:t>
            </a:r>
            <a:endParaRPr lang="ru-RU" dirty="0"/>
          </a:p>
        </p:txBody>
      </p:sp>
      <p:pic>
        <p:nvPicPr>
          <p:cNvPr id="8" name="Содержимое 7" descr="ruyi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7704" y="188640"/>
            <a:ext cx="5688632" cy="46085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p04_02_20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88640"/>
            <a:ext cx="5152086" cy="5472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4788024" cy="5949280"/>
          </a:xfrm>
        </p:spPr>
        <p:txBody>
          <a:bodyPr>
            <a:normAutofit/>
          </a:bodyPr>
          <a:lstStyle/>
          <a:p>
            <a:r>
              <a:rPr lang="uk-UA" sz="2400" i="1" dirty="0" smtClean="0">
                <a:latin typeface="Times New Roman"/>
                <a:ea typeface="Calibri"/>
                <a:cs typeface="Times New Roman"/>
              </a:rPr>
              <a:t>І могили мої милі Москаль розриває –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Шевченко вбачає в розкопках курганів наругу над національними святощами,автор протестував проти  розкопок  з позицій народної моралі. Могили не були пам'ятками козацької доби. Як встановлено пізніше, обряд поховання померлих під насипом зберігався на території України до початку другого тисячоліття.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«А тим часом перевертні  нехай підростають»</a:t>
            </a:r>
            <a:endParaRPr lang="ru-RU" dirty="0"/>
          </a:p>
        </p:txBody>
      </p:sp>
      <p:pic>
        <p:nvPicPr>
          <p:cNvPr id="6" name="Содержимое 5" descr="images (9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785794"/>
            <a:ext cx="3054347" cy="3643338"/>
          </a:xfrm>
        </p:spPr>
      </p:pic>
      <p:pic>
        <p:nvPicPr>
          <p:cNvPr id="8" name="Picture 7" descr="Kono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терина ІІрос. Екатерина IIСофія Авґуста Фредеріка Ангальт-Цербст-Дорнбур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0652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400600" cy="6741368"/>
          </a:xfrm>
        </p:spPr>
        <p:txBody>
          <a:bodyPr>
            <a:normAutofit/>
          </a:bodyPr>
          <a:lstStyle/>
          <a:p>
            <a:r>
              <a:rPr lang="uk-UA" sz="2400" i="1" dirty="0" smtClean="0">
                <a:latin typeface="Times New Roman"/>
                <a:ea typeface="Calibri"/>
              </a:rPr>
              <a:t>А тим часом перевертні Нехай підростають – </a:t>
            </a:r>
            <a:r>
              <a:rPr lang="uk-UA" sz="2400" dirty="0" smtClean="0">
                <a:latin typeface="Times New Roman"/>
                <a:ea typeface="Calibri"/>
              </a:rPr>
              <a:t>Перевертнями Шевченко називає українців які з  корисливою  метою нехтували  національними  та соціальними </a:t>
            </a:r>
            <a:r>
              <a:rPr lang="uk-UA" sz="2400" i="1" dirty="0" smtClean="0">
                <a:latin typeface="Times New Roman"/>
                <a:ea typeface="Calibri"/>
              </a:rPr>
              <a:t> </a:t>
            </a:r>
            <a:r>
              <a:rPr lang="uk-UA" sz="2400" dirty="0" smtClean="0">
                <a:latin typeface="Times New Roman"/>
                <a:ea typeface="Calibri"/>
              </a:rPr>
              <a:t>інтересами рідного краю . Асиміляцію української старшини, котрий для заходження  надавались у вічне володіння земель села та кріпаки . російська влада почала проводити с початку 18 ст. Особливо посилилася проімперська орієнтація української знаті  після 1785 р., коли Катерина ІІ зрівняла її з російським дворянством, що відкривало можливості зробити кар’єру  й отримати адміністративну посаду на вищому державному щаблі.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836622"/>
            <a:ext cx="8124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ІІ, </a:t>
            </a: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імператриця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1762–1796)  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700" y="0"/>
            <a:ext cx="8952787" cy="66693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ru-RU" sz="4000" b="1" i="1" dirty="0"/>
              <a:t>У </a:t>
            </a:r>
            <a:r>
              <a:rPr lang="ru-RU" sz="4000" b="1" i="1" dirty="0" err="1" smtClean="0"/>
              <a:t>творі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звучить</a:t>
            </a:r>
            <a:r>
              <a:rPr lang="ru-RU" sz="4000" b="1" i="1" dirty="0" smtClean="0"/>
              <a:t> </a:t>
            </a:r>
            <a:r>
              <a:rPr lang="ru-RU" sz="4000" b="1" i="1" dirty="0"/>
              <a:t>протест </a:t>
            </a:r>
            <a:r>
              <a:rPr lang="ru-RU" sz="4000" b="1" i="1" dirty="0" err="1"/>
              <a:t>проти</a:t>
            </a:r>
            <a:r>
              <a:rPr lang="ru-RU" sz="4000" b="1" i="1" dirty="0"/>
              <a:t> </a:t>
            </a:r>
            <a:r>
              <a:rPr lang="ru-RU" sz="4000" b="1" i="1" dirty="0" err="1"/>
              <a:t>соціального</a:t>
            </a:r>
            <a:r>
              <a:rPr lang="ru-RU" sz="4000" b="1" i="1" dirty="0"/>
              <a:t> й </a:t>
            </a:r>
            <a:r>
              <a:rPr lang="ru-RU" sz="4000" b="1" i="1" dirty="0" err="1"/>
              <a:t>національного</a:t>
            </a:r>
            <a:r>
              <a:rPr lang="ru-RU" sz="4000" b="1" i="1" dirty="0"/>
              <a:t> </a:t>
            </a:r>
            <a:r>
              <a:rPr lang="ru-RU" sz="4000" b="1" i="1" dirty="0" err="1"/>
              <a:t>гноблення</a:t>
            </a:r>
            <a:r>
              <a:rPr lang="ru-RU" sz="4000" b="1" i="1" dirty="0"/>
              <a:t> народу. На </a:t>
            </a:r>
            <a:r>
              <a:rPr lang="ru-RU" sz="4000" b="1" i="1" dirty="0" err="1"/>
              <a:t>питання</a:t>
            </a:r>
            <a:r>
              <a:rPr lang="ru-RU" sz="4000" b="1" i="1" dirty="0"/>
              <a:t>, за </a:t>
            </a:r>
            <a:r>
              <a:rPr lang="ru-RU" sz="4000" b="1" i="1" dirty="0" err="1"/>
              <a:t>що</a:t>
            </a:r>
            <a:r>
              <a:rPr lang="ru-RU" sz="4000" b="1" i="1" dirty="0"/>
              <a:t> </a:t>
            </a:r>
            <a:r>
              <a:rPr lang="ru-RU" sz="4000" b="1" i="1" dirty="0" err="1"/>
              <a:t>сплюндрована</a:t>
            </a:r>
            <a:r>
              <a:rPr lang="ru-RU" sz="4000" b="1" i="1" dirty="0"/>
              <a:t> </a:t>
            </a:r>
            <a:r>
              <a:rPr lang="ru-RU" sz="4000" b="1" i="1" dirty="0" err="1"/>
              <a:t>його</a:t>
            </a:r>
            <a:r>
              <a:rPr lang="ru-RU" sz="4000" b="1" i="1" dirty="0"/>
              <a:t> </a:t>
            </a:r>
            <a:r>
              <a:rPr lang="ru-RU" sz="4000" b="1" i="1" dirty="0" err="1"/>
              <a:t>країна</a:t>
            </a:r>
            <a:r>
              <a:rPr lang="ru-RU" sz="4000" b="1" i="1" dirty="0"/>
              <a:t> й за </a:t>
            </a:r>
            <a:r>
              <a:rPr lang="ru-RU" sz="4000" b="1" i="1" dirty="0" err="1"/>
              <a:t>що</a:t>
            </a:r>
            <a:r>
              <a:rPr lang="ru-RU" sz="4000" b="1" i="1" dirty="0"/>
              <a:t> </a:t>
            </a:r>
            <a:r>
              <a:rPr lang="ru-RU" sz="4000" b="1" i="1" dirty="0" err="1"/>
              <a:t>гине</a:t>
            </a:r>
            <a:r>
              <a:rPr lang="ru-RU" sz="4000" b="1" i="1" dirty="0"/>
              <a:t>, </a:t>
            </a:r>
            <a:r>
              <a:rPr lang="ru-RU" sz="4000" b="1" i="1" dirty="0" err="1"/>
              <a:t>Україна</a:t>
            </a:r>
            <a:r>
              <a:rPr lang="ru-RU" sz="4000" b="1" i="1" dirty="0"/>
              <a:t> </a:t>
            </a:r>
            <a:r>
              <a:rPr lang="ru-RU" sz="4000" b="1" i="1" dirty="0" err="1" smtClean="0"/>
              <a:t>Т.Г.Шевченко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відповідає</a:t>
            </a:r>
            <a:r>
              <a:rPr lang="ru-RU" sz="4000" b="1" i="1" dirty="0"/>
              <a:t>, </a:t>
            </a:r>
            <a:r>
              <a:rPr lang="ru-RU" sz="4000" b="1" i="1" dirty="0" err="1"/>
              <a:t>що</a:t>
            </a:r>
            <a:r>
              <a:rPr lang="ru-RU" sz="4000" b="1" i="1" dirty="0"/>
              <a:t> в </a:t>
            </a:r>
            <a:r>
              <a:rPr lang="ru-RU" sz="4000" b="1" i="1" dirty="0" err="1"/>
              <a:t>її</a:t>
            </a:r>
            <a:r>
              <a:rPr lang="ru-RU" sz="4000" b="1" i="1" dirty="0"/>
              <a:t> </a:t>
            </a:r>
            <a:r>
              <a:rPr lang="ru-RU" sz="4000" b="1" i="1" dirty="0" err="1"/>
              <a:t>горі</a:t>
            </a:r>
            <a:r>
              <a:rPr lang="ru-RU" sz="4000" b="1" i="1" dirty="0"/>
              <a:t> </a:t>
            </a:r>
            <a:r>
              <a:rPr lang="ru-RU" sz="4000" b="1" i="1" dirty="0" err="1"/>
              <a:t>винні</a:t>
            </a:r>
            <a:r>
              <a:rPr lang="ru-RU" sz="4000" b="1" i="1" dirty="0"/>
              <a:t> </a:t>
            </a:r>
            <a:r>
              <a:rPr lang="ru-RU" sz="4000" b="1" i="1" dirty="0" err="1"/>
              <a:t>царат</a:t>
            </a:r>
            <a:r>
              <a:rPr lang="ru-RU" sz="4000" b="1" i="1" dirty="0"/>
              <a:t> та </a:t>
            </a:r>
            <a:r>
              <a:rPr lang="ru-RU" sz="4000" b="1" i="1" dirty="0" err="1"/>
              <a:t>власні</a:t>
            </a:r>
            <a:r>
              <a:rPr lang="ru-RU" sz="4000" b="1" i="1" dirty="0"/>
              <a:t> </a:t>
            </a:r>
            <a:r>
              <a:rPr lang="ru-RU" sz="4000" b="1" i="1" dirty="0" err="1"/>
              <a:t>українські</a:t>
            </a:r>
            <a:r>
              <a:rPr lang="ru-RU" sz="4000" b="1" i="1" dirty="0"/>
              <a:t> пани. </a:t>
            </a:r>
            <a:endParaRPr lang="ru-RU" sz="4000" b="1" i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ru-RU" sz="4000" b="1" i="1" dirty="0" smtClean="0"/>
              <a:t>«</a:t>
            </a:r>
            <a:r>
              <a:rPr lang="ru-RU" sz="4000" b="1" i="1" dirty="0" err="1"/>
              <a:t>Розрита</a:t>
            </a:r>
            <a:r>
              <a:rPr lang="ru-RU" sz="4000" b="1" i="1" dirty="0"/>
              <a:t> могила » — </a:t>
            </a:r>
            <a:r>
              <a:rPr lang="ru-RU" sz="4000" b="1" i="1" dirty="0" err="1"/>
              <a:t>це</a:t>
            </a:r>
            <a:r>
              <a:rPr lang="ru-RU" sz="4000" b="1" i="1" dirty="0"/>
              <a:t> </a:t>
            </a:r>
            <a:r>
              <a:rPr lang="ru-RU" sz="4000" b="1" i="1" dirty="0" err="1"/>
              <a:t>історична</a:t>
            </a:r>
            <a:r>
              <a:rPr lang="ru-RU" sz="4000" b="1" i="1" dirty="0"/>
              <a:t> </a:t>
            </a:r>
            <a:r>
              <a:rPr lang="ru-RU" sz="4000" b="1" i="1" dirty="0" err="1"/>
              <a:t>пісня</a:t>
            </a:r>
            <a:r>
              <a:rPr lang="ru-RU" sz="4000" b="1" i="1" dirty="0"/>
              <a:t> про </a:t>
            </a:r>
            <a:r>
              <a:rPr lang="ru-RU" sz="4000" b="1" i="1" dirty="0" err="1"/>
              <a:t>далеке</a:t>
            </a:r>
            <a:r>
              <a:rPr lang="ru-RU" sz="4000" b="1" i="1" dirty="0"/>
              <a:t> </a:t>
            </a:r>
            <a:r>
              <a:rPr lang="ru-RU" sz="4000" b="1" i="1" dirty="0" err="1"/>
              <a:t>героїчне</a:t>
            </a:r>
            <a:r>
              <a:rPr lang="ru-RU" sz="4000" b="1" i="1" dirty="0"/>
              <a:t> </a:t>
            </a:r>
            <a:r>
              <a:rPr lang="ru-RU" sz="4000" b="1" i="1" dirty="0" err="1"/>
              <a:t>минуле</a:t>
            </a:r>
            <a:r>
              <a:rPr lang="ru-RU" sz="4000" b="1" i="1" dirty="0"/>
              <a:t>, про </a:t>
            </a:r>
            <a:r>
              <a:rPr lang="ru-RU" sz="4000" b="1" i="1" dirty="0" err="1"/>
              <a:t>поневолення</a:t>
            </a:r>
            <a:r>
              <a:rPr lang="ru-RU" sz="4000" b="1" i="1" dirty="0"/>
              <a:t> </a:t>
            </a:r>
            <a:r>
              <a:rPr lang="ru-RU" sz="4000" b="1" i="1" dirty="0" err="1"/>
              <a:t>українського</a:t>
            </a:r>
            <a:r>
              <a:rPr lang="ru-RU" sz="4000" b="1" i="1" dirty="0"/>
              <a:t> народу. Тому народ і </a:t>
            </a:r>
            <a:r>
              <a:rPr lang="ru-RU" sz="4000" b="1" i="1" dirty="0" err="1"/>
              <a:t>зневажає</a:t>
            </a:r>
            <a:r>
              <a:rPr lang="ru-RU" sz="4000" b="1" i="1" dirty="0"/>
              <a:t> </a:t>
            </a:r>
            <a:r>
              <a:rPr lang="ru-RU" sz="4000" b="1" i="1" dirty="0" err="1"/>
              <a:t>невірних</a:t>
            </a:r>
            <a:r>
              <a:rPr lang="ru-RU" sz="4000" b="1" i="1" dirty="0"/>
              <a:t> </a:t>
            </a:r>
            <a:r>
              <a:rPr lang="ru-RU" sz="4000" b="1" i="1" dirty="0" err="1"/>
              <a:t>побратимів</a:t>
            </a:r>
            <a:r>
              <a:rPr lang="ru-RU" sz="4000" b="1" i="1" dirty="0"/>
              <a:t> </a:t>
            </a:r>
            <a:r>
              <a:rPr lang="ru-RU" sz="4000" b="1" i="1" dirty="0" err="1"/>
              <a:t>які</a:t>
            </a:r>
            <a:r>
              <a:rPr lang="ru-RU" sz="4000" b="1" i="1" dirty="0"/>
              <a:t> </a:t>
            </a:r>
            <a:r>
              <a:rPr lang="ru-RU" sz="4000" b="1" i="1" dirty="0" err="1"/>
              <a:t>катують</a:t>
            </a:r>
            <a:r>
              <a:rPr lang="ru-RU" sz="4000" b="1" i="1" dirty="0"/>
              <a:t> </a:t>
            </a:r>
            <a:r>
              <a:rPr lang="ru-RU" sz="4000" b="1" i="1" dirty="0" err="1"/>
              <a:t>неньку</a:t>
            </a:r>
            <a:r>
              <a:rPr lang="ru-RU" sz="4000" b="1" i="1" dirty="0"/>
              <a:t> </a:t>
            </a:r>
            <a:r>
              <a:rPr lang="ru-RU" sz="4000" b="1" i="1" dirty="0" err="1"/>
              <a:t>Україну</a:t>
            </a:r>
            <a:r>
              <a:rPr lang="ru-RU" sz="4000" b="1" i="1" dirty="0"/>
              <a:t>, </a:t>
            </a:r>
            <a:r>
              <a:rPr lang="ru-RU" sz="4000" b="1" i="1" dirty="0" err="1"/>
              <a:t>завдяки</a:t>
            </a:r>
            <a:r>
              <a:rPr lang="ru-RU" sz="4000" b="1" i="1" dirty="0"/>
              <a:t> </a:t>
            </a:r>
            <a:r>
              <a:rPr lang="ru-RU" sz="4000" b="1" i="1" dirty="0" err="1"/>
              <a:t>яким</a:t>
            </a:r>
            <a:r>
              <a:rPr lang="ru-RU" sz="4000" b="1" i="1" dirty="0"/>
              <a:t> не </a:t>
            </a:r>
            <a:r>
              <a:rPr lang="ru-RU" sz="4000" b="1" i="1" dirty="0" err="1"/>
              <a:t>має</a:t>
            </a:r>
            <a:r>
              <a:rPr lang="ru-RU" sz="4000" b="1" i="1" dirty="0"/>
              <a:t> </a:t>
            </a:r>
            <a:r>
              <a:rPr lang="ru-RU" sz="4000" b="1" i="1" dirty="0" err="1"/>
              <a:t>волі</a:t>
            </a:r>
            <a:r>
              <a:rPr lang="ru-RU" sz="4000" b="1" i="1" dirty="0"/>
              <a:t>, </a:t>
            </a:r>
            <a:r>
              <a:rPr lang="ru-RU" sz="4000" b="1" i="1" dirty="0" err="1"/>
              <a:t>віри</a:t>
            </a:r>
            <a:r>
              <a:rPr lang="ru-RU" sz="4000" b="1" i="1" dirty="0"/>
              <a:t> і </a:t>
            </a:r>
            <a:r>
              <a:rPr lang="ru-RU" sz="4000" b="1" i="1" dirty="0" err="1"/>
              <a:t>щастя</a:t>
            </a:r>
            <a:r>
              <a:rPr lang="ru-RU" sz="4000" b="1" i="1" dirty="0"/>
              <a:t>. У </a:t>
            </a:r>
            <a:r>
              <a:rPr lang="ru-RU" sz="4000" b="1" i="1" dirty="0" err="1"/>
              <a:t>поемі</a:t>
            </a:r>
            <a:r>
              <a:rPr lang="ru-RU" sz="4000" b="1" i="1" dirty="0"/>
              <a:t> «</a:t>
            </a:r>
            <a:r>
              <a:rPr lang="ru-RU" sz="4000" b="1" i="1" dirty="0" err="1"/>
              <a:t>Розрита</a:t>
            </a:r>
            <a:r>
              <a:rPr lang="ru-RU" sz="4000" b="1" i="1" dirty="0"/>
              <a:t> могила» автор </a:t>
            </a:r>
            <a:r>
              <a:rPr lang="ru-RU" sz="4000" b="1" i="1" dirty="0" err="1"/>
              <a:t>викриває</a:t>
            </a:r>
            <a:r>
              <a:rPr lang="ru-RU" sz="4000" b="1" i="1" dirty="0"/>
              <a:t> тих, </a:t>
            </a:r>
            <a:r>
              <a:rPr lang="ru-RU" sz="4000" b="1" i="1" dirty="0" err="1"/>
              <a:t>хто</a:t>
            </a:r>
            <a:r>
              <a:rPr lang="ru-RU" sz="4000" b="1" i="1" dirty="0"/>
              <a:t> </a:t>
            </a:r>
            <a:r>
              <a:rPr lang="ru-RU" sz="4000" b="1" i="1" dirty="0" err="1"/>
              <a:t>знищив</a:t>
            </a:r>
            <a:r>
              <a:rPr lang="ru-RU" sz="4000" b="1" i="1" dirty="0"/>
              <a:t> </a:t>
            </a:r>
            <a:r>
              <a:rPr lang="ru-RU" sz="4000" b="1" i="1" dirty="0" err="1"/>
              <a:t>вільну</a:t>
            </a:r>
            <a:r>
              <a:rPr lang="ru-RU" sz="4000" b="1" i="1" dirty="0"/>
              <a:t> </a:t>
            </a:r>
            <a:r>
              <a:rPr lang="ru-RU" sz="4000" b="1" i="1" dirty="0" err="1"/>
              <a:t>Українську</a:t>
            </a:r>
            <a:r>
              <a:rPr lang="ru-RU" sz="4000" b="1" i="1" dirty="0"/>
              <a:t> думку. </a:t>
            </a:r>
            <a:r>
              <a:rPr lang="ru-RU" sz="4000" b="1" i="1" dirty="0" err="1"/>
              <a:t>Це</a:t>
            </a:r>
            <a:r>
              <a:rPr lang="ru-RU" sz="4000" b="1" i="1" dirty="0"/>
              <a:t> «</a:t>
            </a:r>
            <a:r>
              <a:rPr lang="ru-RU" sz="4000" b="1" i="1" dirty="0" err="1"/>
              <a:t>москалі</a:t>
            </a:r>
            <a:r>
              <a:rPr lang="ru-RU" sz="4000" b="1" i="1" dirty="0"/>
              <a:t>, орда, ляхи», </a:t>
            </a:r>
            <a:r>
              <a:rPr lang="ru-RU" sz="4000" b="1" i="1" dirty="0" err="1"/>
              <a:t>які</a:t>
            </a:r>
            <a:r>
              <a:rPr lang="ru-RU" sz="4000" b="1" i="1" dirty="0"/>
              <a:t> </a:t>
            </a:r>
            <a:r>
              <a:rPr lang="ru-RU" sz="4000" b="1" i="1" dirty="0" err="1"/>
              <a:t>катували</a:t>
            </a:r>
            <a:r>
              <a:rPr lang="ru-RU" sz="4000" b="1" i="1" dirty="0"/>
              <a:t> </a:t>
            </a:r>
            <a:r>
              <a:rPr lang="ru-RU" sz="4000" b="1" i="1" dirty="0" err="1"/>
              <a:t>український</a:t>
            </a:r>
            <a:r>
              <a:rPr lang="ru-RU" sz="4000" b="1" i="1" dirty="0"/>
              <a:t> народ: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000" b="1" i="1" dirty="0"/>
              <a:t>А </a:t>
            </a:r>
            <a:r>
              <a:rPr lang="ru-RU" sz="4000" b="1" i="1" dirty="0" err="1"/>
              <a:t>тим</a:t>
            </a:r>
            <a:r>
              <a:rPr lang="ru-RU" sz="4000" b="1" i="1" dirty="0"/>
              <a:t> часом </a:t>
            </a:r>
            <a:r>
              <a:rPr lang="ru-RU" sz="4000" b="1" i="1" dirty="0" err="1"/>
              <a:t>перевертні</a:t>
            </a:r>
            <a:r>
              <a:rPr lang="ru-RU" sz="4000" b="1" i="1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000" b="1" i="1" dirty="0"/>
              <a:t>Нехай </a:t>
            </a:r>
            <a:r>
              <a:rPr lang="ru-RU" sz="4000" b="1" i="1" dirty="0" err="1"/>
              <a:t>підростають</a:t>
            </a:r>
            <a:r>
              <a:rPr lang="ru-RU" sz="4000" b="1" i="1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000" b="1" i="1" dirty="0"/>
              <a:t>Та, </a:t>
            </a:r>
            <a:r>
              <a:rPr lang="ru-RU" sz="4000" b="1" i="1" dirty="0" err="1"/>
              <a:t>поможуть</a:t>
            </a:r>
            <a:r>
              <a:rPr lang="ru-RU" sz="4000" b="1" i="1" dirty="0"/>
              <a:t> </a:t>
            </a:r>
            <a:r>
              <a:rPr lang="ru-RU" sz="4000" b="1" i="1" dirty="0" err="1"/>
              <a:t>москалеві</a:t>
            </a:r>
            <a:r>
              <a:rPr lang="ru-RU" sz="4000" b="1" i="1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000" b="1" i="1" dirty="0" err="1"/>
              <a:t>Господарювати</a:t>
            </a:r>
            <a:endParaRPr lang="ru-RU" sz="4000" b="1" i="1" dirty="0"/>
          </a:p>
          <a:p>
            <a:pPr marL="0" indent="0">
              <a:lnSpc>
                <a:spcPct val="170000"/>
              </a:lnSpc>
              <a:buNone/>
            </a:pPr>
            <a:r>
              <a:rPr lang="ru-RU" sz="4000" b="1" i="1" dirty="0"/>
              <a:t>Та з </a:t>
            </a:r>
            <a:r>
              <a:rPr lang="ru-RU" sz="4000" b="1" i="1" dirty="0" err="1"/>
              <a:t>матері</a:t>
            </a:r>
            <a:r>
              <a:rPr lang="ru-RU" sz="4000" b="1" i="1" dirty="0"/>
              <a:t> </a:t>
            </a:r>
            <a:r>
              <a:rPr lang="ru-RU" sz="4000" b="1" i="1" dirty="0" err="1"/>
              <a:t>полатану</a:t>
            </a:r>
            <a:r>
              <a:rPr lang="ru-RU" sz="4000" b="1" i="1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000" b="1" i="1" dirty="0"/>
              <a:t>Сорочку </a:t>
            </a:r>
            <a:r>
              <a:rPr lang="ru-RU" sz="4000" b="1" i="1" dirty="0" err="1"/>
              <a:t>знімати</a:t>
            </a:r>
            <a:r>
              <a:rPr lang="ru-RU" sz="4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38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0"/>
            <a:ext cx="9144000" cy="68627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748464" cy="576064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Т.Г.Шевченко ідейно озброїв народ – пробудив національну свідомість і гідність, зробив значний внесок у розвиток української національної ідеї.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Тарас Шевченко – це наша душа, наша мудрість, це наша сила. Сьогодні з ідеалами, помислами Т.Шевченка ми звіряємо свої кроки в утвердженні Української держави. Він був українським пророком, провідником любові, правди і братерства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>
                <a:solidFill>
                  <a:srgbClr val="0070C0"/>
                </a:solidFill>
              </a:rPr>
              <a:t/>
            </a:r>
            <a:br>
              <a:rPr lang="uk-UA" sz="2800" dirty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uk-UA" sz="2800" smtClean="0">
                <a:solidFill>
                  <a:srgbClr val="0070C0"/>
                </a:solidFill>
              </a:rPr>
              <a:t/>
            </a:r>
            <a:br>
              <a:rPr lang="uk-UA" sz="2800" smtClean="0">
                <a:solidFill>
                  <a:srgbClr val="0070C0"/>
                </a:solidFill>
              </a:rPr>
            </a:br>
            <a:r>
              <a:rPr lang="uk-UA" sz="2800">
                <a:solidFill>
                  <a:srgbClr val="0070C0"/>
                </a:solidFill>
              </a:rPr>
              <a:t> </a:t>
            </a:r>
            <a:r>
              <a:rPr lang="uk-UA" sz="2800" smtClean="0">
                <a:solidFill>
                  <a:srgbClr val="0070C0"/>
                </a:solidFill>
              </a:rPr>
              <a:t>                   </a:t>
            </a:r>
            <a:r>
              <a:rPr lang="uk-UA" sz="2800" smtClean="0">
                <a:solidFill>
                  <a:schemeClr val="bg1"/>
                </a:solidFill>
              </a:rPr>
              <a:t>ДЯКУЄМО </a:t>
            </a:r>
            <a:r>
              <a:rPr lang="uk-UA" sz="2800" dirty="0" smtClean="0">
                <a:solidFill>
                  <a:schemeClr val="bg1"/>
                </a:solidFill>
              </a:rPr>
              <a:t>ЗА УВАГУ!</a:t>
            </a:r>
            <a:br>
              <a:rPr lang="uk-UA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2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378" cy="68579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32013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3429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1408098"/>
            <a:ext cx="4824536" cy="4041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</a:t>
            </a:r>
            <a:r>
              <a:rPr lang="uk-UA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Бикова Євгенія Володимирівна, учениця 7-Б класу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Херсонського загальноосвітнього навчально-виховного комплексу № 11</a:t>
            </a:r>
          </a:p>
          <a:p>
            <a:pPr algn="ctr"/>
            <a:r>
              <a:rPr lang="uk-UA" sz="2400" b="1" u="sng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Науковий керівник:</a:t>
            </a:r>
            <a:r>
              <a:rPr lang="uk-UA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вчитель історії Гаврилова </a:t>
            </a:r>
            <a:r>
              <a:rPr lang="uk-UA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Вікторія  Олегівна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69155"/>
            <a:ext cx="3312369" cy="6494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u="sng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Розрита</a:t>
            </a:r>
            <a:r>
              <a:rPr lang="ru-RU" sz="1600" b="1" u="sng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могила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Світе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тихий, краю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милий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Україно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тебе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сплюндровано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гинеш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рано до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 не молилась,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діточок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непевних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Звичаю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вчила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Молилася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турбувалась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і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спала,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Малих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діток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доглядала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Звичаю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навчала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Виростали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добрі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Панувала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я колись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широкім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Панувала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Ой Богдане!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Нерозумний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сину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Подивись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матір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свою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Вкраїну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колишучи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співала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свою недолю,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співаючи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ридала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1600" b="1" dirty="0" err="1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Виглядала</a:t>
            </a:r>
            <a:r>
              <a:rPr lang="ru-RU" sz="1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волю…. </a:t>
            </a:r>
            <a:endParaRPr lang="ru-RU" sz="16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17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айл:Курган «Розрита могила» з пам’ятним знак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7" y="102670"/>
            <a:ext cx="8772128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72" y="1628800"/>
            <a:ext cx="8229600" cy="202991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Це вірш який писався десятиріччями. ..В його рядки вводили безліч поправок, та не раз переписували цей вірш, який втілює у собі історію України, її незлічені страждання, війни, кризові ситуації . В цьому вірші Україна постає молодою дівчиною, яка ростить своїх дітей, а вони її катують та над нею знущаються </a:t>
            </a:r>
            <a:r>
              <a:rPr lang="uk-UA" sz="16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072" y="188640"/>
            <a:ext cx="8584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Розрита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могила» —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Тараса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написаний 9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1843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Березані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4282" y="5786935"/>
            <a:ext cx="5506675" cy="954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Курган «</a:t>
            </a:r>
            <a:r>
              <a:rPr lang="ru-RU" sz="1800" dirty="0" err="1"/>
              <a:t>Розрита</a:t>
            </a:r>
            <a:r>
              <a:rPr lang="ru-RU" sz="1800" dirty="0"/>
              <a:t> могила» з </a:t>
            </a:r>
            <a:r>
              <a:rPr lang="ru-RU" sz="1800" dirty="0" err="1"/>
              <a:t>пам’ятним</a:t>
            </a:r>
            <a:r>
              <a:rPr lang="ru-RU" sz="1800" dirty="0"/>
              <a:t> </a:t>
            </a:r>
            <a:r>
              <a:rPr lang="ru-RU" sz="1800" dirty="0" smtClean="0"/>
              <a:t>знаком в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Березані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1214446"/>
          </a:xfr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«Ой </a:t>
            </a:r>
            <a:r>
              <a:rPr lang="uk-UA" dirty="0"/>
              <a:t>Богдане! Нерозумний сину</a:t>
            </a:r>
            <a:r>
              <a:rPr lang="uk-UA" dirty="0" smtClean="0"/>
              <a:t>!»</a:t>
            </a:r>
            <a:endParaRPr lang="ru-RU" dirty="0"/>
          </a:p>
        </p:txBody>
      </p:sp>
      <p:pic>
        <p:nvPicPr>
          <p:cNvPr id="5" name="Содержимое 4" descr="загруженное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0112" y="188640"/>
            <a:ext cx="3214710" cy="4714908"/>
          </a:xfr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5112568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ІСТОРИЧНИЙ КОНТЕКСТ В РЯДКАХ ВІРШУ: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Образ </a:t>
            </a:r>
            <a:r>
              <a:rPr lang="ru-RU" b="1" i="1" dirty="0" err="1">
                <a:solidFill>
                  <a:srgbClr val="FF0000"/>
                </a:solidFill>
              </a:rPr>
              <a:t>могили</a:t>
            </a:r>
            <a:r>
              <a:rPr lang="ru-RU" b="1" i="1" dirty="0">
                <a:solidFill>
                  <a:srgbClr val="FF0000"/>
                </a:solidFill>
              </a:rPr>
              <a:t> в </a:t>
            </a:r>
            <a:r>
              <a:rPr lang="ru-RU" b="1" i="1" dirty="0" err="1">
                <a:solidFill>
                  <a:srgbClr val="FF0000"/>
                </a:solidFill>
              </a:rPr>
              <a:t>заголовному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образі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вірша</a:t>
            </a:r>
            <a:r>
              <a:rPr lang="ru-RU" b="1" i="1" dirty="0">
                <a:solidFill>
                  <a:srgbClr val="FF0000"/>
                </a:solidFill>
              </a:rPr>
              <a:t> «</a:t>
            </a:r>
            <a:r>
              <a:rPr lang="ru-RU" b="1" i="1" dirty="0" err="1">
                <a:solidFill>
                  <a:srgbClr val="FF0000"/>
                </a:solidFill>
              </a:rPr>
              <a:t>Розрита</a:t>
            </a:r>
            <a:r>
              <a:rPr lang="ru-RU" b="1" i="1" dirty="0">
                <a:solidFill>
                  <a:srgbClr val="FF0000"/>
                </a:solidFill>
              </a:rPr>
              <a:t> могила» — </a:t>
            </a:r>
            <a:r>
              <a:rPr lang="ru-RU" b="1" i="1" dirty="0" err="1">
                <a:solidFill>
                  <a:srgbClr val="FF0000"/>
                </a:solidFill>
              </a:rPr>
              <a:t>це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узагальнений</a:t>
            </a:r>
            <a:r>
              <a:rPr lang="ru-RU" b="1" i="1" dirty="0">
                <a:solidFill>
                  <a:srgbClr val="FF0000"/>
                </a:solidFill>
              </a:rPr>
              <a:t> до символу образ </a:t>
            </a:r>
            <a:r>
              <a:rPr lang="ru-RU" b="1" i="1" dirty="0" err="1">
                <a:solidFill>
                  <a:srgbClr val="FF0000"/>
                </a:solidFill>
              </a:rPr>
              <a:t>України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пограбованої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царатом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Переяславська угода 1654 року. Історичний Міф або Реальніс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948287" cy="31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53536" cy="479002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/>
                <a:ea typeface="Calibri"/>
              </a:rPr>
              <a:t>Ой Богдане! </a:t>
            </a:r>
            <a:r>
              <a:rPr lang="ru-RU" sz="2400" i="1" dirty="0" err="1" smtClean="0">
                <a:latin typeface="Times New Roman"/>
                <a:ea typeface="Calibri"/>
              </a:rPr>
              <a:t>Нерозумний</a:t>
            </a:r>
            <a:r>
              <a:rPr lang="ru-RU" sz="2400" i="1" dirty="0" smtClean="0">
                <a:latin typeface="Times New Roman"/>
                <a:ea typeface="Calibri"/>
              </a:rPr>
              <a:t> </a:t>
            </a:r>
            <a:r>
              <a:rPr lang="ru-RU" sz="2400" i="1" dirty="0" err="1" smtClean="0">
                <a:latin typeface="Times New Roman"/>
                <a:ea typeface="Calibri"/>
              </a:rPr>
              <a:t>сину</a:t>
            </a:r>
            <a:r>
              <a:rPr lang="ru-RU" sz="2400" i="1" dirty="0" smtClean="0">
                <a:latin typeface="Times New Roman"/>
                <a:ea typeface="Calibri"/>
              </a:rPr>
              <a:t>!-</a:t>
            </a:r>
            <a:r>
              <a:rPr lang="uk-UA" sz="2400" dirty="0" smtClean="0">
                <a:latin typeface="Times New Roman"/>
                <a:ea typeface="Calibri"/>
              </a:rPr>
              <a:t> В цих і наступних рядках вірша – зверненнях-докорах персоніфікованої </a:t>
            </a:r>
            <a:r>
              <a:rPr lang="uk-UA" sz="2400" dirty="0" err="1" smtClean="0">
                <a:latin typeface="Times New Roman"/>
                <a:ea typeface="Calibri"/>
              </a:rPr>
              <a:t>матері-України</a:t>
            </a:r>
            <a:r>
              <a:rPr lang="uk-UA" sz="2400" dirty="0" smtClean="0">
                <a:latin typeface="Times New Roman"/>
                <a:ea typeface="Calibri"/>
              </a:rPr>
              <a:t> до гетьмана Богдана Хмельницького, стилізованих під народні голосіння, Шевченко вперше називає винуватця і причину кризового становища України. Цю причину  він бачить в історичній помилці Б. Хмельницького – підписаному ним 1654р. у Переяславі акті приєднання України до Московської держави , що обернувся для українського народу ліквідацією його здобутків  на шляху  до створення власної держави, неволею,руїною.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	«Степи  мо</a:t>
            </a:r>
            <a:r>
              <a:rPr lang="uk-UA" i="1" dirty="0" smtClean="0"/>
              <a:t>ї запродані  </a:t>
            </a:r>
            <a:r>
              <a:rPr lang="uk-UA" i="1" dirty="0" err="1" smtClean="0"/>
              <a:t>Жидові</a:t>
            </a:r>
            <a:r>
              <a:rPr lang="uk-UA" i="1" dirty="0" smtClean="0"/>
              <a:t>, німоті»</a:t>
            </a:r>
            <a:endParaRPr lang="ru-RU" i="1" dirty="0"/>
          </a:p>
        </p:txBody>
      </p:sp>
      <p:pic>
        <p:nvPicPr>
          <p:cNvPr id="5" name="Содержимое 4" descr="2478114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4038600" cy="4071966"/>
          </a:xfrm>
        </p:spPr>
      </p:pic>
      <p:pic>
        <p:nvPicPr>
          <p:cNvPr id="6" name="Содержимое 5" descr="images (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428604"/>
            <a:ext cx="3429024" cy="40719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3360436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Степи мої запродані </a:t>
            </a:r>
            <a:r>
              <a:rPr lang="uk-UA" sz="2000" i="1" dirty="0" err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Жидові</a:t>
            </a:r>
            <a:r>
              <a:rPr lang="uk-UA" sz="20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 німоті –</a:t>
            </a:r>
            <a:r>
              <a:rPr lang="uk-UA" sz="20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Йдеться про передачу колоністам земель Запорозької Січі після її зруйнування 1775р. військами Катерини ІІ. Перші німецькі колонії були засновані 1789р. на острові Хортиця та в </a:t>
            </a:r>
            <a:r>
              <a:rPr lang="uk-UA" sz="2000" dirty="0" err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Павлодарському</a:t>
            </a:r>
            <a:r>
              <a:rPr lang="uk-UA" sz="20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і Новомосковському повітах Катеринославської губернії переселенцями Пруссії . У 1845 р. на півдні України налічувалось  вже близько  ста тисяч німецьких колоністів. Єврейська колонізація причорноморських степів почалася пізніше  в 1807 р. засновано перші колонії на Херсонщині, однак через відсутність у переселенців досвіду ведення сільського господарства довго вони не протримались.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«Сини мої на чужині на чужій роботі»</a:t>
            </a:r>
            <a:endParaRPr lang="ru-RU" dirty="0"/>
          </a:p>
        </p:txBody>
      </p:sp>
      <p:pic>
        <p:nvPicPr>
          <p:cNvPr id="5" name="Содержимое 4" descr="images (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4286280" cy="3786214"/>
          </a:xfrm>
        </p:spPr>
      </p:pic>
      <p:pic>
        <p:nvPicPr>
          <p:cNvPr id="6" name="Содержимое 5" descr="images (7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642918"/>
            <a:ext cx="3643306" cy="435771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Файл:Руїни дому Мазепи. Rujiny domu Mazepy. Batur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3774"/>
            <a:ext cx="5616624" cy="42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4818"/>
            <a:ext cx="5148064" cy="5736066"/>
          </a:xfrm>
        </p:spPr>
        <p:txBody>
          <a:bodyPr>
            <a:noAutofit/>
          </a:bodyPr>
          <a:lstStyle/>
          <a:p>
            <a:r>
              <a:rPr lang="uk-UA" sz="2400" i="1" dirty="0" smtClean="0">
                <a:latin typeface="Times New Roman"/>
                <a:ea typeface="Calibri"/>
                <a:cs typeface="Times New Roman"/>
              </a:rPr>
              <a:t>Сини мої на чужині, На чужій </a:t>
            </a:r>
            <a:r>
              <a:rPr lang="uk-UA" sz="2400" i="1" dirty="0" err="1" smtClean="0">
                <a:latin typeface="Times New Roman"/>
                <a:ea typeface="Calibri"/>
                <a:cs typeface="Times New Roman"/>
              </a:rPr>
              <a:t>роботі.</a:t>
            </a:r>
            <a:r>
              <a:rPr lang="uk-UA" sz="2400" dirty="0" err="1" smtClean="0">
                <a:latin typeface="Times New Roman"/>
                <a:ea typeface="Calibri"/>
                <a:cs typeface="Times New Roman"/>
              </a:rPr>
              <a:t>-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Ймовірно,Шевченко пише про козаків,яких  після поразки  війська гетьмана І. Мазепи у Полтавський битві 1709р. та падіння гетьманської столиці Батурина було заслано Петром І на північ до Фінської затоки копати в болотах канали й розчищати місце  для розбудови Петербурга. Надзвичайно важкі умови роботи спричинили загибель десятків тисяч людей </a:t>
            </a: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6093296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Руїни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дому </a:t>
            </a:r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Мазепи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7" descr="1305486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16632"/>
            <a:ext cx="3833813" cy="3959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1580" y="4221088"/>
            <a:ext cx="429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Мазепа (1687 – 1708 </a:t>
            </a:r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187</TotalTime>
  <Words>827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                 Тема:</vt:lpstr>
      <vt:lpstr>Презентация PowerPoint</vt:lpstr>
      <vt:lpstr>Це вірш який писався десятиріччями. ..В його рядки вводили безліч поправок, та не раз переписували цей вірш, який втілює у собі історію України, її незлічені страждання, війни, кризові ситуації . В цьому вірші Україна постає молодою дівчиною, яка ростить своїх дітей, а вони її катують та над нею знущаються . </vt:lpstr>
      <vt:lpstr>«Ой Богдане! Нерозумний сину!»</vt:lpstr>
      <vt:lpstr>Ой Богдане! Нерозумний сину!- В цих і наступних рядках вірша – зверненнях-докорах персоніфікованої матері-України до гетьмана Богдана Хмельницького, стилізованих під народні голосіння, Шевченко вперше називає винуватця і причину кризового становища України. Цю причину  він бачить в історичній помилці Б. Хмельницького – підписаному ним 1654р. у Переяславі акті приєднання України до Московської держави , що обернувся для українського народу ліквідацією його здобутків  на шляху  до створення власної держави, неволею,руїною.</vt:lpstr>
      <vt:lpstr> «Степи  мої запродані  Жидові, німоті»</vt:lpstr>
      <vt:lpstr>Степи мої запродані Жидові, німоті – Йдеться про передачу колоністам земель Запорозької Січі після її зруйнування 1775р. військами Катерини ІІ. Перші німецькі колонії були засновані 1789р. на острові Хортиця та в Павлодарському і Новомосковському повітах Катеринославської губернії переселенцями Пруссії . У 1845 р. на півдні України налічувалось  вже близько  ста тисяч німецьких колоністів. Єврейська колонізація причорноморських степів почалася пізніше  в 1807 р. засновано перші колонії на Херсонщині, однак через відсутність у переселенців досвіду ведення сільського господарства довго вони не протримались. </vt:lpstr>
      <vt:lpstr>«Сини мої на чужині на чужій роботі»</vt:lpstr>
      <vt:lpstr>Сини мої на чужині, На чужій роботі.- Ймовірно,Шевченко пише про козаків,яких  після поразки  війська гетьмана І. Мазепи у Полтавський битві 1709р. та падіння гетьманської столиці Батурина було заслано Петром І на північ до Фінської затоки копати в болотах канали й розчищати місце  для розбудови Петербурга. Надзвичайно важкі умови роботи спричинили загибель десятків тисяч людей  </vt:lpstr>
      <vt:lpstr>«І могили мої милі Москаль розриває»</vt:lpstr>
      <vt:lpstr>І могили мої милі Москаль розриває – Шевченко вбачає в розкопках курганів наругу над національними святощами,автор протестував проти  розкопок  з позицій народної моралі. Могили не були пам'ятками козацької доби. Як встановлено пізніше, обряд поховання померлих під насипом зберігався на території України до початку другого тисячоліття. </vt:lpstr>
      <vt:lpstr>«А тим часом перевертні  нехай підростають»</vt:lpstr>
      <vt:lpstr>А тим часом перевертні Нехай підростають – Перевертнями Шевченко називає українців які з  корисливою  метою нехтували  національними  та соціальними  інтересами рідного краю . Асиміляцію української старшини, котрий для заходження  надавались у вічне володіння земель села та кріпаки . російська влада почала проводити с початку 18 ст. Особливо посилилася проімперська орієнтація української знаті  після 1785 р., коли Катерина ІІ зрівняла її з російським дворянством, що відкривало можливості зробити кар’єру  й отримати адміністративну посаду на вищому державному щаблі.</vt:lpstr>
      <vt:lpstr>Презентация PowerPoint</vt:lpstr>
      <vt:lpstr>Т.Г.Шевченко ідейно озброїв народ – пробудив національну свідомість і гідність, зробив значний внесок у розвиток української національної ідеї. Тарас Шевченко – це наша душа, наша мудрість, це наша сила. Сьогодні з ідеалами, помислами Т.Шевченка ми звіряємо свої кроки в утвердженні Української держави. Він був українським пророком, провідником любові, правди і братерства.                                                         ДЯКУЄМО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Cat</dc:creator>
  <cp:lastModifiedBy>User</cp:lastModifiedBy>
  <cp:revision>21</cp:revision>
  <dcterms:created xsi:type="dcterms:W3CDTF">2014-04-07T18:47:43Z</dcterms:created>
  <dcterms:modified xsi:type="dcterms:W3CDTF">2014-04-09T21:50:07Z</dcterms:modified>
</cp:coreProperties>
</file>