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4752528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«Поема «</a:t>
            </a:r>
            <a:r>
              <a:rPr lang="ru-RU" b="1" dirty="0" err="1" smtClean="0"/>
              <a:t>Іржавець</a:t>
            </a:r>
            <a:r>
              <a:rPr lang="ru-RU" b="1" dirty="0" smtClean="0"/>
              <a:t>» Т.Г. </a:t>
            </a:r>
            <a:r>
              <a:rPr lang="ru-RU" b="1" dirty="0" err="1" smtClean="0"/>
              <a:t>Шевченка</a:t>
            </a:r>
            <a:r>
              <a:rPr lang="ru-RU" b="1" dirty="0" smtClean="0"/>
              <a:t> як </a:t>
            </a:r>
            <a:r>
              <a:rPr lang="ru-RU" b="1" dirty="0" err="1" smtClean="0"/>
              <a:t>історичне</a:t>
            </a:r>
            <a:r>
              <a:rPr lang="ru-RU" b="1" dirty="0" smtClean="0"/>
              <a:t> </a:t>
            </a:r>
            <a:r>
              <a:rPr lang="ru-RU" b="1" dirty="0" err="1" smtClean="0"/>
              <a:t>джерело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861048"/>
            <a:ext cx="4116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Роботу </a:t>
            </a:r>
            <a:r>
              <a:rPr lang="ru-RU" dirty="0" err="1"/>
              <a:t>виконала</a:t>
            </a:r>
            <a:endParaRPr lang="ru-RU" dirty="0"/>
          </a:p>
          <a:p>
            <a:pPr algn="r"/>
            <a:r>
              <a:rPr lang="ru-RU" dirty="0" err="1"/>
              <a:t>Вірська</a:t>
            </a:r>
            <a:r>
              <a:rPr lang="ru-RU" dirty="0"/>
              <a:t> Марина </a:t>
            </a:r>
            <a:r>
              <a:rPr lang="ru-RU" dirty="0" err="1"/>
              <a:t>Володимирівна</a:t>
            </a:r>
            <a:r>
              <a:rPr lang="ru-RU" dirty="0"/>
              <a:t>, </a:t>
            </a:r>
          </a:p>
          <a:p>
            <a:pPr algn="r"/>
            <a:r>
              <a:rPr lang="ru-RU" dirty="0" err="1"/>
              <a:t>учениця</a:t>
            </a:r>
            <a:r>
              <a:rPr lang="ru-RU" dirty="0"/>
              <a:t> </a:t>
            </a:r>
            <a:r>
              <a:rPr lang="en-US" dirty="0" smtClean="0"/>
              <a:t>10</a:t>
            </a:r>
            <a:r>
              <a:rPr lang="ru-RU" dirty="0" smtClean="0"/>
              <a:t>-А </a:t>
            </a:r>
            <a:r>
              <a:rPr lang="ru-RU" dirty="0" err="1"/>
              <a:t>класу</a:t>
            </a:r>
            <a:r>
              <a:rPr lang="ru-RU" dirty="0"/>
              <a:t> </a:t>
            </a:r>
          </a:p>
          <a:p>
            <a:pPr algn="r"/>
            <a:r>
              <a:rPr lang="ru-RU" dirty="0" err="1"/>
              <a:t>Полтавської</a:t>
            </a:r>
            <a:r>
              <a:rPr lang="ru-RU" dirty="0"/>
              <a:t> </a:t>
            </a:r>
            <a:r>
              <a:rPr lang="ru-RU" dirty="0" err="1"/>
              <a:t>спеціалізованої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І-ІІІ </a:t>
            </a:r>
            <a:r>
              <a:rPr lang="ru-RU" dirty="0" err="1"/>
              <a:t>ступенів</a:t>
            </a:r>
            <a:r>
              <a:rPr lang="ru-RU" dirty="0"/>
              <a:t> №3</a:t>
            </a:r>
          </a:p>
          <a:p>
            <a:pPr algn="r"/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endParaRPr lang="ru-RU" dirty="0"/>
          </a:p>
          <a:p>
            <a:pPr algn="r"/>
            <a:r>
              <a:rPr lang="ru-RU" dirty="0"/>
              <a:t>Каневська Оксана </a:t>
            </a:r>
            <a:r>
              <a:rPr lang="ru-RU" dirty="0" err="1"/>
              <a:t>Іванівна</a:t>
            </a:r>
            <a:r>
              <a:rPr lang="ru-RU" dirty="0"/>
              <a:t>,</a:t>
            </a:r>
          </a:p>
          <a:p>
            <a:pPr algn="r"/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правознавства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44" y="758133"/>
            <a:ext cx="2994960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1490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7" y="3584519"/>
            <a:ext cx="3508154" cy="2631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7725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824" y="4983523"/>
            <a:ext cx="3559877" cy="1872208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/>
              <a:t>Отак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воєводи</a:t>
            </a:r>
            <a:r>
              <a:rPr lang="ru-RU" sz="2000" dirty="0" smtClean="0"/>
              <a:t>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Петрові</a:t>
            </a:r>
            <a:r>
              <a:rPr lang="ru-RU" sz="2000" dirty="0"/>
              <a:t> собаки</a:t>
            </a:r>
            <a:r>
              <a:rPr lang="ru-RU" sz="2000" dirty="0" smtClean="0"/>
              <a:t>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Рвали, гризли... І </a:t>
            </a:r>
            <a:r>
              <a:rPr lang="ru-RU" sz="2000" dirty="0" err="1" smtClean="0"/>
              <a:t>здалека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Запорожці</a:t>
            </a:r>
            <a:r>
              <a:rPr lang="ru-RU" sz="2000" dirty="0"/>
              <a:t> </a:t>
            </a:r>
            <a:r>
              <a:rPr lang="ru-RU" sz="2000" dirty="0" err="1"/>
              <a:t>чули</a:t>
            </a:r>
            <a:r>
              <a:rPr lang="ru-RU" sz="2000" dirty="0" smtClean="0"/>
              <a:t>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Як </a:t>
            </a:r>
            <a:r>
              <a:rPr lang="ru-RU" sz="2000" dirty="0" err="1"/>
              <a:t>дзвонили</a:t>
            </a:r>
            <a:r>
              <a:rPr lang="ru-RU" sz="2000" dirty="0"/>
              <a:t> у </a:t>
            </a:r>
            <a:r>
              <a:rPr lang="ru-RU" sz="2000" dirty="0" err="1"/>
              <a:t>Глухові</a:t>
            </a:r>
            <a:r>
              <a:rPr lang="ru-RU" sz="2000" dirty="0" smtClean="0"/>
              <a:t>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З </a:t>
            </a:r>
            <a:r>
              <a:rPr lang="ru-RU" sz="2000" dirty="0" err="1"/>
              <a:t>гармати</a:t>
            </a:r>
            <a:r>
              <a:rPr lang="ru-RU" sz="2000" dirty="0"/>
              <a:t> </a:t>
            </a:r>
            <a:r>
              <a:rPr lang="ru-RU" sz="2000" dirty="0" err="1"/>
              <a:t>ревнули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3" y="4293095"/>
            <a:ext cx="4011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Розгніваний</a:t>
            </a:r>
            <a:r>
              <a:rPr lang="ru-RU" dirty="0"/>
              <a:t>  </a:t>
            </a:r>
            <a:r>
              <a:rPr lang="ru-RU" dirty="0" err="1"/>
              <a:t>зовнішньою</a:t>
            </a:r>
            <a:r>
              <a:rPr lang="ru-RU" dirty="0"/>
              <a:t> </a:t>
            </a:r>
            <a:r>
              <a:rPr lang="ru-RU" dirty="0" err="1"/>
              <a:t>переорієнтацією</a:t>
            </a:r>
            <a:r>
              <a:rPr lang="ru-RU" dirty="0"/>
              <a:t> </a:t>
            </a:r>
            <a:r>
              <a:rPr lang="ru-RU" dirty="0" err="1"/>
              <a:t>І.Мазепи</a:t>
            </a:r>
            <a:r>
              <a:rPr lang="ru-RU" dirty="0"/>
              <a:t>, Петро І наказав </a:t>
            </a:r>
            <a:r>
              <a:rPr lang="ru-RU" dirty="0" err="1"/>
              <a:t>вщент</a:t>
            </a:r>
            <a:r>
              <a:rPr lang="ru-RU" dirty="0"/>
              <a:t> </a:t>
            </a:r>
            <a:r>
              <a:rPr lang="ru-RU" dirty="0" err="1"/>
              <a:t>зруйнувати</a:t>
            </a:r>
            <a:r>
              <a:rPr lang="ru-RU" dirty="0"/>
              <a:t> </a:t>
            </a:r>
            <a:r>
              <a:rPr lang="ru-RU" dirty="0" err="1"/>
              <a:t>гетьманську</a:t>
            </a:r>
            <a:r>
              <a:rPr lang="ru-RU" dirty="0"/>
              <a:t> </a:t>
            </a:r>
            <a:r>
              <a:rPr lang="ru-RU" dirty="0" err="1"/>
              <a:t>столицю</a:t>
            </a:r>
            <a:r>
              <a:rPr lang="ru-RU" dirty="0"/>
              <a:t> Батурин та перенести 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містечка</a:t>
            </a:r>
            <a:r>
              <a:rPr lang="ru-RU" dirty="0"/>
              <a:t>  Глухова – на кордон 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Російською</a:t>
            </a:r>
            <a:r>
              <a:rPr lang="ru-RU" dirty="0"/>
              <a:t> державою.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t="6219" r="16037" b="3309"/>
          <a:stretch/>
        </p:blipFill>
        <p:spPr>
          <a:xfrm>
            <a:off x="1607415" y="909152"/>
            <a:ext cx="2130540" cy="209908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312907" y="4474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атурин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7618" y="67947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Глухів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70" y="1178047"/>
            <a:ext cx="3689144" cy="2766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42" y="2860927"/>
            <a:ext cx="3033886" cy="14585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9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8510"/>
            <a:ext cx="8229600" cy="23762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цих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рядках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Т.Шевченко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болем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описує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подальшу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долю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козаків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змушені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були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воювати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Швецією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боці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російської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армії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Фінляндії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будувати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лінію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укріплень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р.Оріль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брати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участь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будівництві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м. Санкт-Петербург.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Як погнали на болото</a:t>
            </a:r>
            <a:b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Город </a:t>
            </a:r>
            <a:r>
              <a:rPr lang="ru-RU" sz="2400" dirty="0" err="1">
                <a:latin typeface="Segoe Script" panose="020B0504020000000003" pitchFamily="34" charset="0"/>
                <a:cs typeface="Times New Roman" pitchFamily="18" charset="0"/>
              </a:rPr>
              <a:t>будовати</a:t>
            </a: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.</a:t>
            </a:r>
            <a:b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Як плакала за </a:t>
            </a:r>
            <a:r>
              <a:rPr lang="ru-RU" sz="2400" dirty="0" err="1">
                <a:latin typeface="Segoe Script" panose="020B0504020000000003" pitchFamily="34" charset="0"/>
                <a:cs typeface="Times New Roman" pitchFamily="18" charset="0"/>
              </a:rPr>
              <a:t>дітками</a:t>
            </a: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Старенькая </a:t>
            </a:r>
            <a:r>
              <a:rPr lang="ru-RU" sz="2400" dirty="0" err="1">
                <a:latin typeface="Segoe Script" panose="020B0504020000000003" pitchFamily="34" charset="0"/>
                <a:cs typeface="Times New Roman" pitchFamily="18" charset="0"/>
              </a:rPr>
              <a:t>мати</a:t>
            </a: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.</a:t>
            </a:r>
            <a:b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Як </a:t>
            </a:r>
            <a:r>
              <a:rPr lang="ru-RU" sz="2400" dirty="0" err="1">
                <a:latin typeface="Segoe Script" panose="020B0504020000000003" pitchFamily="34" charset="0"/>
                <a:cs typeface="Times New Roman" pitchFamily="18" charset="0"/>
              </a:rPr>
              <a:t>діточки</a:t>
            </a: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Segoe Script" panose="020B0504020000000003" pitchFamily="34" charset="0"/>
                <a:cs typeface="Times New Roman" pitchFamily="18" charset="0"/>
              </a:rPr>
              <a:t>Орелі</a:t>
            </a: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2400" dirty="0" err="1">
                <a:latin typeface="Segoe Script" panose="020B0504020000000003" pitchFamily="34" charset="0"/>
                <a:cs typeface="Times New Roman" pitchFamily="18" charset="0"/>
              </a:rPr>
              <a:t>Лінію</a:t>
            </a: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 копали</a:t>
            </a:r>
            <a:b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І як у </a:t>
            </a:r>
            <a:r>
              <a:rPr lang="ru-RU" sz="2400" dirty="0" err="1">
                <a:latin typeface="Segoe Script" panose="020B0504020000000003" pitchFamily="34" charset="0"/>
                <a:cs typeface="Times New Roman" pitchFamily="18" charset="0"/>
              </a:rPr>
              <a:t>тій</a:t>
            </a: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anose="020B0504020000000003" pitchFamily="34" charset="0"/>
                <a:cs typeface="Times New Roman" pitchFamily="18" charset="0"/>
              </a:rPr>
              <a:t>Фінляндії</a:t>
            </a: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Segoe Script" panose="020B0504020000000003" pitchFamily="34" charset="0"/>
                <a:cs typeface="Times New Roman" pitchFamily="18" charset="0"/>
              </a:rPr>
              <a:t>снігу</a:t>
            </a:r>
            <a:r>
              <a:rPr lang="ru-RU" sz="2400" dirty="0">
                <a:latin typeface="Segoe Script" panose="020B0504020000000003" pitchFamily="34" charset="0"/>
                <a:cs typeface="Times New Roman" pitchFamily="18" charset="0"/>
              </a:rPr>
              <a:t> пропадали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81332"/>
            <a:ext cx="3700805" cy="27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6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3509" y="764704"/>
            <a:ext cx="4186808" cy="6534835"/>
          </a:xfrm>
        </p:spPr>
        <p:txBody>
          <a:bodyPr anchor="t">
            <a:norm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А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запорожці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чули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про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це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в далекому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Криму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та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мовчали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,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...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Бо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й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їм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добре на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чужині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Мурзи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завдавали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.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Мордувались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сіромахи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Плакали, і з ними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Заплакала Матер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Божа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Сльозами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святими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Заплакала милосердна,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Неначе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сином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.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І Бог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зглянувсь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ті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сльози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,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Пречистії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сльози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!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Побив Петра, побив ката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На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наглій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дорозі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.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Вернулися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запорожці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,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Принесли з собою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Гетьманщину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той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чудовий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Образ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Пресвятої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.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Поставили в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Іржавиці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мурованім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храмі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.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Отам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вона й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досі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плаче </a:t>
            </a:r>
            <a:b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Та за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козаками</a:t>
            </a:r>
            <a: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713" y="4108098"/>
            <a:ext cx="4248472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Олешківської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п'ятеро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родом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Іржавець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Доценко, Данило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Поливьяний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Ярема Голик,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Федір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Фастовець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1716 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таємно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привезли образ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Іржавської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Богоматері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містечко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Іржавець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1" y="375498"/>
            <a:ext cx="3001741" cy="37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6040258"/>
          </a:xfrm>
        </p:spPr>
        <p:txBody>
          <a:bodyPr anchor="t">
            <a:no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Висновки:</a:t>
            </a:r>
            <a: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Аналізуючи події української історії початку Х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ІІІ ст.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контексті  поеми «</a:t>
            </a:r>
            <a:r>
              <a:rPr lang="uk-UA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Іржавець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Т.Шевченка, слід зазначити,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дані події підтверджуються реальними історичними фактами, мають конкретне історичне підґрунтя.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оетом правдиво відтворено наслідки Полтавської битви для українського народу: 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втеча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І.Мазепи та його прихильників з України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після поразки;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перенесення гетьманської столиці до </a:t>
            </a:r>
            <a:r>
              <a:rPr lang="uk-UA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м.Глухів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руйнування Запорізької Січі російськими військами;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нелегке життя запорожців в турецьких володіннях;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тяжка доля козаків, які опинились на службі в Росії;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розкол українського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суспільства.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Через призму історії ікони </a:t>
            </a:r>
            <a:r>
              <a:rPr lang="uk-UA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Іржавської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Богородиці поетом реалістично відображено глибоку релігійність українських козацтва. 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Т.Шевченко різко негативно ставиться до російського царя Петра І як загалом символу самодержавства.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00613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6" y="1484784"/>
            <a:ext cx="3571875" cy="476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571875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733276"/>
            <a:ext cx="6552728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Робота над архівними матеріалами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80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73277"/>
            <a:ext cx="69127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01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64346"/>
            <a:ext cx="3867824" cy="5572965"/>
          </a:xfrm>
        </p:spPr>
        <p:txBody>
          <a:bodyPr anchor="t">
            <a:noAutofit/>
          </a:bodyPr>
          <a:lstStyle/>
          <a:p>
            <a:r>
              <a:rPr lang="uk-UA" sz="2600" dirty="0" smtClean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uk-UA" sz="2600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uk-UA" sz="2600" dirty="0" smtClean="0">
                <a:solidFill>
                  <a:schemeClr val="tx1"/>
                </a:solidFill>
                <a:cs typeface="Aharoni" panose="02010803020104030203" pitchFamily="2" charset="-79"/>
              </a:rPr>
              <a:t>Вибір теми дослідження  обумовлено ідеєю з'ясувати в контексті поеми  </a:t>
            </a:r>
            <a:r>
              <a:rPr lang="uk-UA" sz="2600" dirty="0">
                <a:solidFill>
                  <a:prstClr val="black"/>
                </a:solidFill>
                <a:cs typeface="Aharoni" panose="02010803020104030203" pitchFamily="2" charset="-79"/>
              </a:rPr>
              <a:t>Т.Г.Шевченка «</a:t>
            </a:r>
            <a:r>
              <a:rPr lang="uk-UA" sz="2600" dirty="0" err="1" smtClean="0">
                <a:solidFill>
                  <a:prstClr val="black"/>
                </a:solidFill>
                <a:cs typeface="Aharoni" panose="02010803020104030203" pitchFamily="2" charset="-79"/>
              </a:rPr>
              <a:t>Іржавець</a:t>
            </a:r>
            <a:r>
              <a:rPr lang="uk-UA" sz="2600" dirty="0" smtClean="0">
                <a:solidFill>
                  <a:prstClr val="black"/>
                </a:solidFill>
                <a:cs typeface="Aharoni" panose="02010803020104030203" pitchFamily="2" charset="-79"/>
              </a:rPr>
              <a:t>» </a:t>
            </a:r>
            <a:r>
              <a:rPr lang="uk-UA" sz="2600" dirty="0" smtClean="0">
                <a:solidFill>
                  <a:schemeClr val="tx1"/>
                </a:solidFill>
                <a:cs typeface="Aharoni" panose="02010803020104030203" pitchFamily="2" charset="-79"/>
              </a:rPr>
              <a:t>значення </a:t>
            </a:r>
            <a:r>
              <a:rPr lang="uk-UA" sz="2600" dirty="0">
                <a:solidFill>
                  <a:prstClr val="black"/>
                </a:solidFill>
                <a:cs typeface="Aharoni" panose="02010803020104030203" pitchFamily="2" charset="-79"/>
              </a:rPr>
              <a:t>для України</a:t>
            </a:r>
            <a:r>
              <a:rPr lang="uk-UA" sz="2600" dirty="0" smtClean="0">
                <a:solidFill>
                  <a:schemeClr val="tx1"/>
                </a:solidFill>
                <a:cs typeface="Aharoni" panose="02010803020104030203" pitchFamily="2" charset="-79"/>
              </a:rPr>
              <a:t> наслідків Полтавської битви, яка стала доленосною для нашого рідного краю.</a:t>
            </a:r>
            <a:endParaRPr lang="ru-RU" sz="26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76" y="863143"/>
            <a:ext cx="4068594" cy="523015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31615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6048671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і завдання дослідження:</a:t>
            </a:r>
            <a:br>
              <a:rPr lang="uk-UA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здійснити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 аналіз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подій, описаних  в поемі 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Іржавець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Т.Г.Шевченка, 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фактичного історичного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матеріалу;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з’ясувати </a:t>
            </a:r>
            <a:r>
              <a:rPr lang="uk-UA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хронологічну послідовність подій суспільно-політичного життя в Україні після Полтавської баталії  </a:t>
            </a:r>
            <a:r>
              <a:rPr lang="uk-UA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контексті даного твору;</a:t>
            </a:r>
            <a:br>
              <a:rPr lang="uk-UA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3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визначити</a:t>
            </a:r>
            <a:r>
              <a:rPr lang="ru-RU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особисте</a:t>
            </a:r>
            <a:r>
              <a:rPr lang="ru-RU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ставлення</a:t>
            </a:r>
            <a:r>
              <a:rPr lang="ru-RU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Т.Г.Шевченка</a:t>
            </a:r>
            <a:r>
              <a:rPr lang="ru-RU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 </a:t>
            </a:r>
            <a:r>
              <a:rPr lang="ru-RU" sz="3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описуваних</a:t>
            </a:r>
            <a:r>
              <a:rPr lang="ru-RU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подій</a:t>
            </a:r>
            <a:r>
              <a:rPr lang="ru-RU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дати оцінку поеми «</a:t>
            </a:r>
            <a:r>
              <a:rPr lang="uk-U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Іржавець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як історичного джерела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9375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459452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поему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Іржавець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Тарас Шевченко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написав у 1847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засланні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 початку Х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ст.,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наслідками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шведсько-козацького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Полтавькій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баталії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1709 року для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820891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5595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3816424" cy="5256584"/>
          </a:xfrm>
          <a:ln>
            <a:solidFill>
              <a:schemeClr val="tx1"/>
            </a:solidFill>
            <a:prstDash val="sysDash"/>
          </a:ln>
        </p:spPr>
        <p:txBody>
          <a:bodyPr anchor="t">
            <a:no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Наробили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колись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шведи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Великої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слави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Утікали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з Мазепою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Бендери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Полтави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Рятуючи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Мазепа разом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сподвижниками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змушений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утікати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молдавського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Бендери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2658" y="1124744"/>
            <a:ext cx="3600400" cy="5139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А за ними й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Гордієнко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…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Костя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Гордієнка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кошового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отамана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попри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неприязнь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І.Мазепи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21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899" y="2492896"/>
            <a:ext cx="5368517" cy="1728192"/>
          </a:xfrm>
        </p:spPr>
        <p:txBody>
          <a:bodyPr>
            <a:noAutofit/>
          </a:bodyPr>
          <a:lstStyle/>
          <a:p>
            <a:pPr algn="r"/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Нарадила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мати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Як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пшениченьку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пожати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Полтаву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достати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Ой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пожали б,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якби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були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Одностайне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стали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фастівським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полковником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Гетьмана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єднали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…</a:t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. 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933056"/>
            <a:ext cx="7416824" cy="2354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сумом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зітханням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досадою, а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гірким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докором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поет говорить про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думок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Мазепи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фастівського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полковника Семена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докоряє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Шевченко 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люд, «ми».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одностайне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стали»,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фастівським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полковником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єднали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сказано про всю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націю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10097" r="9239" b="9322"/>
          <a:stretch/>
        </p:blipFill>
        <p:spPr>
          <a:xfrm>
            <a:off x="732745" y="646331"/>
            <a:ext cx="3924347" cy="287417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69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06563"/>
            <a:ext cx="8136904" cy="2374765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/>
            </a:r>
            <a:br>
              <a:rPr lang="ru-RU" sz="2100" dirty="0" smtClean="0">
                <a:solidFill>
                  <a:schemeClr val="tx1"/>
                </a:solidFill>
              </a:rPr>
            </a:br>
            <a:r>
              <a:rPr lang="ru-RU" sz="2100" dirty="0">
                <a:solidFill>
                  <a:schemeClr val="tx1"/>
                </a:solidFill>
              </a:rPr>
              <a:t/>
            </a:r>
            <a:br>
              <a:rPr lang="ru-RU" sz="2100" dirty="0">
                <a:solidFill>
                  <a:schemeClr val="tx1"/>
                </a:solidFill>
              </a:rPr>
            </a:br>
            <a:r>
              <a:rPr lang="en-US" sz="2100" dirty="0" smtClean="0">
                <a:solidFill>
                  <a:schemeClr val="tx1"/>
                </a:solidFill>
              </a:rPr>
              <a:t/>
            </a:r>
            <a:br>
              <a:rPr lang="en-US" sz="2100" dirty="0" smtClean="0">
                <a:solidFill>
                  <a:schemeClr val="tx1"/>
                </a:solidFill>
              </a:rPr>
            </a:br>
            <a:r>
              <a:rPr lang="ru-RU" sz="2100" dirty="0">
                <a:solidFill>
                  <a:schemeClr val="tx1"/>
                </a:solidFill>
              </a:rPr>
              <a:t/>
            </a:r>
            <a:br>
              <a:rPr lang="ru-RU" sz="2100" dirty="0">
                <a:solidFill>
                  <a:schemeClr val="tx1"/>
                </a:solidFill>
              </a:rPr>
            </a:br>
            <a:r>
              <a:rPr lang="en-US" sz="2100" dirty="0" smtClean="0">
                <a:solidFill>
                  <a:schemeClr val="tx1"/>
                </a:solidFill>
              </a:rPr>
              <a:t/>
            </a:r>
            <a:br>
              <a:rPr lang="en-US" sz="2100" dirty="0" smtClean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/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 smtClean="0">
                <a:solidFill>
                  <a:schemeClr val="tx1"/>
                </a:solidFill>
              </a:rPr>
              <a:t/>
            </a:r>
            <a:br>
              <a:rPr lang="en-US" sz="2100" dirty="0" smtClean="0">
                <a:solidFill>
                  <a:schemeClr val="tx1"/>
                </a:solidFill>
              </a:rPr>
            </a:b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Дізнавшись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запорожців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Мазепі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царський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 направив на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каральний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загін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проводом полковника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Яковлєва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захопити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зруйнувати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того ж </a:t>
            </a:r>
            <a: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царські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чималих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Яковлєву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загін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компанійського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прилуцького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полковника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Гната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Галагана,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він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 знав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облудно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пообіцяв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січовикам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недоторканність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зруйновано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козаки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змушені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утікати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0" y="105273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Segoe Script" panose="020B0504020000000003" pitchFamily="34" charset="0"/>
              </a:rPr>
              <a:t>Не </a:t>
            </a:r>
            <a:r>
              <a:rPr lang="ru-RU" sz="2000" b="1" dirty="0" err="1">
                <a:latin typeface="Segoe Script" panose="020B0504020000000003" pitchFamily="34" charset="0"/>
              </a:rPr>
              <a:t>стриміли</a:t>
            </a:r>
            <a:r>
              <a:rPr lang="ru-RU" sz="2000" b="1" dirty="0">
                <a:latin typeface="Segoe Script" panose="020B0504020000000003" pitchFamily="34" charset="0"/>
              </a:rPr>
              <a:t> б </a:t>
            </a:r>
            <a:r>
              <a:rPr lang="ru-RU" sz="2000" b="1" dirty="0" err="1">
                <a:latin typeface="Segoe Script" panose="020B0504020000000003" pitchFamily="34" charset="0"/>
              </a:rPr>
              <a:t>списи</a:t>
            </a:r>
            <a:r>
              <a:rPr lang="ru-RU" sz="2000" b="1" dirty="0">
                <a:latin typeface="Segoe Script" panose="020B0504020000000003" pitchFamily="34" charset="0"/>
              </a:rPr>
              <a:t> в </a:t>
            </a:r>
            <a:r>
              <a:rPr lang="ru-RU" sz="2000" b="1" dirty="0" err="1">
                <a:latin typeface="Segoe Script" panose="020B0504020000000003" pitchFamily="34" charset="0"/>
              </a:rPr>
              <a:t>стрісі</a:t>
            </a:r>
            <a:r>
              <a:rPr lang="ru-RU" sz="2000" b="1" dirty="0">
                <a:latin typeface="Segoe Script" panose="020B0504020000000003" pitchFamily="34" charset="0"/>
              </a:rPr>
              <a:t/>
            </a:r>
            <a:br>
              <a:rPr lang="ru-RU" sz="2000" b="1" dirty="0">
                <a:latin typeface="Segoe Script" panose="020B0504020000000003" pitchFamily="34" charset="0"/>
              </a:rPr>
            </a:br>
            <a:r>
              <a:rPr lang="ru-RU" sz="2000" b="1" dirty="0">
                <a:latin typeface="Segoe Script" panose="020B0504020000000003" pitchFamily="34" charset="0"/>
              </a:rPr>
              <a:t>У Петра у свата.</a:t>
            </a:r>
            <a:br>
              <a:rPr lang="ru-RU" sz="2000" b="1" dirty="0">
                <a:latin typeface="Segoe Script" panose="020B0504020000000003" pitchFamily="34" charset="0"/>
              </a:rPr>
            </a:br>
            <a:r>
              <a:rPr lang="ru-RU" sz="2000" b="1" dirty="0">
                <a:latin typeface="Segoe Script" panose="020B0504020000000003" pitchFamily="34" charset="0"/>
              </a:rPr>
              <a:t>Не </a:t>
            </a:r>
            <a:r>
              <a:rPr lang="ru-RU" sz="2000" b="1" dirty="0" err="1">
                <a:latin typeface="Segoe Script" panose="020B0504020000000003" pitchFamily="34" charset="0"/>
              </a:rPr>
              <a:t>втікали</a:t>
            </a:r>
            <a:r>
              <a:rPr lang="ru-RU" sz="2000" b="1" dirty="0">
                <a:latin typeface="Segoe Script" panose="020B0504020000000003" pitchFamily="34" charset="0"/>
              </a:rPr>
              <a:t> б </a:t>
            </a:r>
            <a:r>
              <a:rPr lang="ru-RU" sz="2000" b="1" dirty="0" err="1">
                <a:latin typeface="Segoe Script" panose="020B0504020000000003" pitchFamily="34" charset="0"/>
              </a:rPr>
              <a:t>із</a:t>
            </a:r>
            <a:r>
              <a:rPr lang="ru-RU" sz="2000" b="1" dirty="0">
                <a:latin typeface="Segoe Script" panose="020B0504020000000003" pitchFamily="34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</a:rPr>
              <a:t>Хортиці</a:t>
            </a:r>
            <a:r>
              <a:rPr lang="ru-RU" sz="2000" b="1" dirty="0">
                <a:latin typeface="Segoe Script" panose="020B0504020000000003" pitchFamily="34" charset="0"/>
              </a:rPr>
              <a:t/>
            </a:r>
            <a:br>
              <a:rPr lang="ru-RU" sz="2000" b="1" dirty="0">
                <a:latin typeface="Segoe Script" panose="020B0504020000000003" pitchFamily="34" charset="0"/>
              </a:rPr>
            </a:br>
            <a:r>
              <a:rPr lang="ru-RU" sz="2000" b="1" dirty="0" err="1">
                <a:latin typeface="Segoe Script" panose="020B0504020000000003" pitchFamily="34" charset="0"/>
              </a:rPr>
              <a:t>Славні</a:t>
            </a:r>
            <a:r>
              <a:rPr lang="ru-RU" sz="2000" b="1" dirty="0">
                <a:latin typeface="Segoe Script" panose="020B0504020000000003" pitchFamily="34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</a:rPr>
              <a:t>небожата</a:t>
            </a:r>
            <a:r>
              <a:rPr lang="ru-RU" sz="2000" b="1" dirty="0">
                <a:latin typeface="Segoe Script" panose="020B0504020000000003" pitchFamily="34" charset="0"/>
              </a:rPr>
              <a:t>,</a:t>
            </a:r>
            <a:br>
              <a:rPr lang="ru-RU" sz="2000" b="1" dirty="0">
                <a:latin typeface="Segoe Script" panose="020B0504020000000003" pitchFamily="34" charset="0"/>
              </a:rPr>
            </a:br>
            <a:r>
              <a:rPr lang="ru-RU" sz="2000" b="1" dirty="0">
                <a:latin typeface="Segoe Script" panose="020B0504020000000003" pitchFamily="34" charset="0"/>
              </a:rPr>
              <a:t>Не </a:t>
            </a:r>
            <a:r>
              <a:rPr lang="ru-RU" sz="2000" b="1" dirty="0" err="1">
                <a:latin typeface="Segoe Script" panose="020B0504020000000003" pitchFamily="34" charset="0"/>
              </a:rPr>
              <a:t>спиняв</a:t>
            </a:r>
            <a:r>
              <a:rPr lang="ru-RU" sz="2000" b="1" dirty="0">
                <a:latin typeface="Segoe Script" panose="020B0504020000000003" pitchFamily="34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</a:rPr>
              <a:t>би</a:t>
            </a:r>
            <a:r>
              <a:rPr lang="ru-RU" sz="2000" b="1" dirty="0">
                <a:latin typeface="Segoe Script" panose="020B0504020000000003" pitchFamily="34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</a:rPr>
              <a:t>їх</a:t>
            </a:r>
            <a:r>
              <a:rPr lang="ru-RU" sz="2000" b="1" dirty="0">
                <a:latin typeface="Segoe Script" panose="020B0504020000000003" pitchFamily="34" charset="0"/>
              </a:rPr>
              <a:t> </a:t>
            </a:r>
            <a:r>
              <a:rPr lang="ru-RU" sz="2000" b="1" dirty="0" err="1">
                <a:latin typeface="Segoe Script" panose="020B0504020000000003" pitchFamily="34" charset="0"/>
              </a:rPr>
              <a:t>прилуцький</a:t>
            </a:r>
            <a:r>
              <a:rPr lang="ru-RU" sz="2000" b="1" dirty="0">
                <a:latin typeface="Segoe Script" panose="020B0504020000000003" pitchFamily="34" charset="0"/>
              </a:rPr>
              <a:t/>
            </a:r>
            <a:br>
              <a:rPr lang="ru-RU" sz="2000" b="1" dirty="0">
                <a:latin typeface="Segoe Script" panose="020B0504020000000003" pitchFamily="34" charset="0"/>
              </a:rPr>
            </a:br>
            <a:r>
              <a:rPr lang="ru-RU" sz="2000" b="1" dirty="0">
                <a:latin typeface="Segoe Script" panose="020B0504020000000003" pitchFamily="34" charset="0"/>
              </a:rPr>
              <a:t>Полковник </a:t>
            </a:r>
            <a:r>
              <a:rPr lang="ru-RU" sz="2000" b="1" dirty="0" err="1">
                <a:latin typeface="Segoe Script" panose="020B0504020000000003" pitchFamily="34" charset="0"/>
              </a:rPr>
              <a:t>поганий</a:t>
            </a:r>
            <a:r>
              <a:rPr lang="ru-RU" sz="2000" b="1" dirty="0">
                <a:latin typeface="Segoe Script" panose="020B0504020000000003" pitchFamily="34" charset="0"/>
              </a:rPr>
              <a:t>...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1" y="442214"/>
            <a:ext cx="2924855" cy="33343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98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988" y="2636912"/>
            <a:ext cx="4032448" cy="172819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Не плакала б Матер </a:t>
            </a:r>
            <a:r>
              <a:rPr lang="ru-RU" sz="2000" dirty="0" err="1" smtClean="0">
                <a:solidFill>
                  <a:srgbClr val="002060"/>
                </a:solidFill>
              </a:rPr>
              <a:t>Божа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dirty="0" err="1">
                <a:solidFill>
                  <a:srgbClr val="002060"/>
                </a:solidFill>
              </a:rPr>
              <a:t>Криму</a:t>
            </a:r>
            <a:r>
              <a:rPr lang="ru-RU" sz="2000" dirty="0">
                <a:solidFill>
                  <a:srgbClr val="002060"/>
                </a:solidFill>
              </a:rPr>
              <a:t> за </a:t>
            </a:r>
            <a:r>
              <a:rPr lang="ru-RU" sz="2000" dirty="0" err="1">
                <a:solidFill>
                  <a:srgbClr val="002060"/>
                </a:solidFill>
              </a:rPr>
              <a:t>Украйну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Як </a:t>
            </a:r>
            <a:r>
              <a:rPr lang="ru-RU" sz="2000" dirty="0" err="1" smtClean="0">
                <a:solidFill>
                  <a:srgbClr val="002060"/>
                </a:solidFill>
              </a:rPr>
              <a:t>мандрували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день і </a:t>
            </a:r>
            <a:r>
              <a:rPr lang="ru-RU" sz="2000" dirty="0" err="1">
                <a:solidFill>
                  <a:srgbClr val="002060"/>
                </a:solidFill>
              </a:rPr>
              <a:t>ніч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Як покидали </a:t>
            </a:r>
            <a:r>
              <a:rPr lang="ru-RU" sz="2000" dirty="0" err="1" smtClean="0">
                <a:solidFill>
                  <a:srgbClr val="002060"/>
                </a:solidFill>
              </a:rPr>
              <a:t>запорожці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Великий Луг і </a:t>
            </a:r>
            <a:r>
              <a:rPr lang="ru-RU" sz="2000" dirty="0" err="1">
                <a:solidFill>
                  <a:srgbClr val="002060"/>
                </a:solidFill>
              </a:rPr>
              <a:t>матір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Січ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Взяли з собою Матер </a:t>
            </a:r>
            <a:r>
              <a:rPr lang="ru-RU" sz="2000" dirty="0" err="1">
                <a:solidFill>
                  <a:srgbClr val="002060"/>
                </a:solidFill>
              </a:rPr>
              <a:t>Божу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А </a:t>
            </a:r>
            <a:r>
              <a:rPr lang="ru-RU" sz="2000" dirty="0" err="1">
                <a:solidFill>
                  <a:srgbClr val="002060"/>
                </a:solidFill>
              </a:rPr>
              <a:t>більш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нічого</a:t>
            </a:r>
            <a:r>
              <a:rPr lang="ru-RU" sz="2000" dirty="0">
                <a:solidFill>
                  <a:srgbClr val="002060"/>
                </a:solidFill>
              </a:rPr>
              <a:t> не взяли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І в Крим до хана </a:t>
            </a:r>
            <a:r>
              <a:rPr lang="ru-RU" sz="2000" dirty="0" smtClean="0">
                <a:solidFill>
                  <a:srgbClr val="002060"/>
                </a:solidFill>
              </a:rPr>
              <a:t>понесли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 err="1">
                <a:solidFill>
                  <a:srgbClr val="002060"/>
                </a:solidFill>
              </a:rPr>
              <a:t>нове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горе-</a:t>
            </a:r>
            <a:r>
              <a:rPr lang="ru-RU" sz="2000" dirty="0" err="1" smtClean="0">
                <a:solidFill>
                  <a:srgbClr val="002060"/>
                </a:solidFill>
              </a:rPr>
              <a:t>Запорожжя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4221088"/>
            <a:ext cx="4104456" cy="23083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змушені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відступили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ханства і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1711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пониззі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Олешківську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2" y="323165"/>
            <a:ext cx="3881692" cy="618078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19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669" y="1052736"/>
            <a:ext cx="4074190" cy="3658418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Заступила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чорна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accent1">
                    <a:lumMod val="50000"/>
                  </a:schemeClr>
                </a:solidFill>
              </a:rPr>
              <a:t>хмара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білую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хмару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Опанував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запорожцем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Поганий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татарин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Хоч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позволив хан на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пісках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Новим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кошем стати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Та заказав </a:t>
            </a:r>
            <a:r>
              <a:rPr lang="ru-RU" sz="2100" dirty="0" err="1" smtClean="0">
                <a:solidFill>
                  <a:schemeClr val="accent1">
                    <a:lumMod val="50000"/>
                  </a:schemeClr>
                </a:solidFill>
              </a:rPr>
              <a:t>запорожцям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Церкву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будувати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наметі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поставили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Образ </a:t>
            </a:r>
            <a:r>
              <a:rPr lang="ru-RU" sz="2100" dirty="0" err="1" smtClean="0">
                <a:solidFill>
                  <a:schemeClr val="accent1">
                    <a:lumMod val="50000"/>
                  </a:schemeClr>
                </a:solidFill>
              </a:rPr>
              <a:t>Пресвятої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крадькома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молилися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...</a:t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</a:t>
            </a:r>
            <a:r>
              <a:rPr lang="ru-RU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Іржавець</a:t>
            </a:r>
            <a:r>
              <a:rPr lang="ru-RU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720877"/>
            <a:ext cx="3691199" cy="44012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Перебуваючи</a:t>
            </a:r>
            <a:r>
              <a:rPr lang="ru-RU" sz="2000" dirty="0"/>
              <a:t> на </a:t>
            </a:r>
            <a:r>
              <a:rPr lang="ru-RU" sz="2000" dirty="0" err="1"/>
              <a:t>Олешківській</a:t>
            </a:r>
            <a:r>
              <a:rPr lang="ru-RU" sz="2000" dirty="0"/>
              <a:t> </a:t>
            </a:r>
            <a:r>
              <a:rPr lang="ru-RU" sz="2000" dirty="0" err="1" smtClean="0"/>
              <a:t>Січі</a:t>
            </a:r>
            <a:r>
              <a:rPr lang="ru-RU" sz="2000" dirty="0" smtClean="0"/>
              <a:t>, </a:t>
            </a:r>
            <a:r>
              <a:rPr lang="ru-RU" sz="2000" dirty="0" err="1"/>
              <a:t>козаки</a:t>
            </a:r>
            <a:r>
              <a:rPr lang="ru-RU" sz="2000" dirty="0"/>
              <a:t> </a:t>
            </a:r>
            <a:r>
              <a:rPr lang="ru-RU" sz="2000" dirty="0" err="1"/>
              <a:t>зазнавали</a:t>
            </a:r>
            <a:r>
              <a:rPr lang="ru-RU" sz="2000" dirty="0"/>
              <a:t> </a:t>
            </a:r>
            <a:r>
              <a:rPr lang="ru-RU" sz="2000" dirty="0" err="1"/>
              <a:t>жорстоких</a:t>
            </a:r>
            <a:r>
              <a:rPr lang="ru-RU" sz="2000" dirty="0"/>
              <a:t> </a:t>
            </a:r>
            <a:r>
              <a:rPr lang="ru-RU" sz="2000" dirty="0" err="1"/>
              <a:t>утисків</a:t>
            </a:r>
            <a:r>
              <a:rPr lang="ru-RU" sz="2000" dirty="0"/>
              <a:t> з боку </a:t>
            </a:r>
            <a:r>
              <a:rPr lang="ru-RU" sz="2000" dirty="0" err="1"/>
              <a:t>кримського</a:t>
            </a:r>
            <a:r>
              <a:rPr lang="ru-RU" sz="2000" dirty="0"/>
              <a:t> хана. </a:t>
            </a:r>
            <a:r>
              <a:rPr lang="ru-RU" sz="2000" dirty="0" err="1"/>
              <a:t>Їм</a:t>
            </a:r>
            <a:r>
              <a:rPr lang="ru-RU" sz="2000" dirty="0"/>
              <a:t> заборонили, </a:t>
            </a:r>
            <a:r>
              <a:rPr lang="ru-RU" sz="2000" dirty="0" err="1"/>
              <a:t>зокрема</a:t>
            </a:r>
            <a:r>
              <a:rPr lang="ru-RU" sz="2000" dirty="0"/>
              <a:t>, </a:t>
            </a:r>
            <a:r>
              <a:rPr lang="ru-RU" sz="2000" dirty="0" err="1"/>
              <a:t>побудувати</a:t>
            </a:r>
            <a:r>
              <a:rPr lang="ru-RU" sz="2000" dirty="0"/>
              <a:t> </a:t>
            </a:r>
            <a:r>
              <a:rPr lang="ru-RU" sz="2000" dirty="0" err="1"/>
              <a:t>церкву</a:t>
            </a:r>
            <a:r>
              <a:rPr lang="ru-RU" sz="2000" dirty="0"/>
              <a:t>, і </a:t>
            </a:r>
            <a:r>
              <a:rPr lang="ru-RU" sz="2000" dirty="0" err="1"/>
              <a:t>ікона</a:t>
            </a:r>
            <a:r>
              <a:rPr lang="ru-RU" sz="2000" dirty="0"/>
              <a:t>  </a:t>
            </a:r>
            <a:r>
              <a:rPr lang="ru-RU" sz="2000" dirty="0" err="1"/>
              <a:t>Іржавської</a:t>
            </a:r>
            <a:r>
              <a:rPr lang="ru-RU" sz="2000" dirty="0"/>
              <a:t> </a:t>
            </a:r>
            <a:r>
              <a:rPr lang="ru-RU" sz="2000" dirty="0" err="1"/>
              <a:t>Богоматері</a:t>
            </a:r>
            <a:r>
              <a:rPr lang="ru-RU" sz="2000" dirty="0"/>
              <a:t>, яку </a:t>
            </a:r>
            <a:r>
              <a:rPr lang="ru-RU" sz="2000" dirty="0" err="1"/>
              <a:t>козаки</a:t>
            </a:r>
            <a:r>
              <a:rPr lang="ru-RU" sz="2000" dirty="0"/>
              <a:t> </a:t>
            </a:r>
            <a:r>
              <a:rPr lang="ru-RU" sz="2000" dirty="0" err="1"/>
              <a:t>вивезли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зруйнованої</a:t>
            </a:r>
            <a:r>
              <a:rPr lang="ru-RU" sz="2000" dirty="0"/>
              <a:t> </a:t>
            </a:r>
            <a:r>
              <a:rPr lang="ru-RU" sz="2000" dirty="0" err="1"/>
              <a:t>Січі</a:t>
            </a:r>
            <a:r>
              <a:rPr lang="ru-RU" sz="2000" dirty="0"/>
              <a:t>, 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встановлена</a:t>
            </a:r>
            <a:r>
              <a:rPr lang="ru-RU" sz="2000" dirty="0"/>
              <a:t> в </a:t>
            </a:r>
            <a:r>
              <a:rPr lang="ru-RU" sz="2000" dirty="0" err="1"/>
              <a:t>наметі</a:t>
            </a:r>
            <a:r>
              <a:rPr lang="ru-RU" sz="2000" dirty="0"/>
              <a:t>. </a:t>
            </a:r>
            <a:r>
              <a:rPr lang="ru-RU" sz="2000" dirty="0" err="1"/>
              <a:t>Молилися</a:t>
            </a:r>
            <a:r>
              <a:rPr lang="ru-RU" sz="2000" dirty="0"/>
              <a:t> </a:t>
            </a:r>
            <a:r>
              <a:rPr lang="ru-RU" sz="2000" dirty="0" err="1"/>
              <a:t>козаки</a:t>
            </a:r>
            <a:r>
              <a:rPr lang="ru-RU" sz="2000" dirty="0"/>
              <a:t> </a:t>
            </a:r>
            <a:r>
              <a:rPr lang="ru-RU" sz="2000" dirty="0" err="1"/>
              <a:t>таємно</a:t>
            </a:r>
            <a:r>
              <a:rPr lang="ru-RU" sz="2000" dirty="0"/>
              <a:t>. Чудотворна </a:t>
            </a:r>
            <a:r>
              <a:rPr lang="ru-RU" sz="2000" dirty="0" err="1"/>
              <a:t>ікона</a:t>
            </a:r>
            <a:r>
              <a:rPr lang="ru-RU" sz="2000" dirty="0"/>
              <a:t> плакала від жалю за долю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396044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535</TotalTime>
  <Words>350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«Поема «Іржавець» Т.Г. Шевченка як історичне джерело»</vt:lpstr>
      <vt:lpstr> Вибір теми дослідження  обумовлено ідеєю з'ясувати в контексті поеми  Т.Г.Шевченка «Іржавець» значення для України наслідків Полтавської битви, яка стала доленосною для нашого рідного краю.</vt:lpstr>
      <vt:lpstr>Мета і завдання дослідження: - здійснити порівняльний аналіз подій, описаних  в поемі  «Іржавець» Т.Г.Шевченка,  та фактичного історичного матеріалу;  - з’ясувати хронологічну послідовність подій суспільно-політичного життя в Україні після Полтавської баталії  у контексті даного твору; - визначити особисте ставлення Т.Г.Шевченка до описуваних подій;  - дати оцінку поеми «Іржавець» як історичного джерела; </vt:lpstr>
      <vt:lpstr>Історичну поему "Іржавець"  Тарас Шевченко написав у 1847 році на засланні.  Зміст твору пов'язано з подіями в Україні початку ХVІІІ ст., а  саме  наслідками  поразки шведсько-козацького війська у Полтавькій баталії 27 червня 1709 року для України. </vt:lpstr>
      <vt:lpstr>Наробили колись шведи Великої слави, Утікали з Мазепою В Бендери з Полтави.   Рятуючи своє життя,  гетьман Іван Мазепа разом зі своїми сподвижниками  змушений був утікати з України до молдавського містечка Бендери.  </vt:lpstr>
      <vt:lpstr>Нарадила мати,                   Як пшениченьку пожати,      Полтаву достати?                  Ой пожали б, якби були        Одностайне стали                               Та з фастівським полковником      Гетьмана єднали…  . </vt:lpstr>
      <vt:lpstr>       Дізнавшись про допомогу запорожців Мазепі, царський уряд направив на Січ каральний загін під проводом полковника Яковлєва. Проте захопити і зруйнувати Січ із першої спроби не вдалося, до того ж царські війська зазнали чималих втрат. На допомогу Яковлєву прийшов загін компанійського прилуцького полковника Гната Галагана, оскільки він добре знав Січ та її околиці, і облудно пообіцяв січовикам недоторканність. Однак Січ було зруйновано, і козаки змушені були утікати. </vt:lpstr>
      <vt:lpstr>Не плакала б Матер Божа В Криму за Украйну. Як мандрували день і ніч, Як покидали запорожці Великий Луг і матір Січ, Взяли з собою Матер Божу, А більш нічого не взяли, І в Крим до хана понесли На нове горе-Запорожжя.  </vt:lpstr>
      <vt:lpstr>Заступила чорна хмара Та білую хмару. Опанував запорожцем Поганий татарин. Хоч позволив хан на пісках  Новим кошем стати, Та заказав запорожцям Церкву будувати. У наметі поставили Образ Пресвятої І крадькома молилися...  </vt:lpstr>
      <vt:lpstr>Отак її воєводи, Петрові собаки, Рвали, гризли... І здалека Запорожці чули, Як дзвонили у Глухові, З гармати ревнули.  </vt:lpstr>
      <vt:lpstr> У цих рядках Т.Шевченко з болем описує подальшу долю козаків, які змушені були воювати зі Швецією на боці російської армії у Фінляндії, будувати лінію укріплень по р.Оріль, брати участь у будівництві  м. Санкт-Петербург.</vt:lpstr>
      <vt:lpstr>А запорожці чули про це в далекому Криму та мовчали,  ...Бо й їм добре на чужині  Мурзи завдавали.  Мордувались сіромахи  Плакали, і з ними  Заплакала Матер Божа  Сльозами святими  Заплакала милосердна,  Неначе за сином.  І Бог зглянувсь на ті сльози,  Пречистії сльози!  Побив Петра, побив ката  На наглій дорозі.  Вернулися запорожці,  Принесли з собою  В Гетьманщину той чудовий  Образ Пресвятої.  Поставили в Іржавиці  В мурованім храмі.  Отам вона й досі плаче  Та за козаками.  </vt:lpstr>
      <vt:lpstr>Висновки: Аналізуючи події української історії початку ХVІІІ ст. у контексті  поеми «Іржавець» Т.Шевченка, слід зазначити, що дані події підтверджуються реальними історичними фактами, мають конкретне історичне підґрунтя. Поетом правдиво відтворено наслідки Полтавської битви для українського народу:  - втеча І.Мазепи та його прихильників з України після поразки;  - перенесення гетьманської столиці до м.Глухів;  - руйнування Запорізької Січі російськими військами;  - нелегке життя запорожців в турецьких володіннях;  - тяжка доля козаків, які опинились на службі в Росії; - розкол українського суспільства. Через призму історії ікони Іржавської Богородиці поетом реалістично відображено глибоку релігійність українських козацтва.  Т.Шевченко різко негативно ставиться до російського царя Петра І як загалом символу самодержавства.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«Історичне підґрунтя творчості Т.Г. Шевченка»</dc:title>
  <dc:creator>Win 7</dc:creator>
  <cp:lastModifiedBy>Win 7</cp:lastModifiedBy>
  <cp:revision>48</cp:revision>
  <dcterms:created xsi:type="dcterms:W3CDTF">2014-04-03T11:43:57Z</dcterms:created>
  <dcterms:modified xsi:type="dcterms:W3CDTF">2014-04-10T02:30:17Z</dcterms:modified>
</cp:coreProperties>
</file>