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74" r:id="rId4"/>
    <p:sldId id="258" r:id="rId5"/>
    <p:sldId id="259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23236B"/>
    <a:srgbClr val="933011"/>
    <a:srgbClr val="525252"/>
    <a:srgbClr val="003300"/>
    <a:srgbClr val="003200"/>
    <a:srgbClr val="000000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35" autoAdjust="0"/>
    <p:restoredTop sz="94728" autoAdjust="0"/>
  </p:normalViewPr>
  <p:slideViewPr>
    <p:cSldViewPr>
      <p:cViewPr>
        <p:scale>
          <a:sx n="70" d="100"/>
          <a:sy n="70" d="100"/>
        </p:scale>
        <p:origin x="-116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CD3C6-923F-4E3E-B0C0-F4613453A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E924E-EE4F-4AB4-B801-8D1B6CD6E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4E316-B1F5-4E95-8908-18549354A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F1696-3DC6-4213-B414-7E61BDC72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89A45-F2D5-463B-88F5-2A74E2F44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A62A2-D6AA-4C80-BC45-CDEB524CB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1FD61-F2DA-4174-8AA3-43A090344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0FBF-FABF-412F-98A1-505C4D689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9600-6839-4811-8704-CA05D7F5D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2DEAE-6655-46BB-8D6E-ADFBDFCA8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43062-BCA9-4A07-B5E7-9E089F96D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48FA-8F50-4726-B04B-8594BC7E6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298FA-B493-4A0F-A482-1517F5220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C2601C-5FDA-4C7B-A5EC-43FD6BD65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.gif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43446"/>
            <a:ext cx="8786874" cy="221455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362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7158" y="285728"/>
            <a:ext cx="3535363" cy="4608512"/>
          </a:xfrm>
          <a:prstGeom prst="ellipse">
            <a:avLst/>
          </a:prstGeom>
        </p:spPr>
      </p:pic>
      <p:sp>
        <p:nvSpPr>
          <p:cNvPr id="205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0"/>
            <a:ext cx="5580062" cy="6858000"/>
          </a:xfrm>
        </p:spPr>
        <p:txBody>
          <a:bodyPr/>
          <a:lstStyle/>
          <a:p>
            <a:pPr algn="ctr">
              <a:buFontTx/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uk-UA" sz="2000" b="1" dirty="0" smtClean="0"/>
              <a:t>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Дослідницька робота  на тему</a:t>
            </a:r>
          </a:p>
          <a:p>
            <a:pPr algn="ctr"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“Аналіз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історичного  підґрунтя поеми </a:t>
            </a:r>
            <a:endParaRPr lang="uk-UA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Г. Шевченка «Гайдамаки»</a:t>
            </a:r>
          </a:p>
          <a:p>
            <a:pPr algn="ctr">
              <a:buNone/>
            </a:pPr>
            <a:endParaRPr lang="uk-UA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Автор 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Сталинська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Марія, </a:t>
            </a:r>
          </a:p>
          <a:p>
            <a:pPr algn="ctr"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учениця 7- Б класу Охтирської гімназії Охтирської міської ради</a:t>
            </a:r>
          </a:p>
          <a:p>
            <a:pPr algn="ctr"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Сумської області</a:t>
            </a:r>
          </a:p>
          <a:p>
            <a:pPr algn="ctr">
              <a:buNone/>
            </a:pPr>
            <a:endParaRPr lang="uk-UA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Науковий керівник </a:t>
            </a:r>
          </a:p>
          <a:p>
            <a:pPr algn="ctr">
              <a:buNone/>
            </a:pP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Криницька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Лілія Іванівна, учитель української  мови  та літератури, </a:t>
            </a:r>
            <a:endParaRPr lang="uk-UA" sz="16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спеціаліст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ІІ категорії</a:t>
            </a:r>
          </a:p>
          <a:p>
            <a:pPr algn="ctr"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Охтирської  гімназії </a:t>
            </a:r>
          </a:p>
          <a:p>
            <a:pPr algn="ctr"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Охтирської міської ради </a:t>
            </a:r>
          </a:p>
          <a:p>
            <a:pPr algn="ctr">
              <a:buNone/>
            </a:pP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Сумської області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008063" y="785794"/>
            <a:ext cx="8135937" cy="1150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553200" cy="1628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b="1" kern="10" dirty="0">
              <a:ln w="762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30212" y="285728"/>
            <a:ext cx="87137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i="1" dirty="0">
                <a:solidFill>
                  <a:schemeClr val="bg1"/>
                </a:solidFill>
                <a:latin typeface="Arial Black" pitchFamily="34" charset="0"/>
              </a:rPr>
              <a:t>        </a:t>
            </a:r>
          </a:p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Міста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згадувані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поемі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«Гайдамаки»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929198"/>
            <a:ext cx="365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Мотронинський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монастир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28599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Бачте, у Вільшаній У костьолі. .. у титаря...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Хто на Кубань, хто за Дунай...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00010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Розбрілись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конфедерати По Польщі, Волині, По Литві, по Молдаванах І по Україні...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1928802"/>
            <a:ext cx="1336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Інгул…</a:t>
            </a:r>
            <a:r>
              <a:rPr lang="uk-UA" b="1" dirty="0" smtClean="0">
                <a:solidFill>
                  <a:schemeClr val="accent3">
                    <a:lumMod val="9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3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286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Нема Богдана, червонить І Жовті Води, й Рось зелену. Сумує Корсунь староденний...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1928802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...горить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Канів...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286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 кров полилася Аж у Волинь. По Поліссі Гонта бенкетує...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929330"/>
            <a:ext cx="4055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«Відкіля ти?» — «З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Керелівки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».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5286388"/>
            <a:ext cx="379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«Куди везти?» — «У Лебедин!»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http://www.tmfoto.ru/upload/iblock/582/582cef6f95692125bc78d986128083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23361"/>
            <a:ext cx="3357554" cy="2234639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20" name="Picture 4" descr="http://library.kpnu.edu.ua/upload/21_shev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2"/>
            <a:ext cx="2892762" cy="2245098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2" name="Picture 2" descr="http://vkurse.ua/i/custom/image/Podol/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643182"/>
            <a:ext cx="3071834" cy="2250298"/>
          </a:xfrm>
          <a:prstGeom prst="ellipse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553200" cy="1628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b="1" kern="10" dirty="0">
              <a:ln w="762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357298"/>
            <a:ext cx="2400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Історичні події 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786182" y="1214422"/>
            <a:ext cx="5655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Події, що не відповідають історичним фактам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3574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Питається у хлопчика: «Що, титаря вбили?»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143248"/>
            <a:ext cx="235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Махнув ножем — І дітей немає!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357430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Гляньте, подивіться: то конфедерати, Люди, що зібрались волю боронить.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571876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Против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ночі Маковія, Як ножі святили...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—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214290"/>
            <a:ext cx="93583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Порівняльний аналіз подій, описаних у поемі «Гайдамаки»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5124" name="Picture 4" descr="http://oi44.tinypic.com/34fxh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3116481" cy="2008727"/>
          </a:xfrm>
          <a:prstGeom prst="rect">
            <a:avLst/>
          </a:prstGeom>
          <a:noFill/>
        </p:spPr>
      </p:pic>
      <p:pic>
        <p:nvPicPr>
          <p:cNvPr id="5126" name="Picture 6" descr="http://magazinknig.com/image/product/65/04/650446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071810"/>
            <a:ext cx="2059284" cy="350046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072198" y="4143380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«Ой гоп, того дива! Наварили ляхи пива…”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7056438" cy="20605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b="1" kern="10" dirty="0">
              <a:ln w="762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 ви, молдавани, тепер ви не пани...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4007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Йде Залізняк Чорним шляхом...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Бачте, у Вільшаній У костьолі... у титаря...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643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 ґвалт України Орли налетіли... За кров і пожари Пеклом гайдамаки ляхам оддадуть.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www.segodnya.ua/img/ui/_9fe6a8cb8f274a45461ffd4d62f5c7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905245" cy="4686295"/>
          </a:xfrm>
          <a:prstGeom prst="rect">
            <a:avLst/>
          </a:prstGeom>
          <a:noFill/>
        </p:spPr>
      </p:pic>
      <p:pic>
        <p:nvPicPr>
          <p:cNvPr id="4102" name="Picture 6" descr="http://artefakt.in.ua/images/9Stati/blog179_9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728" y="2661042"/>
            <a:ext cx="3398643" cy="383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357679" y="3214686"/>
            <a:ext cx="47863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r">
              <a:defRPr/>
            </a:pP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r">
              <a:defRPr/>
            </a:pP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4" descr="http://im1-tub-ua.yandex.net/i?id=406136179-6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857520" cy="3571900"/>
          </a:xfrm>
          <a:prstGeom prst="rect">
            <a:avLst/>
          </a:prstGeom>
          <a:noFill/>
        </p:spPr>
      </p:pic>
      <p:pic>
        <p:nvPicPr>
          <p:cNvPr id="6" name="Picture 4" descr="http://artdic.eu/public/images/gallery/2_4121_27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2571768" cy="364333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3786190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 поемі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“Гайдамаки”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поет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намагався насамперед  показати широкий розмах і велику силу повстанського руху, його могутній заряд суспільного перетворення.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9" name="Picture 8" descr="http://podolyanin.com.ua/upload/medialibrary/a73/a73b84ef509add2ab04d87412924f4f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42852"/>
            <a:ext cx="2857520" cy="3643338"/>
          </a:xfrm>
          <a:prstGeom prst="rect">
            <a:avLst/>
          </a:prstGeom>
          <a:noFill/>
        </p:spPr>
      </p:pic>
      <p:pic>
        <p:nvPicPr>
          <p:cNvPr id="8" name="Picture 14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21"/>
            <a:ext cx="9144000" cy="207167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804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b="1" kern="10" spc="-360" dirty="0">
              <a:ln w="76200">
                <a:solidFill>
                  <a:schemeClr val="bg1"/>
                </a:solidFill>
                <a:round/>
                <a:headEnd/>
                <a:tailEnd/>
              </a:ln>
              <a:solidFill>
                <a:srgbClr val="003200"/>
              </a:solidFill>
              <a:effectLst>
                <a:outerShdw dist="125724" dir="18900000" algn="ctr" rotWithShape="0">
                  <a:schemeClr val="folHlink"/>
                </a:outerShdw>
              </a:effectLst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16" y="928670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Шевченко  майстерно, емоційно й глибоко відтворив  історичні епізоди в порівнянні з дослідниками гайдамацького повстання, які лаконічно й точно викладали історичні факти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8" name="Picture 6" descr="http://dok.znaimo.com.ua/pars_docs/refs/36/35765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1"/>
            <a:ext cx="3895249" cy="2643205"/>
          </a:xfrm>
          <a:prstGeom prst="rect">
            <a:avLst/>
          </a:prstGeom>
          <a:noFill/>
        </p:spPr>
      </p:pic>
      <p:pic>
        <p:nvPicPr>
          <p:cNvPr id="11" name="Picture 2" descr="http://im2-tub-ua.yandex.net/i?id=418733847-4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4000528" cy="2076552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929198"/>
            <a:ext cx="8786874" cy="192880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714744" y="428604"/>
            <a:ext cx="52864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оема «Гайдамаки» пройнята патріотичними ідеями, тугою за колишньою козацькою славою і разом із тим правдиво відтворює життя й боротьбу українського народу за своє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визволення.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3" name="Picture 2" descr="http://toloka.hurtom.com/photos/1103080712381017_f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2942695" cy="4500595"/>
          </a:xfrm>
          <a:prstGeom prst="rect">
            <a:avLst/>
          </a:prstGeom>
          <a:noFill/>
        </p:spPr>
      </p:pic>
      <p:pic>
        <p:nvPicPr>
          <p:cNvPr id="4" name="Picture 14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1"/>
            <a:ext cx="9144000" cy="207167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0"/>
            <a:ext cx="6500858" cy="5072074"/>
          </a:xfrm>
          <a:noFill/>
        </p:spPr>
        <p:txBody>
          <a:bodyPr/>
          <a:lstStyle/>
          <a:p>
            <a:pPr algn="ctr"/>
            <a:endParaRPr lang="uk-UA" dirty="0" smtClean="0"/>
          </a:p>
          <a:p>
            <a:pPr algn="just">
              <a:buNone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Мета дослідження: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розкрити тему, ідею, актуальність поеми;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розвивати вміння сприймати літературні твори в історичному контексті;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виховувати любов і повагу до історичного минулого України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lvl="0" algn="just">
              <a:buNone/>
            </a:pP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Завдання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lvl="0" algn="just"/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дослідити історичне підґрунтя поеми «Гайдамаки»;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lvl="0" algn="just"/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18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співставити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події,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описані поетом у «Гайдамаках», з історичними фактами;</a:t>
            </a:r>
          </a:p>
          <a:p>
            <a:pPr lvl="0" algn="just"/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розкрити осмислення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історичних подій;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lvl="0" algn="just"/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надати власну оцінку історичним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подіям та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зробити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висновки щодо опрацьованої поеми.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lvl="0">
              <a:buNone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i="1" dirty="0" smtClean="0">
              <a:latin typeface="Bookman Old Style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84213" y="1052513"/>
            <a:ext cx="7991475" cy="7191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14338" name="Picture 2" descr="http://i243.photobucket.com/albums/ff277/aiwn/kozak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806" y="0"/>
            <a:ext cx="2411194" cy="3286124"/>
          </a:xfrm>
          <a:prstGeom prst="flowChartAlternateProcess">
            <a:avLst/>
          </a:prstGeom>
          <a:noFill/>
          <a:effectLst>
            <a:softEdge rad="127000"/>
          </a:effectLst>
        </p:spPr>
      </p:pic>
      <p:pic>
        <p:nvPicPr>
          <p:cNvPr id="14350" name="Picture 14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9144000" cy="2071679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" name="Picture 14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1"/>
            <a:ext cx="9144000" cy="207167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4" y="2"/>
            <a:ext cx="2285985" cy="22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357158" y="0"/>
            <a:ext cx="842486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5715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bg2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643314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Гайдамаччина є насамперед виявом національного самоствердження українців.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57166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Актуальність теми</a:t>
            </a:r>
            <a:endParaRPr lang="uk-UA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00108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Г. Шевченко докладно вмотивовує події Коліївщини як великого народно-визвольного руху, що є підґрунтям творення нашої сучасної історії та культури. Адже гайдамаки виступають справжніми творцями ментальності української нації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4" name="Picture 2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643446"/>
            <a:ext cx="8786874" cy="221455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8786874" cy="221455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8208963" cy="12239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 rot="-1278524">
            <a:off x="2339975" y="4904730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dirty="0"/>
              <a:t> </a:t>
            </a:r>
            <a:endParaRPr lang="ru-RU" sz="24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57166"/>
            <a:ext cx="74295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Зміст дослідження</a:t>
            </a: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Вступ.</a:t>
            </a: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І. Художньо-літературні та історичні джерела поеми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Т. Шевченка «Гайдамаки».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1.1. Усна народна творчість.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1.2. Історичні факти, наукові праці, мемуари.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ІІ. Художні особливості поеми «Гайдамаки».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ІІІ. Дійсний характер Коліївщини 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ІУ. Аналіз  історичного  підґрунтя поеми 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Г. Шевченка «Гайдамаки».</a:t>
            </a: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Висновки.</a:t>
            </a: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Додатки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endParaRPr lang="ru-RU" dirty="0" smtClean="0">
              <a:solidFill>
                <a:schemeClr val="accent3">
                  <a:lumMod val="95000"/>
                </a:schemeClr>
              </a:solidFill>
            </a:endParaRPr>
          </a:p>
          <a:p>
            <a:pPr marL="342900" indent="-342900" algn="ctr"/>
            <a:r>
              <a:rPr lang="uk-UA" b="1" i="1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endParaRPr lang="ru-RU" b="1" i="1" dirty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6" name="Picture 2" descr="http://s56.radikal.ru/i152/1007/7b/9f0544adfc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1890078" cy="29289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643446"/>
            <a:ext cx="8786874" cy="221455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0"/>
            <a:ext cx="7272338" cy="135732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uk-UA" sz="2400" b="1" i="1" dirty="0" smtClean="0">
              <a:latin typeface="Bookman Old Style" pitchFamily="18" charset="0"/>
            </a:endParaRPr>
          </a:p>
          <a:p>
            <a:pPr marL="609600" indent="-609600" algn="ctr">
              <a:buFontTx/>
              <a:buNone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Методи дослідження поеми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“Гайдамаки”</a:t>
            </a:r>
            <a:endParaRPr lang="uk-UA" sz="2400" b="1" u="sng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 rot="5400000">
            <a:off x="-1430362" y="2879725"/>
            <a:ext cx="6480175" cy="14763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E:\Ліля\МАН\PC020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2000264" cy="1500449"/>
          </a:xfrm>
          <a:prstGeom prst="rect">
            <a:avLst/>
          </a:prstGeom>
          <a:noFill/>
        </p:spPr>
      </p:pic>
      <p:pic>
        <p:nvPicPr>
          <p:cNvPr id="1027" name="Picture 3" descr="E:\Ліля\МАН\PC020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29000"/>
            <a:ext cx="2095164" cy="1571636"/>
          </a:xfrm>
          <a:prstGeom prst="rect">
            <a:avLst/>
          </a:prstGeom>
          <a:noFill/>
        </p:spPr>
      </p:pic>
      <p:pic>
        <p:nvPicPr>
          <p:cNvPr id="1028" name="Picture 4" descr="E:\Ліля\МАН\PC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357298"/>
            <a:ext cx="2045813" cy="1534616"/>
          </a:xfrm>
          <a:prstGeom prst="rect">
            <a:avLst/>
          </a:prstGeom>
          <a:noFill/>
        </p:spPr>
      </p:pic>
      <p:pic>
        <p:nvPicPr>
          <p:cNvPr id="1029" name="Picture 5" descr="E:\Ліля\МАН\PC0108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357298"/>
            <a:ext cx="2071670" cy="1554012"/>
          </a:xfrm>
          <a:prstGeom prst="rect">
            <a:avLst/>
          </a:prstGeom>
          <a:noFill/>
        </p:spPr>
      </p:pic>
      <p:pic>
        <p:nvPicPr>
          <p:cNvPr id="1031" name="Picture 7" descr="E:\Ліля\МАН\PC0208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429000"/>
            <a:ext cx="2095165" cy="1571636"/>
          </a:xfrm>
          <a:prstGeom prst="rect">
            <a:avLst/>
          </a:prstGeom>
          <a:noFill/>
        </p:spPr>
      </p:pic>
      <p:pic>
        <p:nvPicPr>
          <p:cNvPr id="1032" name="Picture 8" descr="E:\Ліля\МАН\PC0108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429000"/>
            <a:ext cx="2071702" cy="1554036"/>
          </a:xfrm>
          <a:prstGeom prst="rect">
            <a:avLst/>
          </a:prstGeom>
          <a:noFill/>
        </p:spPr>
      </p:pic>
      <p:pic>
        <p:nvPicPr>
          <p:cNvPr id="1034" name="Picture 10" descr="E:\Ліля\МАН\PC0108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429000"/>
            <a:ext cx="2095165" cy="1571636"/>
          </a:xfrm>
          <a:prstGeom prst="rect">
            <a:avLst/>
          </a:prstGeom>
          <a:noFill/>
        </p:spPr>
      </p:pic>
      <p:pic>
        <p:nvPicPr>
          <p:cNvPr id="1035" name="Picture 11" descr="E:\Ліля\МАН\PC02085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1357298"/>
            <a:ext cx="2047523" cy="15359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071802" y="3000372"/>
            <a:ext cx="3029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Робота в бібліотеці 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214950"/>
            <a:ext cx="2403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Робота в музеї 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714612" y="5143512"/>
            <a:ext cx="5143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Опрацювання видання поеми           «Гайдамаки»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17" name="Picture 2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5429264"/>
            <a:ext cx="8786874" cy="142873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43446"/>
            <a:ext cx="8786874" cy="221455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557462" y="3068637"/>
            <a:ext cx="6337300" cy="720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ObliqueLeft">
                <a:rot lat="21299996" lon="600000" rev="0"/>
              </a:camera>
              <a:lightRig rig="legacyFlat2" dir="t"/>
            </a:scene3d>
            <a:sp3d extrusionH="430200" prstMaterial="legacyMatte">
              <a:extrusionClr>
                <a:srgbClr val="336600"/>
              </a:extrusionClr>
            </a:sp3d>
          </a:bodyPr>
          <a:lstStyle/>
          <a:p>
            <a:pPr algn="ctr" fontAlgn="auto"/>
            <a:endParaRPr lang="en-US" sz="3600" i="1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Із Черкащини, де спалахнуло повстання, воно поширилося на Смілянщину, Корсунь, Канів, Чигирин, Київщину, Брацлавщину, Поділля, Волинь, Галичину і навіть на Закарпаття. 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6" name="Picture 2" descr="http://works.doklad.ru/images/MPdVyqtzBNE/m264fdf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337427"/>
            <a:ext cx="4680742" cy="43062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Масштаби гайдамацького повстання</a:t>
            </a:r>
            <a:endParaRPr lang="uk-UA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2" descr="http://addliss.net/wp-content/uploads/2012/05/Oleg-Schupljak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4000496" cy="2340290"/>
          </a:xfrm>
          <a:prstGeom prst="ellipse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00" y="142852"/>
            <a:ext cx="6553200" cy="857256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None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Дослідження джерел для написання твору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«Гайдамаки» — найбільша з поем Т. Г. Шевченка. У її основі — історичні події 1768 р. — повстання на Правобережній Україні, відоме під назвою Коліївщина</a:t>
            </a:r>
            <a:r>
              <a:rPr lang="uk-UA" sz="2000" dirty="0" smtClean="0">
                <a:solidFill>
                  <a:schemeClr val="accent3">
                    <a:lumMod val="95000"/>
                  </a:schemeClr>
                </a:solidFill>
                <a:latin typeface="Arial Black" pitchFamily="34" charset="0"/>
              </a:rPr>
              <a:t>. </a:t>
            </a:r>
            <a:endParaRPr lang="uk-UA" sz="2000" dirty="0">
              <a:solidFill>
                <a:schemeClr val="accent3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1455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Основним джерелом «Гайдамаків» була усна народна творчість (пісні, перекази і легенди). 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000372"/>
            <a:ext cx="45720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Пiд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час роботи над поемою Шевченко ознайомився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 деякими друкованими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iсторичними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джерелами, пов'язаними з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Колiïвщиною</a:t>
            </a:r>
            <a:r>
              <a:rPr lang="uk-UA" sz="2400" dirty="0" smtClean="0">
                <a:solidFill>
                  <a:schemeClr val="accent3">
                    <a:lumMod val="95000"/>
                  </a:schemeClr>
                </a:solidFill>
              </a:rPr>
              <a:t>. </a:t>
            </a:r>
            <a:endParaRPr lang="uk-UA" sz="2400" dirty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10" name="Picture 2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43446"/>
            <a:ext cx="8786874" cy="221455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2" descr="E:\Ліля\МАН\2641914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14686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1643042" y="0"/>
            <a:ext cx="6553200" cy="1628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b="1" kern="10" dirty="0">
              <a:ln w="762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429124" y="2285992"/>
            <a:ext cx="3929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Була колись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шляхетчина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..</a:t>
            </a:r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43372" y="6072206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Дивилися, як королі Із Польщі втікають...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71670" y="214290"/>
            <a:ext cx="70723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Аналіз  історичних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подій, описаних 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поемі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Т. Г. Шевченка «Гайдамаки»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928934"/>
            <a:ext cx="354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Магнати палять хати...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357562"/>
            <a:ext cx="3543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Поганець, наймит москаля</a:t>
            </a:r>
            <a:r>
              <a:rPr lang="uk-UA" b="1" dirty="0" smtClean="0">
                <a:latin typeface="Arial Black" pitchFamily="34" charset="0"/>
              </a:rPr>
              <a:t>!</a:t>
            </a:r>
            <a:r>
              <a:rPr lang="uk-UA" dirty="0" smtClean="0">
                <a:latin typeface="Arial Black" pitchFamily="34" charset="0"/>
              </a:rPr>
              <a:t> 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000504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Розбрілись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конфедерати По Польщі, Волині, По Литві, по Молдаванах І по Україні...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000636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Бачте, у Вільшаній У костьолі... у титаря...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786454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Гляньте, подивіться: то конфедерати, Люди, що зібрались волю боронить.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21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Против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ночі Маковія, Як ножі святили...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1785926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Убогий, багатий Поєднались...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7146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 темному гаю, в зеленій діброві... Осідлані коні, вороні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готові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5718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 ґвалт України Орли налетіли... За кров і пожари Пеклом гайдамаки ляхам оддадуть.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Попід дібровою стоять Вози залізної тарані; То щедрої гостинець пані. Уміла що кому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давать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1285860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Братайтеся з нами, з нами, козаками...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4" name="Picture 2" descr="http://s56.radikal.ru/i152/1007/7b/9f0544adfc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794" cy="29889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1.liveinternet.ru/images/attach/c/4/78/682/78682003_r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214950"/>
            <a:ext cx="8786874" cy="16430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553200" cy="1628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b="1" kern="10" dirty="0">
              <a:ln w="762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142984"/>
            <a:ext cx="2700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B4"/>
                </a:solidFill>
              </a:rPr>
              <a:t>Згадайте Богдана, Старого гетьмана</a:t>
            </a:r>
            <a:r>
              <a:rPr lang="uk-UA" b="1" dirty="0" smtClean="0"/>
              <a:t>...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000108"/>
            <a:ext cx="1857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B4"/>
                </a:solidFill>
              </a:rPr>
              <a:t>Йде Залізняк Чорним шляхом..</a:t>
            </a:r>
            <a:r>
              <a:rPr lang="uk-UA" b="1" dirty="0" smtClean="0"/>
              <a:t>.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072074"/>
            <a:ext cx="395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B4"/>
                </a:solidFill>
              </a:rPr>
              <a:t>Згадайте праведних гетьманів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...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071546"/>
            <a:ext cx="435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00B4"/>
                </a:solidFill>
              </a:rPr>
              <a:t>Де </a:t>
            </a:r>
            <a:r>
              <a:rPr lang="uk-UA" b="1" dirty="0" err="1" smtClean="0">
                <a:solidFill>
                  <a:srgbClr val="0000B4"/>
                </a:solidFill>
              </a:rPr>
              <a:t>Остряницина</a:t>
            </a:r>
            <a:r>
              <a:rPr lang="uk-UA" b="1" dirty="0" smtClean="0">
                <a:solidFill>
                  <a:srgbClr val="0000B4"/>
                </a:solidFill>
              </a:rPr>
              <a:t> стоїть Хоч би </a:t>
            </a:r>
            <a:r>
              <a:rPr lang="uk-UA" b="1" dirty="0" err="1" smtClean="0">
                <a:solidFill>
                  <a:srgbClr val="0000B4"/>
                </a:solidFill>
              </a:rPr>
              <a:t>убогая</a:t>
            </a:r>
            <a:r>
              <a:rPr lang="uk-UA" b="1" dirty="0" smtClean="0">
                <a:solidFill>
                  <a:srgbClr val="0000B4"/>
                </a:solidFill>
              </a:rPr>
              <a:t> могила? Де </a:t>
            </a:r>
            <a:r>
              <a:rPr lang="uk-UA" b="1" dirty="0" err="1" smtClean="0">
                <a:solidFill>
                  <a:srgbClr val="0000B4"/>
                </a:solidFill>
              </a:rPr>
              <a:t>Наливайкова</a:t>
            </a:r>
            <a:r>
              <a:rPr lang="uk-UA" b="1" dirty="0" smtClean="0">
                <a:solidFill>
                  <a:srgbClr val="0000B4"/>
                </a:solidFill>
              </a:rPr>
              <a:t>? Нема! Живого й мертвого спалили.</a:t>
            </a:r>
            <a:r>
              <a:rPr lang="uk-UA" dirty="0" smtClean="0">
                <a:solidFill>
                  <a:srgbClr val="0000B4"/>
                </a:solidFill>
              </a:rPr>
              <a:t> </a:t>
            </a:r>
            <a:endParaRPr lang="uk-UA" dirty="0">
              <a:solidFill>
                <a:srgbClr val="0000B4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1472" y="214290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B4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Відомі історичні постаті, згадувані в поемі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B4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“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B4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Гайдамаки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7173" name="Picture 5" descr="http://www.tourinpocket.com/images/uploads/113/709212fa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214554"/>
            <a:ext cx="2227028" cy="2697120"/>
          </a:xfrm>
          <a:prstGeom prst="rect">
            <a:avLst/>
          </a:prstGeom>
          <a:noFill/>
        </p:spPr>
      </p:pic>
      <p:pic>
        <p:nvPicPr>
          <p:cNvPr id="7175" name="Picture 7" descr="http://f12.ifotki.info/org/70a0972181d296b632b740eaf58f0b7cbc5f6c137233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214554"/>
            <a:ext cx="1643074" cy="2671169"/>
          </a:xfrm>
          <a:prstGeom prst="rect">
            <a:avLst/>
          </a:prstGeom>
          <a:noFill/>
        </p:spPr>
      </p:pic>
      <p:pic>
        <p:nvPicPr>
          <p:cNvPr id="7177" name="Picture 9" descr="http://fs148.www.ex.ua/show/3711529/37115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214554"/>
            <a:ext cx="2035983" cy="2714644"/>
          </a:xfrm>
          <a:prstGeom prst="rect">
            <a:avLst/>
          </a:prstGeom>
          <a:noFill/>
        </p:spPr>
      </p:pic>
      <p:pic>
        <p:nvPicPr>
          <p:cNvPr id="7179" name="Picture 11" descr="http://img.tyzhden.ua/Content/v1/img/forall/image/Tryasil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3734" y="2214555"/>
            <a:ext cx="203598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theme/theme1.xml><?xml version="1.0" encoding="utf-8"?>
<a:theme xmlns:a="http://schemas.openxmlformats.org/drawingml/2006/main" name="gaidamaki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gaidamaki</Template>
  <TotalTime>522</TotalTime>
  <Words>813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gaidamaki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Admin</cp:lastModifiedBy>
  <cp:revision>54</cp:revision>
  <dcterms:created xsi:type="dcterms:W3CDTF">2011-06-25T13:32:19Z</dcterms:created>
  <dcterms:modified xsi:type="dcterms:W3CDTF">2014-04-09T19:48:20Z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1390877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