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3" autoAdjust="0"/>
    <p:restoredTop sz="94660"/>
  </p:normalViewPr>
  <p:slideViewPr>
    <p:cSldViewPr>
      <p:cViewPr varScale="1">
        <p:scale>
          <a:sx n="66" d="100"/>
          <a:sy n="66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  <a:gs pos="93000">
              <a:schemeClr val="accent2">
                <a:lumMod val="75000"/>
              </a:schemeClr>
            </a:gs>
            <a:gs pos="93000">
              <a:schemeClr val="accent2">
                <a:lumMod val="75000"/>
              </a:schemeClr>
            </a:gs>
            <a:gs pos="93000">
              <a:schemeClr val="accent2">
                <a:lumMod val="75000"/>
              </a:schemeClr>
            </a:gs>
            <a:gs pos="93000">
              <a:schemeClr val="accent6">
                <a:lumMod val="75000"/>
                <a:alpha val="77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  <a:gs pos="93000">
              <a:schemeClr val="accent2">
                <a:lumMod val="75000"/>
              </a:schemeClr>
            </a:gs>
            <a:gs pos="93000">
              <a:schemeClr val="accent2">
                <a:lumMod val="75000"/>
              </a:schemeClr>
            </a:gs>
            <a:gs pos="93000">
              <a:schemeClr val="accent2">
                <a:lumMod val="75000"/>
              </a:schemeClr>
            </a:gs>
            <a:gs pos="93000">
              <a:schemeClr val="accent6">
                <a:lumMod val="75000"/>
                <a:alpha val="77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1418" y="11430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latin typeface="Georgia" pitchFamily="18" charset="0"/>
              </a:rPr>
              <a:t>І</a:t>
            </a:r>
            <a:r>
              <a:rPr lang="ru-RU" sz="4000" b="1" dirty="0" err="1">
                <a:latin typeface="Georgia" pitchFamily="18" charset="0"/>
              </a:rPr>
              <a:t>сторичн</a:t>
            </a:r>
            <a:r>
              <a:rPr lang="uk-UA" sz="4000" b="1" dirty="0">
                <a:latin typeface="Georgia" pitchFamily="18" charset="0"/>
              </a:rPr>
              <a:t>и</a:t>
            </a:r>
            <a:r>
              <a:rPr lang="ru-RU" sz="4000" b="1" dirty="0">
                <a:latin typeface="Georgia" pitchFamily="18" charset="0"/>
              </a:rPr>
              <a:t>й шлях</a:t>
            </a:r>
            <a:r>
              <a:rPr lang="uk-UA" sz="4000" b="1" dirty="0">
                <a:latin typeface="Georgia" pitchFamily="18" charset="0"/>
              </a:rPr>
              <a:t> України.</a:t>
            </a:r>
            <a:r>
              <a:rPr lang="ru-RU" sz="4000" b="1" dirty="0">
                <a:latin typeface="Georgia" pitchFamily="18" charset="0"/>
              </a:rPr>
              <a:t> </a:t>
            </a:r>
            <a:r>
              <a:rPr lang="ru-RU" sz="4000" b="1" dirty="0" err="1">
                <a:latin typeface="Georgia" pitchFamily="18" charset="0"/>
              </a:rPr>
              <a:t>Терни</a:t>
            </a:r>
            <a:r>
              <a:rPr lang="ru-RU" sz="4000" b="1" dirty="0">
                <a:latin typeface="Georgia" pitchFamily="18" charset="0"/>
              </a:rPr>
              <a:t> </a:t>
            </a:r>
            <a:r>
              <a:rPr lang="ru-RU" sz="4000" b="1" dirty="0" err="1">
                <a:latin typeface="Georgia" pitchFamily="18" charset="0"/>
              </a:rPr>
              <a:t>розбрату</a:t>
            </a:r>
            <a:r>
              <a:rPr lang="uk-UA" sz="4000" b="1" dirty="0">
                <a:latin typeface="Georgia" pitchFamily="18" charset="0"/>
              </a:rPr>
              <a:t> в поемі </a:t>
            </a:r>
            <a:r>
              <a:rPr lang="uk-UA" sz="4000" b="1" dirty="0" smtClean="0">
                <a:latin typeface="Georgia" pitchFamily="18" charset="0"/>
              </a:rPr>
              <a:t>               Т. Г. Шевченка «</a:t>
            </a:r>
            <a:r>
              <a:rPr lang="uk-UA" sz="4000" b="1" dirty="0" err="1" smtClean="0">
                <a:latin typeface="Georgia" pitchFamily="18" charset="0"/>
              </a:rPr>
              <a:t>Іржавець</a:t>
            </a:r>
            <a:r>
              <a:rPr lang="uk-UA" sz="4000" b="1" dirty="0" smtClean="0">
                <a:latin typeface="Georgia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1\Desktop\фото і  док Ніни Сергіївни\100_36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фото і  док Ніни Сергіївни\шевченко\20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520459" cy="22399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Всеукраїнський  інтерактивний  конкурс  «</a:t>
            </a:r>
            <a:r>
              <a:rPr lang="uk-UA" dirty="0" err="1" smtClean="0"/>
              <a:t>МАН-Юніор</a:t>
            </a:r>
            <a:r>
              <a:rPr lang="uk-UA" dirty="0" smtClean="0"/>
              <a:t> Дослідник»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743200"/>
            <a:ext cx="403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Над дослідженням працювали </a:t>
            </a:r>
          </a:p>
          <a:p>
            <a:pPr lvl="0" algn="ctr"/>
            <a:r>
              <a:rPr lang="uk-UA" dirty="0" smtClean="0"/>
              <a:t>Ткаченко Марія Олександрівна ,  учениця 10 класу </a:t>
            </a:r>
            <a:r>
              <a:rPr lang="uk-UA" dirty="0" err="1" smtClean="0"/>
              <a:t>Новобузької</a:t>
            </a:r>
            <a:r>
              <a:rPr lang="uk-UA" dirty="0" smtClean="0"/>
              <a:t> Загальноосвітньої школи                                                    І – ІІІ ступенів №7</a:t>
            </a:r>
            <a:endParaRPr lang="ru-RU" dirty="0" smtClean="0"/>
          </a:p>
          <a:p>
            <a:pPr lvl="0" algn="ctr"/>
            <a:r>
              <a:rPr lang="uk-UA" dirty="0" smtClean="0"/>
              <a:t>Поліщук Олена Олександрівна , учениця 10 класу </a:t>
            </a:r>
            <a:r>
              <a:rPr lang="uk-UA" dirty="0" err="1" smtClean="0"/>
              <a:t>Новобузької</a:t>
            </a:r>
            <a:r>
              <a:rPr lang="uk-UA" dirty="0" smtClean="0"/>
              <a:t> Загальноосвітньої школи                                                                    І – ІІІ ступенів №7</a:t>
            </a:r>
          </a:p>
          <a:p>
            <a:r>
              <a:rPr lang="uk-UA" dirty="0"/>
              <a:t>Керівник проекту </a:t>
            </a:r>
            <a:endParaRPr lang="ru-RU" dirty="0"/>
          </a:p>
          <a:p>
            <a:r>
              <a:rPr lang="uk-UA" dirty="0"/>
              <a:t>  </a:t>
            </a:r>
            <a:r>
              <a:rPr lang="uk-UA" dirty="0" err="1"/>
              <a:t>Дергай</a:t>
            </a:r>
            <a:r>
              <a:rPr lang="uk-UA" dirty="0"/>
              <a:t> Ніна Сергіївна, вчитель історії та правознавства</a:t>
            </a:r>
            <a:endParaRPr lang="ru-RU" dirty="0"/>
          </a:p>
          <a:p>
            <a:pPr lvl="0" algn="ctr"/>
            <a:endParaRPr lang="uk-UA" dirty="0"/>
          </a:p>
          <a:p>
            <a:pPr lvl="0" algn="ctr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Monotype Corsiva" pitchFamily="66" charset="0"/>
              </a:rPr>
              <a:t>…</a:t>
            </a:r>
            <a:r>
              <a:rPr lang="ru-RU" b="1" i="1" dirty="0" err="1" smtClean="0">
                <a:latin typeface="Monotype Corsiva" pitchFamily="66" charset="0"/>
              </a:rPr>
              <a:t>Прилуцького</a:t>
            </a:r>
            <a:r>
              <a:rPr lang="ru-RU" b="1" i="1" dirty="0" smtClean="0">
                <a:latin typeface="Monotype Corsiva" pitchFamily="66" charset="0"/>
              </a:rPr>
              <a:t> полковника поганого…</a:t>
            </a:r>
            <a:endParaRPr lang="ru-RU" b="1" i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>
            <a:normAutofit fontScale="85000" lnSpcReduction="20000"/>
          </a:bodyPr>
          <a:lstStyle/>
          <a:p>
            <a:pPr marL="0" indent="0" algn="ctr" fontAlgn="base">
              <a:buNone/>
            </a:pPr>
            <a:r>
              <a:rPr lang="ru-RU" dirty="0" err="1" smtClean="0"/>
              <a:t>Гнат</a:t>
            </a:r>
            <a:r>
              <a:rPr lang="ru-RU" dirty="0" smtClean="0"/>
              <a:t>  Галаган,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разом </a:t>
            </a:r>
            <a:r>
              <a:rPr lang="ru-RU" dirty="0" err="1" smtClean="0"/>
              <a:t>із</a:t>
            </a:r>
            <a:r>
              <a:rPr lang="ru-RU" dirty="0" smtClean="0"/>
              <a:t> Мазепою пристав до </a:t>
            </a:r>
            <a:r>
              <a:rPr lang="ru-RU" dirty="0" err="1" smtClean="0"/>
              <a:t>шведів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невдовзі</a:t>
            </a:r>
            <a:r>
              <a:rPr lang="ru-RU" dirty="0" smtClean="0"/>
              <a:t> </a:t>
            </a:r>
            <a:r>
              <a:rPr lang="ru-RU" dirty="0" err="1" smtClean="0"/>
              <a:t>перекинувся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Петра I, </a:t>
            </a:r>
            <a:r>
              <a:rPr lang="ru-RU" dirty="0" err="1" smtClean="0"/>
              <a:t>допомігши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військові</a:t>
            </a:r>
            <a:r>
              <a:rPr lang="ru-RU" dirty="0" smtClean="0"/>
              <a:t> </a:t>
            </a:r>
            <a:r>
              <a:rPr lang="ru-RU" dirty="0" err="1" smtClean="0"/>
              <a:t>зруйнувати</a:t>
            </a:r>
            <a:r>
              <a:rPr lang="ru-RU" dirty="0" smtClean="0"/>
              <a:t> </a:t>
            </a:r>
            <a:r>
              <a:rPr lang="ru-RU" dirty="0" err="1" smtClean="0"/>
              <a:t>Запорізьку</a:t>
            </a:r>
            <a:r>
              <a:rPr lang="ru-RU" dirty="0" smtClean="0"/>
              <a:t> </a:t>
            </a:r>
            <a:r>
              <a:rPr lang="ru-RU" dirty="0" err="1" smtClean="0"/>
              <a:t>Січ</a:t>
            </a:r>
            <a:r>
              <a:rPr lang="ru-RU" dirty="0" smtClean="0"/>
              <a:t>, за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земельні</a:t>
            </a:r>
            <a:r>
              <a:rPr lang="ru-RU" dirty="0" smtClean="0"/>
              <a:t> </a:t>
            </a:r>
            <a:r>
              <a:rPr lang="ru-RU" dirty="0" err="1" smtClean="0"/>
              <a:t>володіння</a:t>
            </a:r>
            <a:r>
              <a:rPr lang="ru-RU" dirty="0" smtClean="0"/>
              <a:t>. Галаган — «</a:t>
            </a:r>
            <a:r>
              <a:rPr lang="ru-RU" dirty="0" err="1" smtClean="0"/>
              <a:t>поганий</a:t>
            </a:r>
            <a:r>
              <a:rPr lang="ru-RU" dirty="0" smtClean="0"/>
              <a:t>»,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пішов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, </a:t>
            </a:r>
            <a:r>
              <a:rPr lang="ru-RU" dirty="0" err="1" smtClean="0"/>
              <a:t>запродався</a:t>
            </a:r>
            <a:r>
              <a:rPr lang="ru-RU" dirty="0" smtClean="0"/>
              <a:t>, </a:t>
            </a:r>
            <a:r>
              <a:rPr lang="ru-RU" dirty="0" err="1" smtClean="0"/>
              <a:t>національне</a:t>
            </a:r>
            <a:r>
              <a:rPr lang="ru-RU" dirty="0" smtClean="0"/>
              <a:t> ж </a:t>
            </a:r>
            <a:r>
              <a:rPr lang="ru-RU" dirty="0" err="1" smtClean="0"/>
              <a:t>відступництво</a:t>
            </a:r>
            <a:r>
              <a:rPr lang="ru-RU" dirty="0" smtClean="0"/>
              <a:t> </a:t>
            </a:r>
            <a:r>
              <a:rPr lang="ru-RU" dirty="0" err="1" smtClean="0"/>
              <a:t>Шевченком</a:t>
            </a:r>
            <a:r>
              <a:rPr lang="ru-RU" dirty="0" smtClean="0"/>
              <a:t>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осуджується</a:t>
            </a:r>
            <a:r>
              <a:rPr lang="ru-RU" dirty="0" smtClean="0"/>
              <a:t>. 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Содержимое 4" descr="Гнат_Ґалаґан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1295400"/>
            <a:ext cx="3615302" cy="46793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304800"/>
            <a:ext cx="3810000" cy="61261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Рвали, гризли… І </a:t>
            </a:r>
            <a:r>
              <a:rPr lang="ru-RU" dirty="0" err="1" smtClean="0">
                <a:latin typeface="Monotype Corsiva" pitchFamily="66" charset="0"/>
              </a:rPr>
              <a:t>здалека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err="1" smtClean="0">
                <a:latin typeface="Monotype Corsiva" pitchFamily="66" charset="0"/>
              </a:rPr>
              <a:t>Запорожці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чули</a:t>
            </a:r>
            <a:r>
              <a:rPr lang="ru-RU" dirty="0" smtClean="0">
                <a:latin typeface="Monotype Corsiva" pitchFamily="66" charset="0"/>
              </a:rPr>
              <a:t>,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Як </a:t>
            </a:r>
            <a:r>
              <a:rPr lang="ru-RU" dirty="0" err="1" smtClean="0">
                <a:latin typeface="Monotype Corsiva" pitchFamily="66" charset="0"/>
              </a:rPr>
              <a:t>дзвонили</a:t>
            </a:r>
            <a:r>
              <a:rPr lang="ru-RU" dirty="0" smtClean="0">
                <a:latin typeface="Monotype Corsiva" pitchFamily="66" charset="0"/>
              </a:rPr>
              <a:t> у </a:t>
            </a:r>
            <a:r>
              <a:rPr lang="ru-RU" dirty="0" err="1" smtClean="0">
                <a:latin typeface="Monotype Corsiva" pitchFamily="66" charset="0"/>
              </a:rPr>
              <a:t>Глухові</a:t>
            </a:r>
            <a:r>
              <a:rPr lang="ru-RU" dirty="0" smtClean="0">
                <a:latin typeface="Monotype Corsiva" pitchFamily="66" charset="0"/>
              </a:rPr>
              <a:t>,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З </a:t>
            </a:r>
            <a:r>
              <a:rPr lang="ru-RU" dirty="0" err="1" smtClean="0">
                <a:latin typeface="Monotype Corsiva" pitchFamily="66" charset="0"/>
              </a:rPr>
              <a:t>гармати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ревнули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Як погнали на болото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Город </a:t>
            </a:r>
            <a:r>
              <a:rPr lang="ru-RU" dirty="0" err="1" smtClean="0">
                <a:latin typeface="Monotype Corsiva" pitchFamily="66" charset="0"/>
              </a:rPr>
              <a:t>будовати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Як плакала за </a:t>
            </a:r>
            <a:r>
              <a:rPr lang="ru-RU" dirty="0" err="1" smtClean="0">
                <a:latin typeface="Monotype Corsiva" pitchFamily="66" charset="0"/>
              </a:rPr>
              <a:t>дітками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Старенькая </a:t>
            </a:r>
            <a:r>
              <a:rPr lang="ru-RU" dirty="0" err="1" smtClean="0">
                <a:latin typeface="Monotype Corsiva" pitchFamily="66" charset="0"/>
              </a:rPr>
              <a:t>мати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Як </a:t>
            </a:r>
            <a:r>
              <a:rPr lang="ru-RU" dirty="0" err="1" smtClean="0">
                <a:latin typeface="Monotype Corsiva" pitchFamily="66" charset="0"/>
              </a:rPr>
              <a:t>діточки</a:t>
            </a:r>
            <a:r>
              <a:rPr lang="ru-RU" dirty="0" smtClean="0">
                <a:latin typeface="Monotype Corsiva" pitchFamily="66" charset="0"/>
              </a:rPr>
              <a:t> на </a:t>
            </a:r>
            <a:r>
              <a:rPr lang="ru-RU" dirty="0" err="1" smtClean="0">
                <a:latin typeface="Monotype Corsiva" pitchFamily="66" charset="0"/>
              </a:rPr>
              <a:t>Орелі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err="1" smtClean="0">
                <a:latin typeface="Monotype Corsiva" pitchFamily="66" charset="0"/>
              </a:rPr>
              <a:t>Лінію</a:t>
            </a:r>
            <a:r>
              <a:rPr lang="ru-RU" dirty="0" smtClean="0">
                <a:latin typeface="Monotype Corsiva" pitchFamily="66" charset="0"/>
              </a:rPr>
              <a:t> копали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І як у </a:t>
            </a:r>
            <a:r>
              <a:rPr lang="ru-RU" dirty="0" err="1" smtClean="0">
                <a:latin typeface="Monotype Corsiva" pitchFamily="66" charset="0"/>
              </a:rPr>
              <a:t>тій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Фінляндії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В </a:t>
            </a:r>
            <a:r>
              <a:rPr lang="ru-RU" dirty="0" err="1" smtClean="0">
                <a:latin typeface="Monotype Corsiva" pitchFamily="66" charset="0"/>
              </a:rPr>
              <a:t>снігу</a:t>
            </a:r>
            <a:r>
              <a:rPr lang="ru-RU" dirty="0" smtClean="0">
                <a:latin typeface="Monotype Corsiva" pitchFamily="66" charset="0"/>
              </a:rPr>
              <a:t> пропадали.</a:t>
            </a:r>
          </a:p>
          <a:p>
            <a:pPr algn="ctr">
              <a:buNone/>
            </a:pPr>
            <a:r>
              <a:rPr lang="ru-RU" dirty="0" err="1" smtClean="0">
                <a:latin typeface="Monotype Corsiva" pitchFamily="66" charset="0"/>
              </a:rPr>
              <a:t>Чули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чули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запорожці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З далекого </a:t>
            </a:r>
            <a:r>
              <a:rPr lang="ru-RU" dirty="0" err="1" smtClean="0">
                <a:latin typeface="Monotype Corsiva" pitchFamily="66" charset="0"/>
              </a:rPr>
              <a:t>Криму</a:t>
            </a:r>
            <a:r>
              <a:rPr lang="ru-RU" dirty="0" smtClean="0">
                <a:latin typeface="Monotype Corsiva" pitchFamily="66" charset="0"/>
              </a:rPr>
              <a:t>,</a:t>
            </a:r>
          </a:p>
          <a:p>
            <a:pPr algn="ctr">
              <a:buNone/>
            </a:pPr>
            <a:r>
              <a:rPr lang="ru-RU" dirty="0" err="1" smtClean="0">
                <a:latin typeface="Monotype Corsiva" pitchFamily="66" charset="0"/>
              </a:rPr>
              <a:t>Що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канає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Гетьманщина</a:t>
            </a:r>
            <a:r>
              <a:rPr lang="ru-RU" dirty="0" smtClean="0">
                <a:latin typeface="Monotype Corsiva" pitchFamily="66" charset="0"/>
              </a:rPr>
              <a:t>,</a:t>
            </a:r>
          </a:p>
          <a:p>
            <a:pPr marL="0" indent="0" algn="ctr">
              <a:buNone/>
            </a:pPr>
            <a:r>
              <a:rPr lang="ru-RU" dirty="0" smtClean="0">
                <a:latin typeface="Monotype Corsiva" pitchFamily="66" charset="0"/>
              </a:rPr>
              <a:t>Неповинно </a:t>
            </a:r>
            <a:r>
              <a:rPr lang="ru-RU" dirty="0" err="1" smtClean="0">
                <a:latin typeface="Monotype Corsiva" pitchFamily="66" charset="0"/>
              </a:rPr>
              <a:t>гине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14800" y="3581400"/>
            <a:ext cx="4572000" cy="3276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Поет </a:t>
            </a:r>
            <a:r>
              <a:rPr lang="ru-RU" dirty="0" err="1" smtClean="0"/>
              <a:t>показує</a:t>
            </a:r>
            <a:r>
              <a:rPr lang="ru-RU" dirty="0" smtClean="0"/>
              <a:t> </a:t>
            </a:r>
            <a:r>
              <a:rPr lang="ru-RU" dirty="0" err="1" smtClean="0"/>
              <a:t>жах</a:t>
            </a:r>
            <a:r>
              <a:rPr lang="ru-RU" dirty="0" smtClean="0"/>
              <a:t> </a:t>
            </a:r>
            <a:r>
              <a:rPr lang="ru-RU" dirty="0" err="1" smtClean="0"/>
              <a:t>плюндрування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«</a:t>
            </a:r>
            <a:r>
              <a:rPr lang="ru-RU" dirty="0" err="1" smtClean="0"/>
              <a:t>Петровими</a:t>
            </a:r>
            <a:r>
              <a:rPr lang="ru-RU" dirty="0" smtClean="0"/>
              <a:t> собаками», </a:t>
            </a:r>
            <a:r>
              <a:rPr lang="ru-RU" dirty="0" err="1" smtClean="0"/>
              <a:t>причому</a:t>
            </a:r>
            <a:r>
              <a:rPr lang="ru-RU" dirty="0" smtClean="0"/>
              <a:t> </a:t>
            </a: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докірливий</a:t>
            </a:r>
            <a:r>
              <a:rPr lang="ru-RU" dirty="0" smtClean="0"/>
              <a:t> тон, </a:t>
            </a:r>
            <a:r>
              <a:rPr lang="ru-RU" dirty="0" err="1" smtClean="0"/>
              <a:t>адресований</a:t>
            </a:r>
            <a:r>
              <a:rPr lang="ru-RU" dirty="0" smtClean="0"/>
              <a:t> «</a:t>
            </a:r>
            <a:r>
              <a:rPr lang="ru-RU" dirty="0" err="1" smtClean="0"/>
              <a:t>горе-Запорожжю</a:t>
            </a:r>
            <a:r>
              <a:rPr lang="ru-RU" dirty="0" smtClean="0"/>
              <a:t>».  На </a:t>
            </a:r>
            <a:r>
              <a:rPr lang="ru-RU" dirty="0" err="1" smtClean="0"/>
              <a:t>річці</a:t>
            </a:r>
            <a:r>
              <a:rPr lang="ru-RU" dirty="0" smtClean="0"/>
              <a:t> </a:t>
            </a:r>
            <a:r>
              <a:rPr lang="ru-RU" dirty="0" err="1" smtClean="0"/>
              <a:t>Орелі</a:t>
            </a:r>
            <a:r>
              <a:rPr lang="ru-RU" dirty="0" smtClean="0"/>
              <a:t> (</a:t>
            </a:r>
            <a:r>
              <a:rPr lang="ru-RU" dirty="0" err="1" smtClean="0"/>
              <a:t>лівій</a:t>
            </a:r>
            <a:r>
              <a:rPr lang="ru-RU" dirty="0" smtClean="0"/>
              <a:t> </a:t>
            </a:r>
            <a:r>
              <a:rPr lang="ru-RU" dirty="0" err="1" smtClean="0"/>
              <a:t>притоц</a:t>
            </a:r>
            <a:r>
              <a:rPr lang="ru-RU" dirty="0" smtClean="0"/>
              <a:t> </a:t>
            </a:r>
            <a:r>
              <a:rPr lang="ru-RU" dirty="0" err="1" smtClean="0"/>
              <a:t>Дніпра</a:t>
            </a:r>
            <a:r>
              <a:rPr lang="ru-RU" dirty="0" smtClean="0"/>
              <a:t>) </a:t>
            </a:r>
            <a:r>
              <a:rPr lang="ru-RU" dirty="0" err="1" smtClean="0"/>
              <a:t>будувалася</a:t>
            </a:r>
            <a:r>
              <a:rPr lang="ru-RU" dirty="0" smtClean="0"/>
              <a:t> </a:t>
            </a:r>
            <a:r>
              <a:rPr lang="ru-RU" dirty="0" err="1" smtClean="0"/>
              <a:t>лінія</a:t>
            </a:r>
            <a:r>
              <a:rPr lang="ru-RU" dirty="0" smtClean="0"/>
              <a:t> </a:t>
            </a:r>
            <a:r>
              <a:rPr lang="ru-RU" dirty="0" err="1" smtClean="0"/>
              <a:t>укріплень</a:t>
            </a:r>
            <a:r>
              <a:rPr lang="ru-RU" dirty="0" smtClean="0"/>
              <a:t>, для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зганяли</a:t>
            </a:r>
            <a:r>
              <a:rPr lang="ru-RU" dirty="0" smtClean="0"/>
              <a:t> </a:t>
            </a:r>
            <a:r>
              <a:rPr lang="ru-RU" dirty="0" err="1" smtClean="0"/>
              <a:t>козаків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селян.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подорожі</a:t>
            </a:r>
            <a:r>
              <a:rPr lang="ru-RU" dirty="0" smtClean="0"/>
              <a:t> по </a:t>
            </a:r>
            <a:r>
              <a:rPr lang="ru-RU" dirty="0" err="1" smtClean="0"/>
              <a:t>Україні</a:t>
            </a:r>
            <a:r>
              <a:rPr lang="ru-RU" dirty="0" smtClean="0"/>
              <a:t> Шевченко 1845 р. </a:t>
            </a:r>
            <a:r>
              <a:rPr lang="ru-RU" dirty="0" err="1" smtClean="0"/>
              <a:t>був</a:t>
            </a:r>
            <a:r>
              <a:rPr lang="ru-RU" dirty="0" smtClean="0"/>
              <a:t> на </a:t>
            </a:r>
            <a:r>
              <a:rPr lang="ru-RU" dirty="0" err="1" smtClean="0"/>
              <a:t>Орелі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малюнків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5" name="Рисунок 4" descr="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8600"/>
            <a:ext cx="4191000" cy="3213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953000" y="274638"/>
            <a:ext cx="3733800" cy="604996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Monotype Corsiva" pitchFamily="66" charset="0"/>
              </a:rPr>
              <a:t>Заплакала Матер </a:t>
            </a:r>
            <a:r>
              <a:rPr lang="ru-RU" sz="2400" dirty="0" err="1" smtClean="0">
                <a:latin typeface="Monotype Corsiva" pitchFamily="66" charset="0"/>
              </a:rPr>
              <a:t>Божа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err="1" smtClean="0">
                <a:latin typeface="Monotype Corsiva" pitchFamily="66" charset="0"/>
              </a:rPr>
              <a:t>Сльозами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святими</a:t>
            </a:r>
            <a:r>
              <a:rPr lang="ru-RU" sz="2400" dirty="0" smtClean="0">
                <a:latin typeface="Monotype Corsiva" pitchFamily="66" charset="0"/>
              </a:rPr>
              <a:t>,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Заплакала милосерда,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err="1" smtClean="0">
                <a:latin typeface="Monotype Corsiva" pitchFamily="66" charset="0"/>
              </a:rPr>
              <a:t>Неначе</a:t>
            </a:r>
            <a:r>
              <a:rPr lang="ru-RU" sz="2400" dirty="0" smtClean="0">
                <a:latin typeface="Monotype Corsiva" pitchFamily="66" charset="0"/>
              </a:rPr>
              <a:t> за </a:t>
            </a:r>
            <a:r>
              <a:rPr lang="ru-RU" sz="2400" dirty="0" err="1" smtClean="0">
                <a:latin typeface="Monotype Corsiva" pitchFamily="66" charset="0"/>
              </a:rPr>
              <a:t>сином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І Бог </a:t>
            </a:r>
            <a:r>
              <a:rPr lang="ru-RU" sz="2400" dirty="0" err="1" smtClean="0">
                <a:latin typeface="Monotype Corsiva" pitchFamily="66" charset="0"/>
              </a:rPr>
              <a:t>зглянувсь</a:t>
            </a:r>
            <a:r>
              <a:rPr lang="ru-RU" sz="2400" dirty="0" smtClean="0">
                <a:latin typeface="Monotype Corsiva" pitchFamily="66" charset="0"/>
              </a:rPr>
              <a:t> на </a:t>
            </a:r>
            <a:r>
              <a:rPr lang="ru-RU" sz="2400" dirty="0" err="1" smtClean="0">
                <a:latin typeface="Monotype Corsiva" pitchFamily="66" charset="0"/>
              </a:rPr>
              <a:t>ті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сльози</a:t>
            </a:r>
            <a:r>
              <a:rPr lang="ru-RU" sz="2400" dirty="0" smtClean="0">
                <a:latin typeface="Monotype Corsiva" pitchFamily="66" charset="0"/>
              </a:rPr>
              <a:t>,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err="1" smtClean="0">
                <a:latin typeface="Monotype Corsiva" pitchFamily="66" charset="0"/>
              </a:rPr>
              <a:t>Пречистії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сльози</a:t>
            </a:r>
            <a:r>
              <a:rPr lang="ru-RU" sz="2400" dirty="0" smtClean="0">
                <a:latin typeface="Monotype Corsiva" pitchFamily="66" charset="0"/>
              </a:rPr>
              <a:t>!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Побив Петра, побив ката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На </a:t>
            </a:r>
            <a:r>
              <a:rPr lang="ru-RU" sz="2400" dirty="0" err="1" smtClean="0">
                <a:latin typeface="Monotype Corsiva" pitchFamily="66" charset="0"/>
              </a:rPr>
              <a:t>наглій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дорозі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err="1" smtClean="0">
                <a:latin typeface="Monotype Corsiva" pitchFamily="66" charset="0"/>
              </a:rPr>
              <a:t>Вернулися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запорожці</a:t>
            </a:r>
            <a:r>
              <a:rPr lang="ru-RU" sz="2400" dirty="0" smtClean="0">
                <a:latin typeface="Monotype Corsiva" pitchFamily="66" charset="0"/>
              </a:rPr>
              <a:t>,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Принесли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собою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В </a:t>
            </a:r>
            <a:r>
              <a:rPr lang="ru-RU" sz="2400" dirty="0" err="1" smtClean="0">
                <a:latin typeface="Monotype Corsiva" pitchFamily="66" charset="0"/>
              </a:rPr>
              <a:t>Гетьманщину</a:t>
            </a:r>
            <a:r>
              <a:rPr lang="ru-RU" sz="2400" dirty="0" smtClean="0">
                <a:latin typeface="Monotype Corsiva" pitchFamily="66" charset="0"/>
              </a:rPr>
              <a:t> той </a:t>
            </a:r>
            <a:r>
              <a:rPr lang="ru-RU" sz="2400" dirty="0" err="1" smtClean="0">
                <a:latin typeface="Monotype Corsiva" pitchFamily="66" charset="0"/>
              </a:rPr>
              <a:t>чудовний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Образ </a:t>
            </a:r>
            <a:r>
              <a:rPr lang="ru-RU" sz="2400" dirty="0" err="1" smtClean="0">
                <a:latin typeface="Monotype Corsiva" pitchFamily="66" charset="0"/>
              </a:rPr>
              <a:t>Пресвятої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Поставили в </a:t>
            </a:r>
            <a:r>
              <a:rPr lang="ru-RU" sz="2400" dirty="0" err="1" smtClean="0">
                <a:latin typeface="Monotype Corsiva" pitchFamily="66" charset="0"/>
              </a:rPr>
              <a:t>Іржавиці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В </a:t>
            </a:r>
            <a:r>
              <a:rPr lang="ru-RU" sz="2400" dirty="0" err="1" smtClean="0">
                <a:latin typeface="Monotype Corsiva" pitchFamily="66" charset="0"/>
              </a:rPr>
              <a:t>мурованім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храмі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err="1" smtClean="0">
                <a:latin typeface="Monotype Corsiva" pitchFamily="66" charset="0"/>
              </a:rPr>
              <a:t>Отам</a:t>
            </a:r>
            <a:r>
              <a:rPr lang="ru-RU" sz="2400" dirty="0" smtClean="0">
                <a:latin typeface="Monotype Corsiva" pitchFamily="66" charset="0"/>
              </a:rPr>
              <a:t> вона </a:t>
            </a:r>
            <a:r>
              <a:rPr lang="ru-RU" sz="2400" dirty="0" err="1" smtClean="0">
                <a:latin typeface="Monotype Corsiva" pitchFamily="66" charset="0"/>
              </a:rPr>
              <a:t>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досі</a:t>
            </a:r>
            <a:r>
              <a:rPr lang="ru-RU" sz="2400" dirty="0" smtClean="0">
                <a:latin typeface="Monotype Corsiva" pitchFamily="66" charset="0"/>
              </a:rPr>
              <a:t> плаче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Та за </a:t>
            </a:r>
            <a:r>
              <a:rPr lang="ru-RU" sz="2400" dirty="0" err="1" smtClean="0">
                <a:latin typeface="Monotype Corsiva" pitchFamily="66" charset="0"/>
              </a:rPr>
              <a:t>козаками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4999037"/>
            <a:ext cx="4419600" cy="1858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dirty="0" err="1" smtClean="0"/>
              <a:t>Богоматір</a:t>
            </a:r>
            <a:r>
              <a:rPr lang="ru-RU" dirty="0" smtClean="0"/>
              <a:t> у </a:t>
            </a:r>
            <a:r>
              <a:rPr lang="ru-RU" dirty="0" err="1" smtClean="0"/>
              <a:t>вірші</a:t>
            </a:r>
            <a:r>
              <a:rPr lang="ru-RU" dirty="0" smtClean="0"/>
              <a:t> «</a:t>
            </a:r>
            <a:r>
              <a:rPr lang="ru-RU" dirty="0" err="1" smtClean="0"/>
              <a:t>Іржавець</a:t>
            </a:r>
            <a:r>
              <a:rPr lang="ru-RU" dirty="0" smtClean="0"/>
              <a:t>» </a:t>
            </a:r>
            <a:r>
              <a:rPr lang="ru-RU" dirty="0" err="1" smtClean="0"/>
              <a:t>виступає</a:t>
            </a:r>
            <a:r>
              <a:rPr lang="ru-RU" dirty="0" smtClean="0"/>
              <a:t> як </a:t>
            </a:r>
            <a:r>
              <a:rPr lang="ru-RU" dirty="0" err="1" smtClean="0"/>
              <a:t>спільник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на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історичній</a:t>
            </a:r>
            <a:r>
              <a:rPr lang="ru-RU" dirty="0" smtClean="0"/>
              <a:t> </a:t>
            </a:r>
            <a:r>
              <a:rPr lang="ru-RU" dirty="0" err="1" smtClean="0"/>
              <a:t>дорозі</a:t>
            </a:r>
            <a:r>
              <a:rPr lang="ru-RU" dirty="0" smtClean="0"/>
              <a:t>, </a:t>
            </a:r>
            <a:r>
              <a:rPr lang="ru-RU" dirty="0" err="1" smtClean="0"/>
              <a:t>всипаній</a:t>
            </a:r>
            <a:r>
              <a:rPr lang="ru-RU" dirty="0" smtClean="0"/>
              <a:t> тернами </a:t>
            </a:r>
            <a:r>
              <a:rPr lang="ru-RU" dirty="0" err="1" smtClean="0"/>
              <a:t>розбрату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у </a:t>
            </a:r>
            <a:r>
              <a:rPr lang="ru-RU" dirty="0" err="1" smtClean="0"/>
              <a:t>ситуації</a:t>
            </a:r>
            <a:r>
              <a:rPr lang="ru-RU" dirty="0" smtClean="0"/>
              <a:t> 1709 року </a:t>
            </a:r>
            <a:r>
              <a:rPr lang="ru-RU" dirty="0" err="1" smtClean="0"/>
              <a:t>мав</a:t>
            </a:r>
            <a:r>
              <a:rPr lang="ru-RU" dirty="0" smtClean="0"/>
              <a:t> для </a:t>
            </a:r>
            <a:r>
              <a:rPr lang="ru-RU" dirty="0" err="1" smtClean="0"/>
              <a:t>нації</a:t>
            </a:r>
            <a:r>
              <a:rPr lang="ru-RU" dirty="0" smtClean="0"/>
              <a:t> </a:t>
            </a:r>
            <a:r>
              <a:rPr lang="ru-RU" dirty="0" err="1" smtClean="0"/>
              <a:t>фатальні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69618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3000" y="304800"/>
            <a:ext cx="2941876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Досліджуємо маловідомі факти творчості Кобзаря</a:t>
            </a:r>
            <a:endParaRPr lang="ru-RU" dirty="0"/>
          </a:p>
        </p:txBody>
      </p:sp>
      <p:pic>
        <p:nvPicPr>
          <p:cNvPr id="1026" name="Picture 2" descr="C:\Users\1\Desktop\фото і  док Ніни Сергіївни\100_36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фото і  док Ніни Сергіївни\100_36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381000"/>
            <a:ext cx="8610600" cy="6476999"/>
          </a:xfrm>
        </p:spPr>
        <p:txBody>
          <a:bodyPr>
            <a:normAutofit lnSpcReduction="10000"/>
          </a:bodyPr>
          <a:lstStyle/>
          <a:p>
            <a:pPr marL="2424113" indent="0" algn="just">
              <a:buNone/>
            </a:pPr>
            <a:r>
              <a:rPr lang="ru-RU" dirty="0" smtClean="0"/>
              <a:t>   Тарас Шевченко </a:t>
            </a:r>
            <a:r>
              <a:rPr lang="ru-RU" dirty="0" err="1" smtClean="0"/>
              <a:t>відступає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«</a:t>
            </a:r>
            <a:r>
              <a:rPr lang="ru-RU" dirty="0" err="1" smtClean="0"/>
              <a:t>Мазепіани</a:t>
            </a:r>
            <a:r>
              <a:rPr lang="ru-RU" dirty="0" smtClean="0"/>
              <a:t>», яка </a:t>
            </a:r>
            <a:r>
              <a:rPr lang="ru-RU" dirty="0" err="1" smtClean="0"/>
              <a:t>опиралася</a:t>
            </a:r>
            <a:r>
              <a:rPr lang="ru-RU" dirty="0" smtClean="0"/>
              <a:t> на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любовний</a:t>
            </a:r>
            <a:r>
              <a:rPr lang="ru-RU" dirty="0" smtClean="0"/>
              <a:t> сюжет. </a:t>
            </a:r>
            <a:r>
              <a:rPr lang="ru-RU" dirty="0" err="1" smtClean="0"/>
              <a:t>Його</a:t>
            </a:r>
            <a:r>
              <a:rPr lang="ru-RU" dirty="0" smtClean="0"/>
              <a:t> не </a:t>
            </a:r>
            <a:r>
              <a:rPr lang="ru-RU" dirty="0" err="1" smtClean="0"/>
              <a:t>цікавлять</a:t>
            </a:r>
            <a:r>
              <a:rPr lang="ru-RU" dirty="0" smtClean="0"/>
              <a:t> </a:t>
            </a:r>
            <a:r>
              <a:rPr lang="ru-RU" dirty="0" err="1" smtClean="0"/>
              <a:t>пригоди</a:t>
            </a:r>
            <a:r>
              <a:rPr lang="ru-RU" dirty="0" smtClean="0"/>
              <a:t> молодого </a:t>
            </a:r>
            <a:r>
              <a:rPr lang="ru-RU" dirty="0" err="1" smtClean="0"/>
              <a:t>Мазепи</a:t>
            </a:r>
            <a:r>
              <a:rPr lang="ru-RU" dirty="0" smtClean="0"/>
              <a:t>;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зосереджений</a:t>
            </a:r>
            <a:r>
              <a:rPr lang="ru-RU" dirty="0" smtClean="0"/>
              <a:t> на </a:t>
            </a:r>
            <a:r>
              <a:rPr lang="ru-RU" dirty="0" err="1" smtClean="0"/>
              <a:t>трагічному</a:t>
            </a:r>
            <a:r>
              <a:rPr lang="ru-RU" dirty="0" smtClean="0"/>
              <a:t> </a:t>
            </a:r>
            <a:r>
              <a:rPr lang="ru-RU" dirty="0" err="1" smtClean="0"/>
              <a:t>фіналі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комбінації</a:t>
            </a:r>
            <a:r>
              <a:rPr lang="ru-RU" dirty="0" smtClean="0"/>
              <a:t>…</a:t>
            </a:r>
          </a:p>
          <a:p>
            <a:pPr marL="0" indent="0" algn="just">
              <a:buNone/>
            </a:pPr>
            <a:r>
              <a:rPr lang="ru-RU" dirty="0" smtClean="0"/>
              <a:t>Ми </a:t>
            </a:r>
            <a:r>
              <a:rPr lang="ru-RU" dirty="0" err="1" smtClean="0"/>
              <a:t>можемо</a:t>
            </a:r>
            <a:r>
              <a:rPr lang="ru-RU" dirty="0" smtClean="0"/>
              <a:t> </a:t>
            </a:r>
            <a:r>
              <a:rPr lang="ru-RU" dirty="0" err="1" smtClean="0"/>
              <a:t>сперечатися</a:t>
            </a:r>
            <a:r>
              <a:rPr lang="ru-RU" dirty="0" smtClean="0"/>
              <a:t>, </a:t>
            </a:r>
            <a:r>
              <a:rPr lang="ru-RU" dirty="0" err="1" smtClean="0"/>
              <a:t>шукати</a:t>
            </a:r>
            <a:r>
              <a:rPr lang="ru-RU" dirty="0" smtClean="0"/>
              <a:t> </a:t>
            </a:r>
            <a:r>
              <a:rPr lang="ru-RU" dirty="0" err="1" smtClean="0"/>
              <a:t>помилки</a:t>
            </a:r>
            <a:r>
              <a:rPr lang="ru-RU" dirty="0" smtClean="0"/>
              <a:t> у </a:t>
            </a:r>
            <a:r>
              <a:rPr lang="ru-RU" dirty="0" err="1" smtClean="0"/>
              <a:t>діях</a:t>
            </a:r>
            <a:r>
              <a:rPr lang="ru-RU" dirty="0" smtClean="0"/>
              <a:t> </a:t>
            </a:r>
            <a:r>
              <a:rPr lang="ru-RU" dirty="0" err="1" smtClean="0"/>
              <a:t>гетьмана</a:t>
            </a:r>
            <a:r>
              <a:rPr lang="ru-RU" dirty="0" smtClean="0"/>
              <a:t>, </a:t>
            </a:r>
            <a:r>
              <a:rPr lang="ru-RU" dirty="0" err="1" smtClean="0"/>
              <a:t>погоджуватися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не </a:t>
            </a:r>
            <a:r>
              <a:rPr lang="ru-RU" dirty="0" err="1" smtClean="0"/>
              <a:t>погоджуватися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окремими</a:t>
            </a:r>
            <a:r>
              <a:rPr lang="ru-RU" dirty="0" smtClean="0"/>
              <a:t> </a:t>
            </a:r>
            <a:r>
              <a:rPr lang="ru-RU" dirty="0" err="1" smtClean="0"/>
              <a:t>вчинками</a:t>
            </a:r>
            <a:r>
              <a:rPr lang="ru-RU" dirty="0" smtClean="0"/>
              <a:t>. </a:t>
            </a:r>
            <a:r>
              <a:rPr lang="ru-RU" dirty="0" err="1" smtClean="0"/>
              <a:t>Незаперечним</a:t>
            </a:r>
            <a:r>
              <a:rPr lang="ru-RU" dirty="0" smtClean="0"/>
              <a:t> </a:t>
            </a:r>
            <a:r>
              <a:rPr lang="ru-RU" dirty="0" err="1" smtClean="0"/>
              <a:t>лишається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той факт,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політичний</a:t>
            </a:r>
            <a:r>
              <a:rPr lang="ru-RU" dirty="0" smtClean="0"/>
              <a:t> </a:t>
            </a:r>
            <a:r>
              <a:rPr lang="ru-RU" dirty="0" err="1" smtClean="0"/>
              <a:t>крок</a:t>
            </a:r>
            <a:r>
              <a:rPr lang="ru-RU" dirty="0" smtClean="0"/>
              <a:t>  </a:t>
            </a:r>
            <a:r>
              <a:rPr lang="ru-RU" dirty="0" smtClean="0"/>
              <a:t>І. </a:t>
            </a:r>
            <a:r>
              <a:rPr lang="ru-RU" dirty="0" err="1" smtClean="0"/>
              <a:t>Мазепи</a:t>
            </a:r>
            <a:r>
              <a:rPr lang="ru-RU" dirty="0" smtClean="0"/>
              <a:t> у 1708 р. </a:t>
            </a:r>
            <a:r>
              <a:rPr lang="ru-RU" dirty="0" err="1" smtClean="0"/>
              <a:t>відбивав</a:t>
            </a:r>
            <a:r>
              <a:rPr lang="ru-RU" dirty="0" smtClean="0"/>
              <a:t> </a:t>
            </a:r>
            <a:r>
              <a:rPr lang="ru-RU" dirty="0" err="1" smtClean="0"/>
              <a:t>потаємні</a:t>
            </a:r>
            <a:r>
              <a:rPr lang="ru-RU" dirty="0" smtClean="0"/>
              <a:t> </a:t>
            </a:r>
            <a:r>
              <a:rPr lang="ru-RU" dirty="0" err="1" smtClean="0"/>
              <a:t>настрої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козацького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, яке </a:t>
            </a:r>
            <a:r>
              <a:rPr lang="ru-RU" dirty="0" err="1" smtClean="0"/>
              <a:t>прагнуло</a:t>
            </a:r>
            <a:r>
              <a:rPr lang="ru-RU" dirty="0" smtClean="0"/>
              <a:t> </a:t>
            </a:r>
            <a:r>
              <a:rPr lang="ru-RU" dirty="0" err="1" smtClean="0"/>
              <a:t>бачити</a:t>
            </a:r>
            <a:r>
              <a:rPr lang="ru-RU" dirty="0" smtClean="0"/>
              <a:t> </a:t>
            </a:r>
            <a:r>
              <a:rPr lang="ru-RU" dirty="0" err="1" smtClean="0"/>
              <a:t>Україну</a:t>
            </a:r>
            <a:r>
              <a:rPr lang="ru-RU" dirty="0" smtClean="0"/>
              <a:t> </a:t>
            </a:r>
            <a:r>
              <a:rPr lang="ru-RU" dirty="0" err="1" smtClean="0"/>
              <a:t>незалежною</a:t>
            </a:r>
            <a:r>
              <a:rPr lang="ru-RU" dirty="0" smtClean="0"/>
              <a:t> державою. 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C:\Users\1\Desktop\AppData\Local\Temp\FineReader11.00\media\image1.jpeg"/>
          <p:cNvPicPr/>
          <p:nvPr/>
        </p:nvPicPr>
        <p:blipFill rotWithShape="1">
          <a:blip r:embed="rId2"/>
          <a:srcRect l="33670" t="51748" r="36715" b="8747"/>
          <a:stretch/>
        </p:blipFill>
        <p:spPr bwMode="auto">
          <a:xfrm>
            <a:off x="457200" y="400930"/>
            <a:ext cx="2057400" cy="2743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4800600" y="762000"/>
            <a:ext cx="4038600" cy="5440363"/>
          </a:xfrm>
        </p:spPr>
        <p:txBody>
          <a:bodyPr>
            <a:normAutofit fontScale="85000" lnSpcReduction="10000"/>
          </a:bodyPr>
          <a:lstStyle/>
          <a:p>
            <a:pPr marL="90488" indent="-90488" algn="ctr">
              <a:buNone/>
            </a:pPr>
            <a:r>
              <a:rPr lang="ru-RU" dirty="0" smtClean="0"/>
              <a:t>  В </a:t>
            </a:r>
            <a:r>
              <a:rPr lang="ru-RU" dirty="0" err="1" smtClean="0"/>
              <a:t>історичній</a:t>
            </a:r>
            <a:r>
              <a:rPr lang="ru-RU" dirty="0" smtClean="0"/>
              <a:t> </a:t>
            </a:r>
            <a:r>
              <a:rPr lang="ru-RU" dirty="0" err="1" smtClean="0"/>
              <a:t>пам’яті</a:t>
            </a:r>
            <a:r>
              <a:rPr lang="ru-RU" dirty="0" smtClean="0"/>
              <a:t> </a:t>
            </a:r>
            <a:r>
              <a:rPr lang="ru-RU" dirty="0" err="1" smtClean="0"/>
              <a:t>Шевченка-поета</a:t>
            </a:r>
            <a:r>
              <a:rPr lang="ru-RU" dirty="0" smtClean="0"/>
              <a:t> образ опального </a:t>
            </a:r>
            <a:r>
              <a:rPr lang="ru-RU" dirty="0" err="1" smtClean="0"/>
              <a:t>гетьмана</a:t>
            </a:r>
            <a:r>
              <a:rPr lang="ru-RU" dirty="0" smtClean="0"/>
              <a:t>, </a:t>
            </a:r>
            <a:r>
              <a:rPr lang="ru-RU" dirty="0" err="1" smtClean="0"/>
              <a:t>Івана</a:t>
            </a:r>
            <a:r>
              <a:rPr lang="ru-RU" dirty="0" smtClean="0"/>
              <a:t> </a:t>
            </a:r>
            <a:r>
              <a:rPr lang="ru-RU" dirty="0" err="1" smtClean="0"/>
              <a:t>Мазепи</a:t>
            </a:r>
            <a:r>
              <a:rPr lang="ru-RU" dirty="0" smtClean="0"/>
              <a:t>,  </a:t>
            </a:r>
            <a:r>
              <a:rPr lang="ru-RU" dirty="0" err="1" smtClean="0"/>
              <a:t>з’являвся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часто  за </a:t>
            </a:r>
            <a:r>
              <a:rPr lang="ru-RU" dirty="0" err="1" smtClean="0"/>
              <a:t>обставин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відчайдушних</a:t>
            </a:r>
            <a:r>
              <a:rPr lang="ru-RU" dirty="0" smtClean="0"/>
              <a:t>: у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1847 року, на </a:t>
            </a:r>
            <a:r>
              <a:rPr lang="ru-RU" dirty="0" err="1" smtClean="0"/>
              <a:t>засланні</a:t>
            </a:r>
            <a:r>
              <a:rPr lang="ru-RU" dirty="0" smtClean="0"/>
              <a:t>, в </a:t>
            </a:r>
            <a:r>
              <a:rPr lang="ru-RU" dirty="0" err="1" smtClean="0"/>
              <a:t>Орській</a:t>
            </a:r>
            <a:r>
              <a:rPr lang="ru-RU" dirty="0" smtClean="0"/>
              <a:t> </a:t>
            </a:r>
            <a:r>
              <a:rPr lang="ru-RU" dirty="0" err="1" smtClean="0"/>
              <a:t>фортеці</a:t>
            </a:r>
            <a:r>
              <a:rPr lang="ru-RU" dirty="0" smtClean="0"/>
              <a:t>. </a:t>
            </a:r>
            <a:r>
              <a:rPr lang="ru-RU" dirty="0" err="1" smtClean="0"/>
              <a:t>Рядовий</a:t>
            </a:r>
            <a:r>
              <a:rPr lang="ru-RU" dirty="0" smtClean="0"/>
              <a:t> Шевченко </a:t>
            </a:r>
            <a:r>
              <a:rPr lang="ru-RU" dirty="0" err="1" smtClean="0"/>
              <a:t>відбував</a:t>
            </a:r>
            <a:r>
              <a:rPr lang="ru-RU" dirty="0" smtClean="0"/>
              <a:t> службу в </a:t>
            </a:r>
            <a:r>
              <a:rPr lang="ru-RU" dirty="0" err="1" smtClean="0"/>
              <a:t>п’ятому</a:t>
            </a:r>
            <a:r>
              <a:rPr lang="ru-RU" dirty="0" smtClean="0"/>
              <a:t> </a:t>
            </a:r>
            <a:r>
              <a:rPr lang="ru-RU" dirty="0" err="1" smtClean="0"/>
              <a:t>лінійному</a:t>
            </a:r>
            <a:r>
              <a:rPr lang="ru-RU" dirty="0" smtClean="0"/>
              <a:t> </a:t>
            </a:r>
            <a:r>
              <a:rPr lang="ru-RU" dirty="0" err="1" smtClean="0"/>
              <a:t>Оренбурзькому</a:t>
            </a:r>
            <a:r>
              <a:rPr lang="ru-RU" dirty="0" smtClean="0"/>
              <a:t> </a:t>
            </a:r>
            <a:r>
              <a:rPr lang="ru-RU" dirty="0" err="1" smtClean="0"/>
              <a:t>батальйоні</a:t>
            </a:r>
            <a:r>
              <a:rPr lang="ru-RU" dirty="0" smtClean="0"/>
              <a:t>, </a:t>
            </a:r>
            <a:r>
              <a:rPr lang="ru-RU" dirty="0" err="1" smtClean="0"/>
              <a:t>почуваючись</a:t>
            </a:r>
            <a:r>
              <a:rPr lang="ru-RU" dirty="0" smtClean="0"/>
              <a:t>, за </a:t>
            </a:r>
            <a:r>
              <a:rPr lang="ru-RU" dirty="0" err="1" smtClean="0"/>
              <a:t>його</a:t>
            </a:r>
            <a:r>
              <a:rPr lang="ru-RU" dirty="0" smtClean="0"/>
              <a:t> ж словами, «</a:t>
            </a:r>
            <a:r>
              <a:rPr lang="ru-RU" dirty="0" err="1" smtClean="0"/>
              <a:t>мов</a:t>
            </a:r>
            <a:r>
              <a:rPr lang="ru-RU" dirty="0" smtClean="0"/>
              <a:t> </a:t>
            </a:r>
            <a:r>
              <a:rPr lang="ru-RU" dirty="0" err="1" smtClean="0"/>
              <a:t>Іов</a:t>
            </a:r>
            <a:r>
              <a:rPr lang="ru-RU" dirty="0" smtClean="0"/>
              <a:t> на </a:t>
            </a:r>
            <a:r>
              <a:rPr lang="ru-RU" dirty="0" err="1" smtClean="0"/>
              <a:t>гноїщі</a:t>
            </a:r>
            <a:r>
              <a:rPr lang="ru-RU" dirty="0" smtClean="0"/>
              <a:t>». Там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написана поема «</a:t>
            </a:r>
            <a:r>
              <a:rPr lang="ru-RU" dirty="0" err="1" smtClean="0"/>
              <a:t>Іржавець</a:t>
            </a:r>
            <a:r>
              <a:rPr lang="ru-RU" dirty="0" smtClean="0"/>
              <a:t>»</a:t>
            </a:r>
          </a:p>
          <a:p>
            <a:pPr marL="90488" indent="-90488" algn="ctr">
              <a:buNone/>
            </a:pP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8" b="22678"/>
          <a:stretch>
            <a:fillRect/>
          </a:stretch>
        </p:blipFill>
        <p:spPr>
          <a:xfrm>
            <a:off x="1295400" y="304800"/>
            <a:ext cx="3792987" cy="2590800"/>
          </a:xfrm>
          <a:prstGeom prst="rect">
            <a:avLst/>
          </a:prstGeom>
          <a:noFill/>
        </p:spPr>
      </p:pic>
      <p:pic>
        <p:nvPicPr>
          <p:cNvPr id="13314" name="Picture 2" descr="http://www.qpic.ws/images/portretmazep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819400"/>
            <a:ext cx="2438400" cy="3561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Поема </a:t>
            </a:r>
            <a:r>
              <a:rPr lang="uk-UA" sz="4800" b="1" dirty="0" err="1" smtClean="0"/>
              <a:t>“Іржавець”</a:t>
            </a:r>
            <a:endParaRPr lang="ru-RU" sz="48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495800" cy="4876800"/>
          </a:xfrm>
        </p:spPr>
        <p:txBody>
          <a:bodyPr>
            <a:normAutofit fontScale="77500" lnSpcReduction="20000"/>
          </a:bodyPr>
          <a:lstStyle/>
          <a:p>
            <a:pPr marL="90488" indent="-90488" algn="ctr">
              <a:buNone/>
            </a:pPr>
            <a:r>
              <a:rPr lang="ru-RU" dirty="0" smtClean="0"/>
              <a:t>   В </a:t>
            </a:r>
            <a:r>
              <a:rPr lang="ru-RU" dirty="0" err="1" smtClean="0"/>
              <a:t>основі</a:t>
            </a:r>
            <a:r>
              <a:rPr lang="ru-RU" dirty="0" smtClean="0"/>
              <a:t>  </a:t>
            </a:r>
            <a:r>
              <a:rPr lang="ru-RU" dirty="0" err="1" smtClean="0"/>
              <a:t>твору</a:t>
            </a:r>
            <a:r>
              <a:rPr lang="ru-RU" dirty="0" smtClean="0"/>
              <a:t> </a:t>
            </a:r>
            <a:r>
              <a:rPr lang="ru-RU" dirty="0" err="1" smtClean="0"/>
              <a:t>суспільно-політичні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відбувалися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чверті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: </a:t>
            </a:r>
            <a:r>
              <a:rPr lang="ru-RU" dirty="0" err="1" smtClean="0"/>
              <a:t>шведський</a:t>
            </a:r>
            <a:r>
              <a:rPr lang="ru-RU" dirty="0" smtClean="0"/>
              <a:t> </a:t>
            </a:r>
            <a:r>
              <a:rPr lang="ru-RU" dirty="0" err="1" smtClean="0"/>
              <a:t>похід</a:t>
            </a:r>
            <a:r>
              <a:rPr lang="ru-RU" dirty="0" smtClean="0"/>
              <a:t> 1708–1709 </a:t>
            </a:r>
            <a:r>
              <a:rPr lang="ru-RU" dirty="0" err="1" smtClean="0"/>
              <a:t>рр</a:t>
            </a:r>
            <a:r>
              <a:rPr lang="ru-RU" dirty="0" smtClean="0"/>
              <a:t>., </a:t>
            </a:r>
            <a:r>
              <a:rPr lang="ru-RU" dirty="0" err="1" smtClean="0"/>
              <a:t>Полтавська</a:t>
            </a:r>
            <a:r>
              <a:rPr lang="ru-RU" dirty="0" smtClean="0"/>
              <a:t> битва, </a:t>
            </a:r>
            <a:r>
              <a:rPr lang="ru-RU" dirty="0" err="1" smtClean="0"/>
              <a:t>перехід</a:t>
            </a:r>
            <a:r>
              <a:rPr lang="ru-RU" dirty="0" smtClean="0"/>
              <a:t> </a:t>
            </a:r>
            <a:r>
              <a:rPr lang="ru-RU" dirty="0" err="1" smtClean="0"/>
              <a:t>гетьмана</a:t>
            </a:r>
            <a:r>
              <a:rPr lang="ru-RU" dirty="0" smtClean="0"/>
              <a:t> І. </a:t>
            </a:r>
            <a:r>
              <a:rPr lang="ru-RU" dirty="0" err="1" smtClean="0"/>
              <a:t>Мазепи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кошового</a:t>
            </a:r>
            <a:r>
              <a:rPr lang="ru-RU" dirty="0" smtClean="0"/>
              <a:t> К. </a:t>
            </a:r>
            <a:r>
              <a:rPr lang="ru-RU" dirty="0" err="1" smtClean="0"/>
              <a:t>Гордієнка</a:t>
            </a:r>
            <a:r>
              <a:rPr lang="ru-RU" dirty="0" smtClean="0"/>
              <a:t> на </a:t>
            </a:r>
            <a:r>
              <a:rPr lang="ru-RU" dirty="0" err="1" smtClean="0"/>
              <a:t>бік</a:t>
            </a:r>
            <a:r>
              <a:rPr lang="ru-RU" dirty="0" smtClean="0"/>
              <a:t> Карла </a:t>
            </a:r>
            <a:r>
              <a:rPr lang="en-US" dirty="0" smtClean="0"/>
              <a:t>XII, </a:t>
            </a:r>
            <a:r>
              <a:rPr lang="ru-RU" dirty="0" err="1" smtClean="0"/>
              <a:t>зруйнування</a:t>
            </a:r>
            <a:r>
              <a:rPr lang="ru-RU" dirty="0" smtClean="0"/>
              <a:t> </a:t>
            </a:r>
            <a:r>
              <a:rPr lang="ru-RU" dirty="0" err="1" smtClean="0"/>
              <a:t>Січі</a:t>
            </a:r>
            <a:r>
              <a:rPr lang="ru-RU" dirty="0" smtClean="0"/>
              <a:t> та </a:t>
            </a:r>
            <a:r>
              <a:rPr lang="ru-RU" dirty="0" err="1" smtClean="0"/>
              <a:t>втеча</a:t>
            </a:r>
            <a:r>
              <a:rPr lang="ru-RU" dirty="0" smtClean="0"/>
              <a:t> </a:t>
            </a:r>
            <a:r>
              <a:rPr lang="ru-RU" dirty="0" err="1" smtClean="0"/>
              <a:t>запорожців</a:t>
            </a:r>
            <a:r>
              <a:rPr lang="ru-RU" dirty="0" smtClean="0"/>
              <a:t> до </a:t>
            </a:r>
            <a:r>
              <a:rPr lang="ru-RU" dirty="0" err="1" smtClean="0"/>
              <a:t>володінь</a:t>
            </a:r>
            <a:r>
              <a:rPr lang="ru-RU" dirty="0" smtClean="0"/>
              <a:t> </a:t>
            </a:r>
            <a:r>
              <a:rPr lang="ru-RU" dirty="0" err="1" smtClean="0"/>
              <a:t>кримського</a:t>
            </a:r>
            <a:r>
              <a:rPr lang="ru-RU" dirty="0" smtClean="0"/>
              <a:t> хана, </a:t>
            </a:r>
            <a:r>
              <a:rPr lang="ru-RU" dirty="0" err="1" smtClean="0"/>
              <a:t>будівництво</a:t>
            </a:r>
            <a:r>
              <a:rPr lang="ru-RU" dirty="0" smtClean="0"/>
              <a:t> Петербурга, </a:t>
            </a:r>
            <a:r>
              <a:rPr lang="ru-RU" dirty="0" err="1" smtClean="0"/>
              <a:t>каналів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укріплень</a:t>
            </a:r>
            <a:r>
              <a:rPr lang="ru-RU" dirty="0" smtClean="0"/>
              <a:t>, </a:t>
            </a:r>
            <a:r>
              <a:rPr lang="ru-RU" dirty="0" err="1" smtClean="0"/>
              <a:t>повернення</a:t>
            </a:r>
            <a:r>
              <a:rPr lang="ru-RU" dirty="0" smtClean="0"/>
              <a:t> </a:t>
            </a:r>
            <a:r>
              <a:rPr lang="ru-RU" dirty="0" err="1" smtClean="0"/>
              <a:t>запорожців</a:t>
            </a:r>
            <a:r>
              <a:rPr lang="ru-RU" dirty="0" smtClean="0"/>
              <a:t> на </a:t>
            </a:r>
            <a:r>
              <a:rPr lang="ru-RU" dirty="0" err="1" smtClean="0"/>
              <a:t>батьківщину</a:t>
            </a:r>
            <a:r>
              <a:rPr lang="ru-RU" dirty="0" smtClean="0"/>
              <a:t> 1734 р. У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поета</a:t>
            </a:r>
            <a:r>
              <a:rPr lang="ru-RU" dirty="0" smtClean="0"/>
              <a:t> – </a:t>
            </a:r>
            <a:r>
              <a:rPr lang="ru-RU" dirty="0" err="1" smtClean="0"/>
              <a:t>жорстоке</a:t>
            </a:r>
            <a:r>
              <a:rPr lang="ru-RU" dirty="0" smtClean="0"/>
              <a:t> </a:t>
            </a:r>
            <a:r>
              <a:rPr lang="ru-RU" dirty="0" err="1" smtClean="0"/>
              <a:t>національне</a:t>
            </a:r>
            <a:r>
              <a:rPr lang="ru-RU" dirty="0" smtClean="0"/>
              <a:t> </a:t>
            </a:r>
            <a:r>
              <a:rPr lang="ru-RU" dirty="0" err="1" smtClean="0"/>
              <a:t>гноблення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народу, </a:t>
            </a:r>
            <a:r>
              <a:rPr lang="ru-RU" dirty="0" err="1" smtClean="0"/>
              <a:t>кривди</a:t>
            </a:r>
            <a:r>
              <a:rPr lang="ru-RU" dirty="0" smtClean="0"/>
              <a:t>, </a:t>
            </a:r>
            <a:r>
              <a:rPr lang="ru-RU" dirty="0" err="1" smtClean="0"/>
              <a:t>заподіяні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царизмом.</a:t>
            </a:r>
            <a:endParaRPr lang="ru-RU" dirty="0"/>
          </a:p>
        </p:txBody>
      </p:sp>
      <p:pic>
        <p:nvPicPr>
          <p:cNvPr id="10" name="Содержимое 9" descr="4176-5-1_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1600200"/>
            <a:ext cx="3558091" cy="3962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038600" cy="58975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i="1" dirty="0" smtClean="0"/>
          </a:p>
          <a:p>
            <a:pPr marL="0" indent="0" algn="just">
              <a:buNone/>
            </a:pPr>
            <a:r>
              <a:rPr lang="ru-RU" i="1" dirty="0" smtClean="0"/>
              <a:t> </a:t>
            </a:r>
            <a:r>
              <a:rPr lang="ru-RU" i="1" dirty="0" err="1" smtClean="0"/>
              <a:t>Іржавець</a:t>
            </a:r>
            <a:r>
              <a:rPr lang="ru-RU" dirty="0" smtClean="0"/>
              <a:t> 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Ржавиця</a:t>
            </a:r>
            <a:r>
              <a:rPr lang="ru-RU" dirty="0" smtClean="0"/>
              <a:t>) – село </a:t>
            </a:r>
            <a:r>
              <a:rPr lang="ru-RU" dirty="0" err="1" smtClean="0"/>
              <a:t>Прилуцького</a:t>
            </a:r>
            <a:r>
              <a:rPr lang="ru-RU" dirty="0" smtClean="0"/>
              <a:t> </a:t>
            </a:r>
            <a:r>
              <a:rPr lang="ru-RU" dirty="0" err="1" smtClean="0"/>
              <a:t>повіту</a:t>
            </a:r>
            <a:r>
              <a:rPr lang="ru-RU" dirty="0" smtClean="0"/>
              <a:t> </a:t>
            </a:r>
            <a:r>
              <a:rPr lang="ru-RU" dirty="0" err="1" smtClean="0"/>
              <a:t>Полтавської</a:t>
            </a:r>
            <a:r>
              <a:rPr lang="ru-RU" dirty="0" smtClean="0"/>
              <a:t> </a:t>
            </a:r>
            <a:r>
              <a:rPr lang="ru-RU" dirty="0" err="1" smtClean="0"/>
              <a:t>губернії</a:t>
            </a:r>
            <a:r>
              <a:rPr lang="ru-RU" dirty="0" smtClean="0"/>
              <a:t> (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Ічнянського</a:t>
            </a:r>
            <a:r>
              <a:rPr lang="ru-RU" dirty="0" smtClean="0"/>
              <a:t> району </a:t>
            </a:r>
            <a:r>
              <a:rPr lang="ru-RU" dirty="0" err="1" smtClean="0"/>
              <a:t>Чернігівської</a:t>
            </a:r>
            <a:r>
              <a:rPr lang="ru-RU" dirty="0" smtClean="0"/>
              <a:t> обл.).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твору</a:t>
            </a:r>
            <a:r>
              <a:rPr lang="ru-RU" dirty="0" smtClean="0"/>
              <a:t>, а </a:t>
            </a:r>
            <a:r>
              <a:rPr lang="ru-RU" dirty="0" err="1" smtClean="0"/>
              <a:t>почасти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сюжет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пов’язані</a:t>
            </a:r>
            <a:r>
              <a:rPr lang="ru-RU" dirty="0" smtClean="0"/>
              <a:t> не </a:t>
            </a:r>
            <a:r>
              <a:rPr lang="ru-RU" dirty="0" err="1" smtClean="0"/>
              <a:t>стільки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однойменною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села,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легендою про </a:t>
            </a:r>
            <a:r>
              <a:rPr lang="ru-RU" dirty="0" err="1" smtClean="0"/>
              <a:t>чудотворну</a:t>
            </a:r>
            <a:r>
              <a:rPr lang="ru-RU" dirty="0" smtClean="0"/>
              <a:t> </a:t>
            </a:r>
            <a:r>
              <a:rPr lang="ru-RU" dirty="0" err="1" smtClean="0"/>
              <a:t>ікону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знаходилася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плакала </a:t>
            </a:r>
            <a:r>
              <a:rPr lang="ru-RU" dirty="0" err="1" smtClean="0"/>
              <a:t>з</a:t>
            </a:r>
            <a:r>
              <a:rPr lang="ru-RU" dirty="0" smtClean="0"/>
              <a:t> жалю над долею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Навесні</a:t>
            </a:r>
            <a:r>
              <a:rPr lang="ru-RU" dirty="0" smtClean="0"/>
              <a:t> 1843 р. у 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зупинявся</a:t>
            </a:r>
            <a:r>
              <a:rPr lang="ru-RU" dirty="0" smtClean="0"/>
              <a:t> Т.Г. Шевченко. Тут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побачив</a:t>
            </a:r>
            <a:r>
              <a:rPr lang="ru-RU" dirty="0" smtClean="0"/>
              <a:t> </a:t>
            </a:r>
            <a:r>
              <a:rPr lang="ru-RU" dirty="0" err="1" smtClean="0"/>
              <a:t>легендарну</a:t>
            </a:r>
            <a:r>
              <a:rPr lang="ru-RU" dirty="0" smtClean="0"/>
              <a:t> </a:t>
            </a:r>
            <a:r>
              <a:rPr lang="ru-RU" dirty="0" err="1" smtClean="0"/>
              <a:t>чудотворну</a:t>
            </a:r>
            <a:r>
              <a:rPr lang="ru-RU" dirty="0" smtClean="0"/>
              <a:t> </a:t>
            </a:r>
            <a:r>
              <a:rPr lang="ru-RU" dirty="0" err="1" smtClean="0"/>
              <a:t>ікону</a:t>
            </a:r>
            <a:r>
              <a:rPr lang="ru-RU" dirty="0" smtClean="0"/>
              <a:t>. На </a:t>
            </a:r>
            <a:r>
              <a:rPr lang="ru-RU" dirty="0" err="1" smtClean="0"/>
              <a:t>підставі</a:t>
            </a:r>
            <a:r>
              <a:rPr lang="ru-RU" dirty="0" smtClean="0"/>
              <a:t>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переказів</a:t>
            </a:r>
            <a:r>
              <a:rPr lang="ru-RU" dirty="0" smtClean="0"/>
              <a:t> та </a:t>
            </a:r>
            <a:r>
              <a:rPr lang="ru-RU" dirty="0" err="1" smtClean="0"/>
              <a:t>історічних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поет в 1847 р. на </a:t>
            </a:r>
            <a:r>
              <a:rPr lang="ru-RU" dirty="0" err="1" smtClean="0"/>
              <a:t>засланні</a:t>
            </a:r>
            <a:r>
              <a:rPr lang="ru-RU" dirty="0" smtClean="0"/>
              <a:t> написав </a:t>
            </a:r>
            <a:r>
              <a:rPr lang="ru-RU" dirty="0" err="1" smtClean="0"/>
              <a:t>цю</a:t>
            </a:r>
            <a:r>
              <a:rPr lang="ru-RU" dirty="0" smtClean="0"/>
              <a:t> поему. </a:t>
            </a:r>
            <a:endParaRPr lang="ru-RU" dirty="0"/>
          </a:p>
        </p:txBody>
      </p:sp>
      <p:pic>
        <p:nvPicPr>
          <p:cNvPr id="10241" name="Picture 1" descr="C:\Users\1\Desktop\ft_27.05.09_kacha_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3908822" cy="5211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2971800"/>
            <a:ext cx="4495800" cy="3306762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 Образ </a:t>
            </a:r>
            <a:r>
              <a:rPr lang="ru-RU" sz="2800" dirty="0" err="1" smtClean="0"/>
              <a:t>Пречистої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перебував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Січі</a:t>
            </a:r>
            <a:r>
              <a:rPr lang="ru-RU" sz="2800" dirty="0" smtClean="0"/>
              <a:t> у </a:t>
            </a:r>
            <a:r>
              <a:rPr lang="ru-RU" sz="2800" dirty="0" err="1" smtClean="0"/>
              <a:t>викопаній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церкві</a:t>
            </a:r>
            <a:r>
              <a:rPr lang="ru-RU" sz="2800" dirty="0" smtClean="0"/>
              <a:t> св. Покрова. Перед походами </a:t>
            </a:r>
            <a:r>
              <a:rPr lang="ru-RU" sz="2800" dirty="0" err="1" smtClean="0"/>
              <a:t>козаки</a:t>
            </a:r>
            <a:r>
              <a:rPr lang="ru-RU" sz="2800" dirty="0" smtClean="0"/>
              <a:t> </a:t>
            </a:r>
            <a:r>
              <a:rPr lang="ru-RU" sz="2800" dirty="0" err="1" smtClean="0"/>
              <a:t>зверталися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неї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молитвою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вірили</a:t>
            </a:r>
            <a:r>
              <a:rPr lang="ru-RU" sz="2800" dirty="0" smtClean="0"/>
              <a:t> в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віщування</a:t>
            </a:r>
            <a:r>
              <a:rPr lang="ru-RU" sz="2800" dirty="0" smtClean="0"/>
              <a:t>. За </a:t>
            </a:r>
            <a:r>
              <a:rPr lang="ru-RU" sz="2800" dirty="0" err="1" smtClean="0"/>
              <a:t>переказами</a:t>
            </a:r>
            <a:r>
              <a:rPr lang="ru-RU" sz="2800" dirty="0" smtClean="0"/>
              <a:t> плакала </a:t>
            </a:r>
            <a:r>
              <a:rPr lang="ru-RU" sz="2800" dirty="0" err="1" smtClean="0"/>
              <a:t>Матір</a:t>
            </a:r>
            <a:r>
              <a:rPr lang="ru-RU" sz="2800" dirty="0" smtClean="0"/>
              <a:t> </a:t>
            </a:r>
            <a:r>
              <a:rPr lang="ru-RU" sz="2800" dirty="0" err="1" smtClean="0"/>
              <a:t>Божа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перед </a:t>
            </a:r>
            <a:r>
              <a:rPr lang="ru-RU" sz="2800" dirty="0" err="1" smtClean="0"/>
              <a:t>Полтавською</a:t>
            </a:r>
            <a:r>
              <a:rPr lang="ru-RU" sz="2800" dirty="0" smtClean="0"/>
              <a:t> битвою. 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Содержимое 4" descr="uk_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533400"/>
            <a:ext cx="3291030" cy="4953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52400"/>
            <a:ext cx="3886200" cy="1981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200" i="1" dirty="0" smtClean="0">
                <a:latin typeface="Monotype Corsiva" pitchFamily="66" charset="0"/>
              </a:rPr>
              <a:t>      ...Не плакала б </a:t>
            </a:r>
            <a:r>
              <a:rPr lang="ru-RU" sz="3200" i="1" dirty="0" err="1" smtClean="0">
                <a:latin typeface="Monotype Corsiva" pitchFamily="66" charset="0"/>
              </a:rPr>
              <a:t>Матір</a:t>
            </a:r>
            <a:r>
              <a:rPr lang="ru-RU" sz="3200" i="1" dirty="0" smtClean="0">
                <a:latin typeface="Monotype Corsiva" pitchFamily="66" charset="0"/>
              </a:rPr>
              <a:t> </a:t>
            </a:r>
            <a:r>
              <a:rPr lang="ru-RU" sz="3200" i="1" dirty="0" err="1" smtClean="0">
                <a:latin typeface="Monotype Corsiva" pitchFamily="66" charset="0"/>
              </a:rPr>
              <a:t>Божа</a:t>
            </a:r>
            <a:r>
              <a:rPr lang="ru-RU" sz="3200" i="1" dirty="0" smtClean="0">
                <a:latin typeface="Monotype Corsiva" pitchFamily="66" charset="0"/>
              </a:rPr>
              <a:t> </a:t>
            </a:r>
            <a:br>
              <a:rPr lang="ru-RU" sz="3200" i="1" dirty="0" smtClean="0">
                <a:latin typeface="Monotype Corsiva" pitchFamily="66" charset="0"/>
              </a:rPr>
            </a:br>
            <a:r>
              <a:rPr lang="ru-RU" sz="3200" i="1" dirty="0" smtClean="0">
                <a:latin typeface="Monotype Corsiva" pitchFamily="66" charset="0"/>
              </a:rPr>
              <a:t>В </a:t>
            </a:r>
            <a:r>
              <a:rPr lang="ru-RU" sz="3200" i="1" dirty="0" err="1" smtClean="0">
                <a:latin typeface="Monotype Corsiva" pitchFamily="66" charset="0"/>
              </a:rPr>
              <a:t>Криму</a:t>
            </a:r>
            <a:r>
              <a:rPr lang="ru-RU" sz="3200" i="1" dirty="0" smtClean="0">
                <a:latin typeface="Monotype Corsiva" pitchFamily="66" charset="0"/>
              </a:rPr>
              <a:t> за </a:t>
            </a:r>
            <a:r>
              <a:rPr lang="ru-RU" sz="3200" i="1" dirty="0" err="1" smtClean="0">
                <a:latin typeface="Monotype Corsiva" pitchFamily="66" charset="0"/>
              </a:rPr>
              <a:t>Украйну</a:t>
            </a:r>
            <a:r>
              <a:rPr lang="ru-RU" sz="3200" i="1" dirty="0" smtClean="0">
                <a:latin typeface="Monotype Corsiva" pitchFamily="66" charset="0"/>
              </a:rPr>
              <a:t>. </a:t>
            </a:r>
            <a:br>
              <a:rPr lang="ru-RU" sz="3200" i="1" dirty="0" smtClean="0">
                <a:latin typeface="Monotype Corsiva" pitchFamily="66" charset="0"/>
              </a:rPr>
            </a:br>
            <a:r>
              <a:rPr lang="ru-RU" sz="3200" i="1" dirty="0" smtClean="0">
                <a:latin typeface="Monotype Corsiva" pitchFamily="66" charset="0"/>
              </a:rPr>
              <a:t>Як </a:t>
            </a:r>
            <a:r>
              <a:rPr lang="ru-RU" sz="3200" i="1" dirty="0" err="1" smtClean="0">
                <a:latin typeface="Monotype Corsiva" pitchFamily="66" charset="0"/>
              </a:rPr>
              <a:t>мандрували</a:t>
            </a:r>
            <a:r>
              <a:rPr lang="ru-RU" sz="3200" i="1" dirty="0" smtClean="0">
                <a:latin typeface="Monotype Corsiva" pitchFamily="66" charset="0"/>
              </a:rPr>
              <a:t> день </a:t>
            </a:r>
            <a:r>
              <a:rPr lang="ru-RU" sz="3200" i="1" dirty="0" err="1" smtClean="0">
                <a:latin typeface="Monotype Corsiva" pitchFamily="66" charset="0"/>
              </a:rPr>
              <a:t>і</a:t>
            </a:r>
            <a:r>
              <a:rPr lang="ru-RU" sz="3200" i="1" dirty="0" smtClean="0">
                <a:latin typeface="Monotype Corsiva" pitchFamily="66" charset="0"/>
              </a:rPr>
              <a:t> </a:t>
            </a:r>
            <a:r>
              <a:rPr lang="ru-RU" sz="3200" i="1" dirty="0" err="1" smtClean="0">
                <a:latin typeface="Monotype Corsiva" pitchFamily="66" charset="0"/>
              </a:rPr>
              <a:t>ніч</a:t>
            </a:r>
            <a:r>
              <a:rPr lang="ru-RU" sz="3200" i="1" dirty="0" smtClean="0">
                <a:latin typeface="Monotype Corsiva" pitchFamily="66" charset="0"/>
              </a:rPr>
              <a:t>,..</a:t>
            </a:r>
            <a:br>
              <a:rPr lang="ru-RU" sz="3200" i="1" dirty="0" smtClean="0">
                <a:latin typeface="Monotype Corsiva" pitchFamily="66" charset="0"/>
              </a:rPr>
            </a:br>
            <a:r>
              <a:rPr lang="ru-RU" sz="3200" i="1" dirty="0" smtClean="0">
                <a:latin typeface="Monotype Corsiva" pitchFamily="66" charset="0"/>
              </a:rPr>
              <a:t/>
            </a:r>
            <a:br>
              <a:rPr lang="ru-RU" sz="3200" i="1" dirty="0" smtClean="0">
                <a:latin typeface="Monotype Corsiva" pitchFamily="66" charset="0"/>
              </a:rPr>
            </a:br>
            <a:r>
              <a:rPr lang="ru-RU" sz="3200" i="1" dirty="0" smtClean="0">
                <a:latin typeface="Monotype Corsiva" pitchFamily="66" charset="0"/>
              </a:rPr>
              <a:t>…У </a:t>
            </a:r>
            <a:r>
              <a:rPr lang="ru-RU" sz="3200" i="1" dirty="0" err="1" smtClean="0">
                <a:latin typeface="Monotype Corsiva" pitchFamily="66" charset="0"/>
              </a:rPr>
              <a:t>наметі</a:t>
            </a:r>
            <a:r>
              <a:rPr lang="ru-RU" sz="3200" i="1" dirty="0" smtClean="0">
                <a:latin typeface="Monotype Corsiva" pitchFamily="66" charset="0"/>
              </a:rPr>
              <a:t> поставили </a:t>
            </a:r>
            <a:br>
              <a:rPr lang="ru-RU" sz="3200" i="1" dirty="0" smtClean="0">
                <a:latin typeface="Monotype Corsiva" pitchFamily="66" charset="0"/>
              </a:rPr>
            </a:br>
            <a:r>
              <a:rPr lang="ru-RU" sz="3200" i="1" dirty="0" smtClean="0">
                <a:latin typeface="Monotype Corsiva" pitchFamily="66" charset="0"/>
              </a:rPr>
              <a:t>Образ </a:t>
            </a:r>
            <a:r>
              <a:rPr lang="ru-RU" sz="3200" i="1" dirty="0" err="1" smtClean="0">
                <a:latin typeface="Monotype Corsiva" pitchFamily="66" charset="0"/>
              </a:rPr>
              <a:t>Пресвятої</a:t>
            </a:r>
            <a:r>
              <a:rPr lang="ru-RU" sz="3200" i="1" dirty="0" smtClean="0">
                <a:latin typeface="Monotype Corsiva" pitchFamily="66" charset="0"/>
              </a:rPr>
              <a:t> </a:t>
            </a:r>
            <a:br>
              <a:rPr lang="ru-RU" sz="3200" i="1" dirty="0" smtClean="0">
                <a:latin typeface="Monotype Corsiva" pitchFamily="66" charset="0"/>
              </a:rPr>
            </a:br>
            <a:r>
              <a:rPr lang="ru-RU" sz="3200" i="1" dirty="0" smtClean="0">
                <a:latin typeface="Monotype Corsiva" pitchFamily="66" charset="0"/>
              </a:rPr>
              <a:t>І </a:t>
            </a:r>
            <a:r>
              <a:rPr lang="ru-RU" sz="3200" i="1" dirty="0" err="1" smtClean="0">
                <a:latin typeface="Monotype Corsiva" pitchFamily="66" charset="0"/>
              </a:rPr>
              <a:t>крадькома</a:t>
            </a:r>
            <a:r>
              <a:rPr lang="ru-RU" sz="3200" i="1" dirty="0" smtClean="0">
                <a:latin typeface="Monotype Corsiva" pitchFamily="66" charset="0"/>
              </a:rPr>
              <a:t> </a:t>
            </a:r>
            <a:r>
              <a:rPr lang="ru-RU" sz="3200" i="1" dirty="0" err="1" smtClean="0">
                <a:latin typeface="Monotype Corsiva" pitchFamily="66" charset="0"/>
              </a:rPr>
              <a:t>молилися</a:t>
            </a:r>
            <a:r>
              <a:rPr lang="ru-RU" sz="3200" i="1" dirty="0" smtClean="0">
                <a:latin typeface="Monotype Corsiva" pitchFamily="66" charset="0"/>
              </a:rPr>
              <a:t>...</a:t>
            </a:r>
            <a:r>
              <a:rPr lang="ru-RU" i="1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0" y="274638"/>
            <a:ext cx="4572000" cy="1706562"/>
          </a:xfrm>
        </p:spPr>
        <p:txBody>
          <a:bodyPr>
            <a:noAutofit/>
          </a:bodyPr>
          <a:lstStyle/>
          <a:p>
            <a:pPr marL="90488" indent="-90488" algn="r"/>
            <a:r>
              <a:rPr lang="ru-RU" sz="2800" i="1" dirty="0" err="1" smtClean="0">
                <a:latin typeface="Monotype Corsiva" pitchFamily="66" charset="0"/>
              </a:rPr>
              <a:t>Наробили</a:t>
            </a:r>
            <a:r>
              <a:rPr lang="ru-RU" sz="2800" i="1" dirty="0" smtClean="0">
                <a:latin typeface="Monotype Corsiva" pitchFamily="66" charset="0"/>
              </a:rPr>
              <a:t> колись </a:t>
            </a:r>
            <a:r>
              <a:rPr lang="ru-RU" sz="2800" i="1" dirty="0" err="1" smtClean="0">
                <a:latin typeface="Monotype Corsiva" pitchFamily="66" charset="0"/>
              </a:rPr>
              <a:t>шведи</a:t>
            </a:r>
            <a:r>
              <a:rPr lang="ru-RU" sz="2800" i="1" dirty="0" smtClean="0">
                <a:latin typeface="Monotype Corsiva" pitchFamily="66" charset="0"/>
              </a:rPr>
              <a:t/>
            </a:r>
            <a:br>
              <a:rPr lang="ru-RU" sz="2800" i="1" dirty="0" smtClean="0">
                <a:latin typeface="Monotype Corsiva" pitchFamily="66" charset="0"/>
              </a:rPr>
            </a:br>
            <a:r>
              <a:rPr lang="ru-RU" sz="2800" i="1" dirty="0" err="1" smtClean="0">
                <a:latin typeface="Monotype Corsiva" pitchFamily="66" charset="0"/>
              </a:rPr>
              <a:t>Великої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слави</a:t>
            </a:r>
            <a:r>
              <a:rPr lang="ru-RU" sz="2800" i="1" dirty="0" smtClean="0">
                <a:latin typeface="Monotype Corsiva" pitchFamily="66" charset="0"/>
              </a:rPr>
              <a:t>,</a:t>
            </a:r>
            <a:br>
              <a:rPr lang="ru-RU" sz="2800" i="1" dirty="0" smtClean="0">
                <a:latin typeface="Monotype Corsiva" pitchFamily="66" charset="0"/>
              </a:rPr>
            </a:br>
            <a:r>
              <a:rPr lang="ru-RU" sz="2800" i="1" dirty="0" err="1" smtClean="0">
                <a:latin typeface="Monotype Corsiva" pitchFamily="66" charset="0"/>
              </a:rPr>
              <a:t>Утікали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з</a:t>
            </a:r>
            <a:r>
              <a:rPr lang="ru-RU" sz="2800" i="1" dirty="0" smtClean="0">
                <a:latin typeface="Monotype Corsiva" pitchFamily="66" charset="0"/>
              </a:rPr>
              <a:t> Мазепою</a:t>
            </a:r>
            <a:br>
              <a:rPr lang="ru-RU" sz="2800" i="1" dirty="0" smtClean="0">
                <a:latin typeface="Monotype Corsiva" pitchFamily="66" charset="0"/>
              </a:rPr>
            </a:br>
            <a:r>
              <a:rPr lang="ru-RU" sz="2800" i="1" dirty="0" smtClean="0">
                <a:latin typeface="Monotype Corsiva" pitchFamily="66" charset="0"/>
              </a:rPr>
              <a:t>В </a:t>
            </a:r>
            <a:r>
              <a:rPr lang="ru-RU" sz="2800" i="1" dirty="0" err="1" smtClean="0">
                <a:latin typeface="Monotype Corsiva" pitchFamily="66" charset="0"/>
              </a:rPr>
              <a:t>Бендери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з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Полтави</a:t>
            </a:r>
            <a:r>
              <a:rPr lang="ru-RU" sz="2800" i="1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038600" cy="4525963"/>
          </a:xfrm>
        </p:spPr>
        <p:txBody>
          <a:bodyPr>
            <a:normAutofit/>
          </a:bodyPr>
          <a:lstStyle/>
          <a:p>
            <a:pPr marL="90488" indent="-90488" algn="ctr">
              <a:buNone/>
            </a:pP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поразки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Полтавою 27 </a:t>
            </a:r>
            <a:r>
              <a:rPr lang="ru-RU" dirty="0" err="1" smtClean="0"/>
              <a:t>червня</a:t>
            </a:r>
            <a:r>
              <a:rPr lang="ru-RU" dirty="0" smtClean="0"/>
              <a:t> 1709 р. </a:t>
            </a:r>
            <a:r>
              <a:rPr lang="ru-RU" dirty="0" err="1" smtClean="0"/>
              <a:t>шведське</a:t>
            </a:r>
            <a:r>
              <a:rPr lang="ru-RU" dirty="0" smtClean="0"/>
              <a:t> </a:t>
            </a:r>
            <a:r>
              <a:rPr lang="ru-RU" dirty="0" err="1" smtClean="0"/>
              <a:t>військо</a:t>
            </a:r>
            <a:r>
              <a:rPr lang="ru-RU" dirty="0" smtClean="0"/>
              <a:t> на </a:t>
            </a:r>
            <a:r>
              <a:rPr lang="ru-RU" dirty="0" err="1" smtClean="0"/>
              <a:t>чолі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Карлом </a:t>
            </a:r>
            <a:r>
              <a:rPr lang="en-US" dirty="0" smtClean="0"/>
              <a:t>XII </a:t>
            </a:r>
            <a:r>
              <a:rPr lang="ru-RU" dirty="0" err="1" smtClean="0"/>
              <a:t>і</a:t>
            </a:r>
            <a:r>
              <a:rPr lang="ru-RU" dirty="0" smtClean="0"/>
              <a:t> загони І. </a:t>
            </a:r>
            <a:r>
              <a:rPr lang="ru-RU" dirty="0" err="1" smtClean="0"/>
              <a:t>Мазепи</a:t>
            </a:r>
            <a:r>
              <a:rPr lang="ru-RU" dirty="0" smtClean="0"/>
              <a:t> </a:t>
            </a:r>
            <a:r>
              <a:rPr lang="ru-RU" dirty="0" err="1" smtClean="0"/>
              <a:t>відступили</a:t>
            </a:r>
            <a:r>
              <a:rPr lang="ru-RU" dirty="0" smtClean="0"/>
              <a:t> до </a:t>
            </a:r>
            <a:r>
              <a:rPr lang="ru-RU" dirty="0" err="1" smtClean="0"/>
              <a:t>молдавського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Бендери</a:t>
            </a:r>
            <a:r>
              <a:rPr lang="ru-RU" dirty="0" smtClean="0"/>
              <a:t>, яке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перебувало</a:t>
            </a:r>
            <a:r>
              <a:rPr lang="ru-RU" dirty="0" smtClean="0"/>
              <a:t> у </a:t>
            </a:r>
            <a:r>
              <a:rPr lang="ru-RU" dirty="0" err="1" smtClean="0"/>
              <a:t>володіннях</a:t>
            </a:r>
            <a:r>
              <a:rPr lang="ru-RU" dirty="0" smtClean="0"/>
              <a:t> </a:t>
            </a:r>
            <a:r>
              <a:rPr lang="ru-RU" dirty="0" err="1" smtClean="0"/>
              <a:t>Туреччини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590800"/>
            <a:ext cx="4204821" cy="304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А за ними </a:t>
            </a:r>
            <a:r>
              <a:rPr lang="ru-RU" dirty="0" err="1" smtClean="0">
                <a:latin typeface="Monotype Corsiva" pitchFamily="66" charset="0"/>
              </a:rPr>
              <a:t>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Гордієнко</a:t>
            </a:r>
            <a:r>
              <a:rPr lang="ru-RU" dirty="0" smtClean="0">
                <a:latin typeface="Monotype Corsiva" pitchFamily="66" charset="0"/>
              </a:rPr>
              <a:t>…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10000" y="1600200"/>
            <a:ext cx="4876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Попри </a:t>
            </a:r>
            <a:r>
              <a:rPr lang="ru-RU" dirty="0" err="1" smtClean="0"/>
              <a:t>особисту</a:t>
            </a:r>
            <a:r>
              <a:rPr lang="ru-RU" dirty="0" smtClean="0"/>
              <a:t> неприязнь до </a:t>
            </a:r>
            <a:r>
              <a:rPr lang="ru-RU" dirty="0" err="1" smtClean="0"/>
              <a:t>гетьмана</a:t>
            </a:r>
            <a:r>
              <a:rPr lang="ru-RU" dirty="0" smtClean="0"/>
              <a:t> І. </a:t>
            </a:r>
            <a:r>
              <a:rPr lang="ru-RU" dirty="0" err="1" smtClean="0"/>
              <a:t>Мазепи</a:t>
            </a:r>
            <a:r>
              <a:rPr lang="ru-RU" dirty="0" smtClean="0"/>
              <a:t> 1709 року </a:t>
            </a:r>
            <a:r>
              <a:rPr lang="ru-RU" dirty="0" err="1" smtClean="0"/>
              <a:t>підтримав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запорожцями</a:t>
            </a:r>
            <a:r>
              <a:rPr lang="ru-RU" dirty="0" smtClean="0"/>
              <a:t> </a:t>
            </a:r>
            <a:r>
              <a:rPr lang="ru-RU" dirty="0" err="1" smtClean="0"/>
              <a:t>перейшов</a:t>
            </a:r>
            <a:r>
              <a:rPr lang="ru-RU" dirty="0" smtClean="0"/>
              <a:t> 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бік</a:t>
            </a:r>
            <a:r>
              <a:rPr lang="ru-RU" dirty="0" smtClean="0"/>
              <a:t>. При </a:t>
            </a:r>
            <a:r>
              <a:rPr lang="ru-RU" dirty="0" err="1" smtClean="0"/>
              <a:t>зустрічі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шведським</a:t>
            </a:r>
            <a:r>
              <a:rPr lang="ru-RU" dirty="0" smtClean="0"/>
              <a:t> королем Карлом </a:t>
            </a:r>
            <a:r>
              <a:rPr lang="en-US" dirty="0" smtClean="0"/>
              <a:t>XII </a:t>
            </a:r>
            <a:r>
              <a:rPr lang="ru-RU" dirty="0" err="1" smtClean="0"/>
              <a:t>Гордієнко</a:t>
            </a:r>
            <a:r>
              <a:rPr lang="ru-RU" dirty="0" smtClean="0"/>
              <a:t> </a:t>
            </a:r>
            <a:r>
              <a:rPr lang="ru-RU" dirty="0" err="1" smtClean="0"/>
              <a:t>виголосив</a:t>
            </a:r>
            <a:r>
              <a:rPr lang="ru-RU" dirty="0" smtClean="0"/>
              <a:t> </a:t>
            </a:r>
            <a:r>
              <a:rPr lang="ru-RU" dirty="0" err="1" smtClean="0"/>
              <a:t>промову</a:t>
            </a:r>
            <a:r>
              <a:rPr lang="ru-RU" dirty="0" smtClean="0"/>
              <a:t> </a:t>
            </a:r>
            <a:r>
              <a:rPr lang="ru-RU" dirty="0" err="1" smtClean="0"/>
              <a:t>латинською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. </a:t>
            </a:r>
            <a:r>
              <a:rPr lang="ru-RU" dirty="0" err="1" smtClean="0"/>
              <a:t>Послідовно</a:t>
            </a:r>
            <a:r>
              <a:rPr lang="ru-RU" dirty="0" smtClean="0"/>
              <a:t> </a:t>
            </a:r>
            <a:r>
              <a:rPr lang="ru-RU" dirty="0" err="1" smtClean="0"/>
              <a:t>виступав</a:t>
            </a:r>
            <a:r>
              <a:rPr lang="ru-RU" dirty="0" smtClean="0"/>
              <a:t> за </a:t>
            </a:r>
            <a:r>
              <a:rPr lang="ru-RU" dirty="0" err="1" smtClean="0"/>
              <a:t>шведсько-український</a:t>
            </a:r>
            <a:r>
              <a:rPr lang="ru-RU" dirty="0" smtClean="0"/>
              <a:t> союз та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наступу</a:t>
            </a:r>
            <a:r>
              <a:rPr lang="ru-RU" dirty="0" smtClean="0"/>
              <a:t> </a:t>
            </a:r>
            <a:r>
              <a:rPr lang="ru-RU" dirty="0" err="1" smtClean="0"/>
              <a:t>царату</a:t>
            </a:r>
            <a:r>
              <a:rPr lang="ru-RU" dirty="0" smtClean="0"/>
              <a:t> на </a:t>
            </a:r>
            <a:r>
              <a:rPr lang="ru-RU" dirty="0" err="1" smtClean="0"/>
              <a:t>козацькі</a:t>
            </a:r>
            <a:r>
              <a:rPr lang="ru-RU" dirty="0" smtClean="0"/>
              <a:t> </a:t>
            </a:r>
            <a:r>
              <a:rPr lang="ru-RU" dirty="0" err="1" smtClean="0"/>
              <a:t>вольності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Содержимое 7" descr="Gordienko_plyta_mohyl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4267200"/>
            <a:ext cx="2480930" cy="1600200"/>
          </a:xfrm>
        </p:spPr>
      </p:pic>
      <p:pic>
        <p:nvPicPr>
          <p:cNvPr id="7" name="Содержимое 4" descr="220px-Kam_sich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0"/>
            <a:ext cx="2209800" cy="29430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r>
              <a:rPr lang="uk-UA" dirty="0" smtClean="0"/>
              <a:t>Доля козаків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191000" cy="4038600"/>
          </a:xfrm>
        </p:spPr>
        <p:txBody>
          <a:bodyPr>
            <a:normAutofit fontScale="85000" lnSpcReduction="20000"/>
          </a:bodyPr>
          <a:lstStyle/>
          <a:p>
            <a:pPr marL="0" indent="90488" algn="ctr">
              <a:buNone/>
            </a:pP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руйнування</a:t>
            </a:r>
            <a:r>
              <a:rPr lang="ru-RU" dirty="0" smtClean="0"/>
              <a:t> </a:t>
            </a:r>
            <a:r>
              <a:rPr lang="ru-RU" dirty="0" err="1" smtClean="0"/>
              <a:t>Кам'янської</a:t>
            </a:r>
            <a:r>
              <a:rPr lang="ru-RU" dirty="0" smtClean="0"/>
              <a:t> </a:t>
            </a:r>
            <a:r>
              <a:rPr lang="ru-RU" dirty="0" err="1" smtClean="0"/>
              <a:t>січі</a:t>
            </a:r>
            <a:r>
              <a:rPr lang="ru-RU" dirty="0" smtClean="0"/>
              <a:t> </a:t>
            </a:r>
            <a:r>
              <a:rPr lang="ru-RU" dirty="0" err="1" smtClean="0"/>
              <a:t>російською</a:t>
            </a:r>
            <a:r>
              <a:rPr lang="ru-RU" dirty="0" smtClean="0"/>
              <a:t> </a:t>
            </a:r>
            <a:r>
              <a:rPr lang="ru-RU" dirty="0" err="1" smtClean="0"/>
              <a:t>каральною</a:t>
            </a:r>
            <a:r>
              <a:rPr lang="ru-RU" dirty="0" smtClean="0"/>
              <a:t> </a:t>
            </a:r>
            <a:r>
              <a:rPr lang="ru-RU" dirty="0" err="1" smtClean="0"/>
              <a:t>єкспедицією</a:t>
            </a:r>
            <a:r>
              <a:rPr lang="ru-RU" dirty="0" smtClean="0"/>
              <a:t> у 1711 - Кость </a:t>
            </a:r>
            <a:r>
              <a:rPr lang="ru-RU" dirty="0" err="1" smtClean="0"/>
              <a:t>Гордієнко</a:t>
            </a:r>
            <a:r>
              <a:rPr lang="ru-RU" dirty="0" smtClean="0"/>
              <a:t> 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запорожцями</a:t>
            </a:r>
            <a:r>
              <a:rPr lang="ru-RU" dirty="0" smtClean="0"/>
              <a:t> </a:t>
            </a:r>
            <a:r>
              <a:rPr lang="ru-RU" dirty="0" err="1" smtClean="0"/>
              <a:t>перебрався</a:t>
            </a:r>
            <a:r>
              <a:rPr lang="ru-RU" dirty="0" smtClean="0"/>
              <a:t> на </a:t>
            </a:r>
            <a:r>
              <a:rPr lang="ru-RU" dirty="0" err="1" smtClean="0"/>
              <a:t>територіїю</a:t>
            </a:r>
            <a:r>
              <a:rPr lang="ru-RU" dirty="0" smtClean="0"/>
              <a:t> </a:t>
            </a:r>
            <a:r>
              <a:rPr lang="ru-RU" dirty="0" err="1" smtClean="0"/>
              <a:t>Кримського</a:t>
            </a:r>
            <a:r>
              <a:rPr lang="ru-RU" dirty="0" smtClean="0"/>
              <a:t> ханства  (</a:t>
            </a:r>
            <a:r>
              <a:rPr lang="ru-RU" dirty="0" err="1" smtClean="0"/>
              <a:t>землі</a:t>
            </a:r>
            <a:r>
              <a:rPr lang="ru-RU" dirty="0" smtClean="0"/>
              <a:t> у </a:t>
            </a:r>
            <a:r>
              <a:rPr lang="ru-RU" dirty="0" err="1" smtClean="0"/>
              <a:t>гирлі</a:t>
            </a:r>
            <a:r>
              <a:rPr lang="ru-RU" dirty="0" smtClean="0"/>
              <a:t> </a:t>
            </a:r>
            <a:r>
              <a:rPr lang="ru-RU" dirty="0" err="1" smtClean="0"/>
              <a:t>Дніпра</a:t>
            </a:r>
            <a:r>
              <a:rPr lang="ru-RU" dirty="0" smtClean="0"/>
              <a:t>), де </a:t>
            </a:r>
            <a:r>
              <a:rPr lang="ru-RU" dirty="0" err="1" smtClean="0"/>
              <a:t>осів</a:t>
            </a:r>
            <a:r>
              <a:rPr lang="ru-RU" dirty="0" smtClean="0"/>
              <a:t> в Олешках (</a:t>
            </a:r>
            <a:r>
              <a:rPr lang="ru-RU" dirty="0" err="1" smtClean="0"/>
              <a:t>тепер</a:t>
            </a:r>
            <a:r>
              <a:rPr lang="ru-RU" dirty="0" smtClean="0"/>
              <a:t> м. </a:t>
            </a:r>
            <a:r>
              <a:rPr lang="ru-RU" dirty="0" err="1" smtClean="0"/>
              <a:t>Цюрупинськ</a:t>
            </a:r>
            <a:r>
              <a:rPr lang="ru-RU" dirty="0" smtClean="0"/>
              <a:t>) і  </a:t>
            </a:r>
            <a:r>
              <a:rPr lang="ru-RU" dirty="0" err="1" smtClean="0"/>
              <a:t>заснував</a:t>
            </a:r>
            <a:r>
              <a:rPr lang="ru-RU" dirty="0" smtClean="0"/>
              <a:t>  </a:t>
            </a:r>
            <a:r>
              <a:rPr lang="ru-RU" dirty="0" err="1" smtClean="0"/>
              <a:t>Олешківську</a:t>
            </a:r>
            <a:r>
              <a:rPr lang="ru-RU" dirty="0" smtClean="0"/>
              <a:t> </a:t>
            </a:r>
            <a:r>
              <a:rPr lang="ru-RU" dirty="0" err="1" smtClean="0"/>
              <a:t>Січ</a:t>
            </a:r>
            <a:r>
              <a:rPr lang="ru-RU" dirty="0" smtClean="0"/>
              <a:t>, яку </a:t>
            </a:r>
            <a:r>
              <a:rPr lang="ru-RU" dirty="0" err="1" smtClean="0"/>
              <a:t>очолював</a:t>
            </a:r>
            <a:r>
              <a:rPr lang="ru-RU" dirty="0" smtClean="0"/>
              <a:t> до 1728 р.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038600" cy="57451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Як </a:t>
            </a:r>
            <a:r>
              <a:rPr lang="ru-RU" dirty="0" err="1" smtClean="0">
                <a:latin typeface="Monotype Corsiva" pitchFamily="66" charset="0"/>
              </a:rPr>
              <a:t>мандрували</a:t>
            </a:r>
            <a:r>
              <a:rPr lang="ru-RU" dirty="0" smtClean="0">
                <a:latin typeface="Monotype Corsiva" pitchFamily="66" charset="0"/>
              </a:rPr>
              <a:t> день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ніч</a:t>
            </a:r>
            <a:r>
              <a:rPr lang="ru-RU" dirty="0" smtClean="0">
                <a:latin typeface="Monotype Corsiva" pitchFamily="66" charset="0"/>
              </a:rPr>
              <a:t>, 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Як покидали </a:t>
            </a:r>
            <a:r>
              <a:rPr lang="ru-RU" dirty="0" err="1" smtClean="0">
                <a:latin typeface="Monotype Corsiva" pitchFamily="66" charset="0"/>
              </a:rPr>
              <a:t>запорожці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Великий Луг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матір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Січ</a:t>
            </a:r>
            <a:r>
              <a:rPr lang="ru-RU" dirty="0" smtClean="0">
                <a:latin typeface="Monotype Corsiva" pitchFamily="66" charset="0"/>
              </a:rPr>
              <a:t>,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Взяли </a:t>
            </a:r>
            <a:r>
              <a:rPr lang="ru-RU" dirty="0" err="1" smtClean="0">
                <a:latin typeface="Monotype Corsiva" pitchFamily="66" charset="0"/>
              </a:rPr>
              <a:t>з</a:t>
            </a:r>
            <a:r>
              <a:rPr lang="ru-RU" dirty="0" smtClean="0">
                <a:latin typeface="Monotype Corsiva" pitchFamily="66" charset="0"/>
              </a:rPr>
              <a:t> собою Матер </a:t>
            </a:r>
            <a:r>
              <a:rPr lang="ru-RU" dirty="0" err="1" smtClean="0">
                <a:latin typeface="Monotype Corsiva" pitchFamily="66" charset="0"/>
              </a:rPr>
              <a:t>Божу</a:t>
            </a:r>
            <a:r>
              <a:rPr lang="ru-RU" dirty="0" smtClean="0">
                <a:latin typeface="Monotype Corsiva" pitchFamily="66" charset="0"/>
              </a:rPr>
              <a:t>,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А </a:t>
            </a:r>
            <a:r>
              <a:rPr lang="ru-RU" dirty="0" err="1" smtClean="0">
                <a:latin typeface="Monotype Corsiva" pitchFamily="66" charset="0"/>
              </a:rPr>
              <a:t>більш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нічого</a:t>
            </a:r>
            <a:r>
              <a:rPr lang="ru-RU" dirty="0" smtClean="0">
                <a:latin typeface="Monotype Corsiva" pitchFamily="66" charset="0"/>
              </a:rPr>
              <a:t> не взяли,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І в </a:t>
            </a:r>
            <a:r>
              <a:rPr lang="ru-RU" dirty="0" err="1" smtClean="0">
                <a:latin typeface="Monotype Corsiva" pitchFamily="66" charset="0"/>
              </a:rPr>
              <a:t>Крим</a:t>
            </a:r>
            <a:r>
              <a:rPr lang="ru-RU" dirty="0" smtClean="0">
                <a:latin typeface="Monotype Corsiva" pitchFamily="66" charset="0"/>
              </a:rPr>
              <a:t> до хана понесли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На </a:t>
            </a:r>
            <a:r>
              <a:rPr lang="ru-RU" dirty="0" err="1" smtClean="0">
                <a:latin typeface="Monotype Corsiva" pitchFamily="66" charset="0"/>
              </a:rPr>
              <a:t>нове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горе-Запорожжя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Заступила </a:t>
            </a:r>
            <a:r>
              <a:rPr lang="ru-RU" dirty="0" err="1" smtClean="0">
                <a:latin typeface="Monotype Corsiva" pitchFamily="66" charset="0"/>
              </a:rPr>
              <a:t>чорна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хмара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Та </a:t>
            </a:r>
            <a:r>
              <a:rPr lang="ru-RU" dirty="0" err="1" smtClean="0">
                <a:latin typeface="Monotype Corsiva" pitchFamily="66" charset="0"/>
              </a:rPr>
              <a:t>білую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хмару</a:t>
            </a:r>
            <a:r>
              <a:rPr lang="ru-RU" dirty="0" smtClean="0">
                <a:latin typeface="Monotype Corsiva" pitchFamily="66" charset="0"/>
              </a:rPr>
              <a:t>,</a:t>
            </a:r>
          </a:p>
          <a:p>
            <a:pPr algn="ctr">
              <a:buNone/>
            </a:pPr>
            <a:r>
              <a:rPr lang="ru-RU" dirty="0" err="1" smtClean="0">
                <a:latin typeface="Monotype Corsiva" pitchFamily="66" charset="0"/>
              </a:rPr>
              <a:t>Опанував</a:t>
            </a:r>
            <a:r>
              <a:rPr lang="ru-RU" dirty="0" smtClean="0">
                <a:latin typeface="Monotype Corsiva" pitchFamily="66" charset="0"/>
              </a:rPr>
              <a:t> запорожцем</a:t>
            </a:r>
          </a:p>
          <a:p>
            <a:pPr algn="ctr">
              <a:buNone/>
            </a:pPr>
            <a:r>
              <a:rPr lang="ru-RU" dirty="0" err="1" smtClean="0">
                <a:latin typeface="Monotype Corsiva" pitchFamily="66" charset="0"/>
              </a:rPr>
              <a:t>Поганий</a:t>
            </a:r>
            <a:r>
              <a:rPr lang="ru-RU" dirty="0" smtClean="0">
                <a:latin typeface="Monotype Corsiva" pitchFamily="66" charset="0"/>
              </a:rPr>
              <a:t> татарин.</a:t>
            </a:r>
          </a:p>
          <a:p>
            <a:pPr algn="ctr">
              <a:buNone/>
            </a:pPr>
            <a:r>
              <a:rPr lang="ru-RU" dirty="0" err="1" smtClean="0">
                <a:latin typeface="Monotype Corsiva" pitchFamily="66" charset="0"/>
              </a:rPr>
              <a:t>Хоч</a:t>
            </a:r>
            <a:r>
              <a:rPr lang="ru-RU" dirty="0" smtClean="0">
                <a:latin typeface="Monotype Corsiva" pitchFamily="66" charset="0"/>
              </a:rPr>
              <a:t> позволив хан на </a:t>
            </a:r>
            <a:r>
              <a:rPr lang="ru-RU" dirty="0" err="1" smtClean="0">
                <a:latin typeface="Monotype Corsiva" pitchFamily="66" charset="0"/>
              </a:rPr>
              <a:t>пісках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err="1" smtClean="0">
                <a:latin typeface="Monotype Corsiva" pitchFamily="66" charset="0"/>
              </a:rPr>
              <a:t>Новим</a:t>
            </a:r>
            <a:r>
              <a:rPr lang="ru-RU" dirty="0" smtClean="0">
                <a:latin typeface="Monotype Corsiva" pitchFamily="66" charset="0"/>
              </a:rPr>
              <a:t> кошем стати,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Та заказав </a:t>
            </a:r>
            <a:r>
              <a:rPr lang="ru-RU" dirty="0" err="1" smtClean="0">
                <a:latin typeface="Monotype Corsiva" pitchFamily="66" charset="0"/>
              </a:rPr>
              <a:t>запорожцям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err="1" smtClean="0">
                <a:latin typeface="Monotype Corsiva" pitchFamily="66" charset="0"/>
              </a:rPr>
              <a:t>Церкву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будувати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/>
              <a:t>Фастовський</a:t>
            </a:r>
            <a:r>
              <a:rPr lang="ru-RU" i="1" dirty="0" smtClean="0"/>
              <a:t> полковник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2578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1800" dirty="0" err="1" smtClean="0"/>
              <a:t>Протягом</a:t>
            </a:r>
            <a:r>
              <a:rPr lang="ru-RU" sz="1800" dirty="0" smtClean="0"/>
              <a:t> 1690-х Семен </a:t>
            </a:r>
            <a:r>
              <a:rPr lang="ru-RU" sz="1800" dirty="0" err="1" smtClean="0"/>
              <a:t>Палій</a:t>
            </a:r>
            <a:r>
              <a:rPr lang="ru-RU" sz="1800" dirty="0" smtClean="0"/>
              <a:t> </a:t>
            </a:r>
            <a:r>
              <a:rPr lang="ru-RU" sz="1800" dirty="0" err="1" smtClean="0"/>
              <a:t>зустрічався</a:t>
            </a:r>
            <a:r>
              <a:rPr lang="ru-RU" sz="1800" dirty="0" smtClean="0"/>
              <a:t> з </a:t>
            </a:r>
            <a:r>
              <a:rPr lang="ru-RU" sz="1800" dirty="0" err="1" smtClean="0"/>
              <a:t>Іваном</a:t>
            </a:r>
            <a:r>
              <a:rPr lang="ru-RU" sz="1800" dirty="0" smtClean="0"/>
              <a:t> Мазепою, </a:t>
            </a:r>
            <a:r>
              <a:rPr lang="ru-RU" sz="1800" dirty="0" err="1" smtClean="0"/>
              <a:t>зокрема</a:t>
            </a:r>
            <a:r>
              <a:rPr lang="ru-RU" sz="1800" dirty="0" smtClean="0"/>
              <a:t> в </a:t>
            </a:r>
            <a:r>
              <a:rPr lang="ru-RU" sz="1800" dirty="0" err="1" smtClean="0"/>
              <a:t>Баришівці</a:t>
            </a:r>
            <a:r>
              <a:rPr lang="ru-RU" sz="1800" dirty="0" smtClean="0"/>
              <a:t> 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 smtClean="0"/>
              <a:t>Києвом</a:t>
            </a:r>
            <a:r>
              <a:rPr lang="ru-RU" sz="1800" dirty="0" smtClean="0"/>
              <a:t>,  </a:t>
            </a:r>
            <a:r>
              <a:rPr lang="ru-RU" sz="1800" dirty="0" err="1" smtClean="0"/>
              <a:t>Батурині</a:t>
            </a:r>
            <a:r>
              <a:rPr lang="ru-RU" sz="1800" dirty="0" smtClean="0"/>
              <a:t>   та </a:t>
            </a:r>
            <a:r>
              <a:rPr lang="ru-RU" sz="1800" dirty="0" err="1" smtClean="0"/>
              <a:t>Києві</a:t>
            </a:r>
            <a:r>
              <a:rPr lang="ru-RU" sz="1800" dirty="0" smtClean="0"/>
              <a:t>. </a:t>
            </a:r>
            <a:r>
              <a:rPr lang="ru-RU" sz="1800" dirty="0" err="1" smtClean="0"/>
              <a:t>Лівобережний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гетьман</a:t>
            </a:r>
            <a:r>
              <a:rPr lang="ru-RU" sz="1800" dirty="0" smtClean="0"/>
              <a:t> за </a:t>
            </a:r>
            <a:r>
              <a:rPr lang="ru-RU" sz="1800" dirty="0" err="1" smtClean="0"/>
              <a:t>власні</a:t>
            </a:r>
            <a:r>
              <a:rPr lang="ru-RU" sz="1800" dirty="0" smtClean="0"/>
              <a:t> </a:t>
            </a:r>
            <a:r>
              <a:rPr lang="ru-RU" sz="1800" dirty="0" err="1" smtClean="0"/>
              <a:t>кошти</a:t>
            </a:r>
            <a:r>
              <a:rPr lang="ru-RU" sz="1800" dirty="0" smtClean="0"/>
              <a:t> купив </a:t>
            </a:r>
            <a:r>
              <a:rPr lang="ru-RU" sz="1800" dirty="0" err="1" smtClean="0"/>
              <a:t>йому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двір</a:t>
            </a:r>
            <a:r>
              <a:rPr lang="ru-RU" sz="1800" dirty="0" smtClean="0"/>
              <a:t> у </a:t>
            </a:r>
            <a:r>
              <a:rPr lang="ru-RU" sz="1800" dirty="0" err="1" smtClean="0"/>
              <a:t>Києві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Подолі</a:t>
            </a:r>
            <a:r>
              <a:rPr lang="ru-RU" sz="1800" dirty="0" smtClean="0"/>
              <a:t>, де </a:t>
            </a:r>
            <a:r>
              <a:rPr lang="ru-RU" sz="1800" dirty="0" err="1" smtClean="0"/>
              <a:t>з</a:t>
            </a:r>
            <a:r>
              <a:rPr lang="ru-RU" sz="1800" dirty="0" smtClean="0"/>
              <a:t> 1690 року проживала дружина </a:t>
            </a:r>
            <a:r>
              <a:rPr lang="ru-RU" sz="1800" dirty="0" err="1" smtClean="0"/>
              <a:t>Палія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дітьми</a:t>
            </a:r>
            <a:r>
              <a:rPr lang="ru-RU" sz="1800" dirty="0" smtClean="0"/>
              <a:t>. </a:t>
            </a:r>
            <a:r>
              <a:rPr lang="ru-RU" sz="1800" dirty="0" err="1" smtClean="0"/>
              <a:t>Спільно</a:t>
            </a:r>
            <a:r>
              <a:rPr lang="ru-RU" sz="1800" dirty="0" smtClean="0"/>
              <a:t> з </a:t>
            </a:r>
            <a:r>
              <a:rPr lang="ru-RU" sz="1800" dirty="0" err="1" smtClean="0"/>
              <a:t>іншими</a:t>
            </a:r>
            <a:r>
              <a:rPr lang="ru-RU" sz="1800" dirty="0" smtClean="0"/>
              <a:t> полковниками </a:t>
            </a:r>
            <a:r>
              <a:rPr lang="ru-RU" sz="1800" dirty="0" err="1" smtClean="0"/>
              <a:t>Війська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Запорозького</a:t>
            </a:r>
            <a:r>
              <a:rPr lang="ru-RU" sz="1800" dirty="0" smtClean="0"/>
              <a:t>               С. </a:t>
            </a:r>
            <a:r>
              <a:rPr lang="ru-RU" sz="1800" dirty="0" err="1" smtClean="0"/>
              <a:t>Палій</a:t>
            </a:r>
            <a:r>
              <a:rPr lang="ru-RU" sz="1800" dirty="0" smtClean="0"/>
              <a:t> </a:t>
            </a:r>
            <a:r>
              <a:rPr lang="ru-RU" sz="1800" dirty="0" err="1" smtClean="0"/>
              <a:t>поширював</a:t>
            </a:r>
            <a:r>
              <a:rPr lang="ru-RU" sz="1800" dirty="0" smtClean="0"/>
              <a:t> свою </a:t>
            </a:r>
            <a:r>
              <a:rPr lang="ru-RU" sz="1800" dirty="0" err="1" smtClean="0"/>
              <a:t>владу</a:t>
            </a:r>
            <a:r>
              <a:rPr lang="ru-RU" sz="1800" dirty="0" smtClean="0"/>
              <a:t> на </a:t>
            </a:r>
            <a:r>
              <a:rPr lang="ru-RU" sz="1800" dirty="0" err="1" smtClean="0"/>
              <a:t>велику</a:t>
            </a:r>
            <a:r>
              <a:rPr lang="ru-RU" sz="1800" dirty="0" smtClean="0"/>
              <a:t> </a:t>
            </a:r>
            <a:r>
              <a:rPr lang="ru-RU" sz="1800" dirty="0" err="1" smtClean="0"/>
              <a:t>територію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козацької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держави</a:t>
            </a:r>
            <a:r>
              <a:rPr lang="ru-RU" sz="1800" dirty="0" smtClean="0"/>
              <a:t>. </a:t>
            </a:r>
            <a:r>
              <a:rPr lang="ru-RU" sz="1800" dirty="0" err="1" smtClean="0"/>
              <a:t>Протягом</a:t>
            </a:r>
            <a:r>
              <a:rPr lang="ru-RU" sz="1800" dirty="0" smtClean="0"/>
              <a:t> 1702–1704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 разом </a:t>
            </a:r>
            <a:r>
              <a:rPr lang="ru-RU" sz="1800" dirty="0" err="1" smtClean="0"/>
              <a:t>з</a:t>
            </a:r>
            <a:r>
              <a:rPr lang="ru-RU" sz="1800" dirty="0" smtClean="0"/>
              <a:t> Самусем </a:t>
            </a:r>
            <a:r>
              <a:rPr lang="ru-RU" sz="1800" dirty="0" err="1" smtClean="0"/>
              <a:t>очолював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повстання</a:t>
            </a:r>
            <a:r>
              <a:rPr lang="ru-RU" sz="1800" dirty="0" smtClean="0"/>
              <a:t> («друга </a:t>
            </a:r>
            <a:r>
              <a:rPr lang="ru-RU" sz="1800" dirty="0" err="1" smtClean="0"/>
              <a:t>Хмельниччина</a:t>
            </a:r>
            <a:r>
              <a:rPr lang="ru-RU" sz="1800" dirty="0" smtClean="0"/>
              <a:t>») на </a:t>
            </a:r>
            <a:r>
              <a:rPr lang="ru-RU" sz="1800" dirty="0" err="1" smtClean="0"/>
              <a:t>Київщині</a:t>
            </a:r>
            <a:r>
              <a:rPr lang="ru-RU" sz="1800" dirty="0" smtClean="0"/>
              <a:t>, </a:t>
            </a:r>
            <a:r>
              <a:rPr lang="ru-RU" sz="1800" dirty="0" err="1" smtClean="0"/>
              <a:t>Брацлавщині</a:t>
            </a:r>
            <a:r>
              <a:rPr lang="ru-RU" sz="1800" dirty="0" smtClean="0"/>
              <a:t>, </a:t>
            </a:r>
            <a:r>
              <a:rPr lang="ru-RU" sz="1800" dirty="0" err="1" smtClean="0"/>
              <a:t>Поділлі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Волині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проти</a:t>
            </a:r>
            <a:r>
              <a:rPr lang="ru-RU" sz="1800" dirty="0" smtClean="0"/>
              <a:t> </a:t>
            </a:r>
            <a:r>
              <a:rPr lang="ru-RU" sz="1800" dirty="0" err="1" smtClean="0"/>
              <a:t>панування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Польщі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Содержимое 4" descr="Semen_Pali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1295400"/>
            <a:ext cx="2800350" cy="3733800"/>
          </a:xfrm>
        </p:spPr>
      </p:pic>
      <p:pic>
        <p:nvPicPr>
          <p:cNvPr id="6" name="Рисунок 5" descr="Печатка_Семена_Палі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419600"/>
            <a:ext cx="1716157" cy="17733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634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Історичний шлях України. Терни розбрату в поемі                Т. Г. Шевченка «Іржавець» </vt:lpstr>
      <vt:lpstr>Презентация PowerPoint</vt:lpstr>
      <vt:lpstr>Поема “Іржавець”</vt:lpstr>
      <vt:lpstr>Презентация PowerPoint</vt:lpstr>
      <vt:lpstr> Образ Пречистої перебував на Січі у викопаній церкві св. Покрова. Перед походами козаки зверталися до неї з молитвою і вірили в її віщування. За переказами плакала Матір Божа і перед Полтавською битвою.  </vt:lpstr>
      <vt:lpstr>Наробили колись шведи Великої слави, Утікали з Мазепою В Бендери з Полтави.</vt:lpstr>
      <vt:lpstr>А за ними й Гордієнко…</vt:lpstr>
      <vt:lpstr>Доля козаків</vt:lpstr>
      <vt:lpstr>Фастовський полковник</vt:lpstr>
      <vt:lpstr>…Прилуцького полковника поганого…</vt:lpstr>
      <vt:lpstr>Презентация PowerPoint</vt:lpstr>
      <vt:lpstr>Заплакала Матер Божа Сльозами святими, Заплакала милосерда, Неначе за сином. І Бог зглянувсь на ті сльози, Пречистії сльози! Побив Петра, побив ката На наглій дорозі. Вернулися запорожці, Принесли з собою В Гетьманщину той чудовний Образ Пресвятої. Поставили в Іржавиці В мурованім храмі. Отам вона й досі плаче Та за козаками. </vt:lpstr>
      <vt:lpstr>Досліджуємо маловідомі факти творчості Кобзаря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1</cp:lastModifiedBy>
  <cp:revision>20</cp:revision>
  <dcterms:created xsi:type="dcterms:W3CDTF">2014-04-07T16:26:18Z</dcterms:created>
  <dcterms:modified xsi:type="dcterms:W3CDTF">2014-04-09T07:30:22Z</dcterms:modified>
</cp:coreProperties>
</file>