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4" r:id="rId10"/>
    <p:sldId id="275" r:id="rId11"/>
    <p:sldId id="276" r:id="rId12"/>
    <p:sldId id="277" r:id="rId13"/>
    <p:sldId id="278" r:id="rId14"/>
    <p:sldId id="27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E452B-F7A5-4E40-8F08-B070E786E97D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79744-C751-4A6D-9B79-D731CF317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499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9744-C751-4A6D-9B79-D731CF3178A5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9744-C751-4A6D-9B79-D731CF3178A5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emf"/><Relationship Id="rId5" Type="http://schemas.openxmlformats.org/officeDocument/2006/relationships/package" Target="../embeddings/____________Microsoft_PowerPoint1.pptx"/><Relationship Id="rId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29.jpeg"/><Relationship Id="rId3" Type="http://schemas.openxmlformats.org/officeDocument/2006/relationships/image" Target="../media/image1.pn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19.png"/><Relationship Id="rId9" Type="http://schemas.openxmlformats.org/officeDocument/2006/relationships/image" Target="../media/image36.jpeg"/><Relationship Id="rId1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g-kiev.fotki.yandex.ru/get/3511/panoramakiev.16/0_c780_3c67c1b1_-1-orig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план міста чигирин 18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3" descr="D:\Фото\оформлення\розібрати\symvoly\vgjy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483768" cy="2445686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63688" y="188640"/>
            <a:ext cx="5976664" cy="16561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Всеукраїнський інтерактивний конкурс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Малої академії наук  </a:t>
            </a:r>
            <a:r>
              <a:rPr lang="uk-UA" sz="2000" b="1" noProof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“МАН-Юніор-Дослідник”</a:t>
            </a:r>
            <a:r>
              <a:rPr lang="uk-UA" sz="2000" b="1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uk-UA" sz="2000" b="1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uk-UA" sz="2000" b="1" noProof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номінація “Історик-Юніор-2014</a:t>
            </a:r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”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79912" y="4005064"/>
            <a:ext cx="3888432" cy="1752600"/>
          </a:xfrm>
        </p:spPr>
        <p:txBody>
          <a:bodyPr>
            <a:noAutofit/>
          </a:bodyPr>
          <a:lstStyle/>
          <a:p>
            <a:pPr algn="l"/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 Дика </a:t>
            </a:r>
            <a:r>
              <a:rPr lang="ru-RU" sz="1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</a:t>
            </a:r>
            <a:r>
              <a:rPr lang="uk-UA" sz="1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ія</a:t>
            </a:r>
            <a:r>
              <a:rPr lang="uk-UA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Сергіївна</a:t>
            </a: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14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учениця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7-Б </a:t>
            </a:r>
            <a:r>
              <a:rPr lang="ru-RU" sz="1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класу</a:t>
            </a:r>
            <a:r>
              <a:rPr lang="uk-UA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uk-UA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Охтирської гімназії Охтирської міської ради Сумської області</a:t>
            </a:r>
            <a:endParaRPr lang="ru-RU" sz="14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Науковий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керівник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Сіняєва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Леся </a:t>
            </a:r>
            <a:r>
              <a:rPr lang="ru-RU" sz="1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Володимирівна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1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світової</a:t>
            </a:r>
            <a:r>
              <a:rPr lang="ru-RU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літератури</a:t>
            </a:r>
            <a:endParaRPr lang="ru-RU" sz="1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99792" y="1556792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Проект-дослідження</a:t>
            </a:r>
            <a:endParaRPr lang="uk-UA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80" y="1988840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Історичне підґрунтя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поез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ії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Чигрине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Чигрине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Тараса Григоровича Шевченка</a:t>
            </a:r>
            <a:endParaRPr lang="uk-UA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shevchenk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781300"/>
            <a:ext cx="2624138" cy="4076700"/>
          </a:xfrm>
          <a:prstGeom prst="rect">
            <a:avLst/>
          </a:prstGeom>
          <a:noFill/>
        </p:spPr>
      </p:pic>
      <p:pic>
        <p:nvPicPr>
          <p:cNvPr id="14" name="Рисунок 13" descr="78682000_large_r1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933950" y="2647950"/>
            <a:ext cx="6858000" cy="15621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ан міста чигирин 18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74632"/>
          </a:xfrm>
          <a:prstGeom prst="rect">
            <a:avLst/>
          </a:prstGeom>
        </p:spPr>
      </p:pic>
      <p:pic>
        <p:nvPicPr>
          <p:cNvPr id="2" name="Рисунок 1" descr="img36.jpg"/>
          <p:cNvPicPr>
            <a:picLocks noChangeAspect="1"/>
          </p:cNvPicPr>
          <p:nvPr/>
        </p:nvPicPr>
        <p:blipFill>
          <a:blip r:embed="rId3" cstate="print"/>
          <a:srcRect r="92524"/>
          <a:stretch>
            <a:fillRect/>
          </a:stretch>
        </p:blipFill>
        <p:spPr>
          <a:xfrm>
            <a:off x="7775848" y="0"/>
            <a:ext cx="1368152" cy="6741368"/>
          </a:xfrm>
          <a:prstGeom prst="rect">
            <a:avLst/>
          </a:prstGeom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67544" y="512720"/>
            <a:ext cx="417646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Засівали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І рудою поливали…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І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шаблями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скородили.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ж на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ниві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уродилось??!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0" descr="img0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712894" y="4581128"/>
            <a:ext cx="1915638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1" descr="img011гор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283968" y="0"/>
            <a:ext cx="1751782" cy="2071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Горизонтальный свиток 9"/>
          <p:cNvSpPr/>
          <p:nvPr/>
        </p:nvSpPr>
        <p:spPr>
          <a:xfrm>
            <a:off x="395536" y="1556792"/>
            <a:ext cx="6624736" cy="3312368"/>
          </a:xfrm>
          <a:prstGeom prst="horizontalScroll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20675" algn="l"/>
              </a:tabLst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ІСТОРИЧНИЙ КОМЕНТАР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20675" algn="l"/>
              </a:tabLst>
            </a:pP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Відповідь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  <a:cs typeface="Times New Roman" pitchFamily="18" charset="0"/>
              </a:rPr>
              <a:t>—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метафорична картина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дійсності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2067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Уродила рута</a:t>
            </a: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  <a:cs typeface="Times New Roman" pitchFamily="18" charset="0"/>
              </a:rPr>
              <a:t>…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рута</a:t>
            </a: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  <a:cs typeface="Times New Roman" pitchFamily="18" charset="0"/>
              </a:rPr>
              <a:t>…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2067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Волі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нашої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отрута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2067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цих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рядках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засобами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іронії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 контрасту показано крах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ідеї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державництва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утрату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незалежності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20675" algn="l"/>
              </a:tabLst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лан міста чигирин 18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74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15511" y="2715509"/>
            <a:ext cx="7029403" cy="159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619672" y="307776"/>
            <a:ext cx="6696744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зійдуть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виростуть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Ножі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обоюдні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Розпанахають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погане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Гниле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серце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трудне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вицідять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сукровату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наллють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живої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Козацької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тії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крові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Чистої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святої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!!!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4" descr="карт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60648"/>
            <a:ext cx="3203848" cy="240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D:\Фото\оформлення\розібрати\kalyna\32732edffee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5511" y="1388167"/>
            <a:ext cx="1387535" cy="936104"/>
          </a:xfrm>
          <a:prstGeom prst="rect">
            <a:avLst/>
          </a:prstGeom>
          <a:noFill/>
        </p:spPr>
      </p:pic>
      <p:pic>
        <p:nvPicPr>
          <p:cNvPr id="8" name="Picture 2" descr="D:\Word\Шевченко\0016-009-SHevchenko-khudozhni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84124" y="372109"/>
            <a:ext cx="1283856" cy="1523563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9" name="Picture 10" descr="C:\Documents and Settings\UserXP\Рабочий стол\робота в МАН\Фото14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-312034" y="4461114"/>
            <a:ext cx="2496277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Горизонтальный свиток 9"/>
          <p:cNvSpPr/>
          <p:nvPr/>
        </p:nvSpPr>
        <p:spPr>
          <a:xfrm>
            <a:off x="2051720" y="3212976"/>
            <a:ext cx="6624736" cy="3312368"/>
          </a:xfrm>
          <a:prstGeom prst="horizontalScroll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20675" algn="l"/>
              </a:tabLst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ІСТОРИЧНИЙ КОМЕНТАР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20675" algn="l"/>
              </a:tabLst>
            </a:pP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Своє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завдання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вбачав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тому,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щоб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посіяти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своє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поетичне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слово в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душі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народній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2067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Таким чином, буде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здійснена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умовно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кажучи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операція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заміни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крові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національному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організмі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замість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гнилої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рабської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крові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організмі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нації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повинна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пульсувати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кров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вільних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людей.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Тільки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цієї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умови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Україна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зможе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вибороти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волю, а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отже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краще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майбутнє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20675" algn="l"/>
              </a:tabLst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ан міста чигирин 18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74632"/>
          </a:xfrm>
          <a:prstGeom prst="rect">
            <a:avLst/>
          </a:prstGeom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475656" y="435064"/>
            <a:ext cx="525658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Спи,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Чигрине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нехай гинуть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ворога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діти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Спи,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гетьмане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встане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Правда на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сім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світі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36.jpg"/>
          <p:cNvPicPr>
            <a:picLocks noChangeAspect="1"/>
          </p:cNvPicPr>
          <p:nvPr/>
        </p:nvPicPr>
        <p:blipFill>
          <a:blip r:embed="rId3" cstate="print"/>
          <a:srcRect r="92524"/>
          <a:stretch>
            <a:fillRect/>
          </a:stretch>
        </p:blipFill>
        <p:spPr>
          <a:xfrm>
            <a:off x="0" y="0"/>
            <a:ext cx="1368152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260648"/>
            <a:ext cx="2508643" cy="18002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6228184" y="1772816"/>
            <a:ext cx="2562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Смерть Б.Хмельницького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1619672" y="2204864"/>
            <a:ext cx="6624736" cy="4248472"/>
          </a:xfrm>
          <a:prstGeom prst="horizontalScroll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20675" algn="l"/>
              </a:tabLst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ІСТОРИЧНИЙ КОМЕНТАР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2067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Шевченко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звертається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Богдана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Хмельницького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як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будівничого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державності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символом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якої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став Чигирин.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Сподівання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встане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правда</a:t>
            </a: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  <a:cs typeface="Times New Roman" pitchFamily="18" charset="0"/>
              </a:rPr>
              <a:t>…»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надає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цій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згадці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гетьмана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оптимістичного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звучання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ru-RU" sz="800" dirty="0" smtClean="0">
              <a:solidFill>
                <a:schemeClr val="tx1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20675" algn="l"/>
              </a:tabLst>
            </a:pP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Поезія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пройнята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мотивами туги за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колишньою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козацькою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славою,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патріотичними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ідеями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вірою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кращу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долю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800" dirty="0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ан міста чигирин 182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974632"/>
          </a:xfrm>
          <a:prstGeom prst="rect">
            <a:avLst/>
          </a:prstGeom>
        </p:spPr>
      </p:pic>
      <p:pic>
        <p:nvPicPr>
          <p:cNvPr id="2" name="Рисунок 1" descr="78682000_large_r1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833156" y="2547156"/>
            <a:ext cx="6858000" cy="1763688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-14134"/>
            <a:ext cx="6984776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uk-UA" sz="4400" b="1" i="0" u="sng" strike="noStrike" normalizeH="0" baseline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Виснов</a:t>
            </a:r>
            <a:r>
              <a:rPr kumimoji="0" lang="ru-RU" sz="4400" b="1" i="0" u="sng" strike="noStrike" normalizeH="0" baseline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</a:t>
            </a:r>
            <a:endParaRPr kumimoji="0" lang="ru-RU" sz="4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Отже,</a:t>
            </a:r>
            <a:r>
              <a:rPr kumimoji="0" lang="uk-UA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мою думку,  події, що стали підґрунтям для </a:t>
            </a: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написання поезії «</a:t>
            </a:r>
            <a:r>
              <a:rPr lang="uk-UA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Чигрине</a:t>
            </a: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uk-UA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Чигрине</a:t>
            </a: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Т.Г. Шевченка співпадають з тими подіями, котрі він описав. Але, я вважаю,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Кобзар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зображує їх в точності так, як описують історики, бо насправді його політичні переконання були нечіткими, оскільки він був насамперед поетом, а не науковцем. </a:t>
            </a: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 і є його</a:t>
            </a: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uk-UA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обливістю</a:t>
            </a: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адже </a:t>
            </a: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він,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воскрешаючи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минуле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ставить перед собою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мету: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слова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надихнути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народ 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нову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боротьбу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національне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визволення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українців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Поет не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відобразив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надії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рідного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краю, а й став прапором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українського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народу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прагненні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правди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свободи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Тарас Шевченко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ввійшов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кожної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сім’ї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З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іменем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пов’язаний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духовний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кожної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20675" algn="l"/>
              </a:tabLst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131840" y="4766890"/>
          <a:ext cx="2788469" cy="2091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Презентация" r:id="rId5" imgW="4570378" imgH="3427533" progId="PowerPoint.Show.12">
                  <p:embed/>
                </p:oleObj>
              </mc:Choice>
              <mc:Fallback>
                <p:oleObj name="Презентация" r:id="rId5" imgW="4570378" imgH="3427533" progId="PowerPoint.Show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4766890"/>
                        <a:ext cx="2788469" cy="20911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ан міста чигирин 182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97463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629813" y="2818454"/>
            <a:ext cx="6858005" cy="159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74576" y="1"/>
            <a:ext cx="59948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kern="1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Робота над проектом</a:t>
            </a:r>
            <a:endParaRPr lang="ru-RU" sz="4800" b="1" kern="1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C:\Documents and Settings\UserXP\Рабочий стол\робота в МАН\PC0208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016" y="620688"/>
            <a:ext cx="2507328" cy="1906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1" name="Picture 3" descr="C:\Documents and Settings\UserXP\Рабочий стол\робота в МАН\PC0208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2780928"/>
            <a:ext cx="2663277" cy="1997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2" name="Picture 4" descr="C:\Documents and Settings\UserXP\Рабочий стол\робота в МАН\PC0208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869160"/>
            <a:ext cx="2651344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3" name="Picture 5" descr="C:\Documents and Settings\UserXP\Рабочий стол\робота в МАН\PC0208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4725144"/>
            <a:ext cx="2843333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4" name="Picture 6" descr="C:\Documents and Settings\UserXP\Рабочий стол\робота в МАН\Фото142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3808" y="811938"/>
            <a:ext cx="2681806" cy="1989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5" name="Picture 7" descr="C:\Documents and Settings\UserXP\Рабочий стол\робота в МАН\Фото142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0152" y="620688"/>
            <a:ext cx="2675043" cy="2246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6" name="Picture 8" descr="C:\Documents and Settings\UserXP\Рабочий стол\робота в МАН\Фото141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96136" y="4769768"/>
            <a:ext cx="2712301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7" name="Picture 9" descr="C:\Documents and Settings\UserXP\Рабочий стол\робота в МАН\Фото143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400000">
            <a:off x="7329308" y="2939948"/>
            <a:ext cx="1848204" cy="1386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8" name="Picture 10" descr="C:\Documents and Settings\UserXP\Рабочий стол\робота в МАН\Фото143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5400000">
            <a:off x="83501" y="2804930"/>
            <a:ext cx="2496277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9" name="Picture 11" descr="C:\Documents and Settings\UserXP\Рабочий стол\робота в МАН\Фото142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20072" y="2852936"/>
            <a:ext cx="230425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0" y="1916832"/>
            <a:ext cx="2759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Робота з бібліографією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84168" y="6669360"/>
            <a:ext cx="2619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Робота з 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архівним матеріалом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51720" y="2636912"/>
            <a:ext cx="6162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Відвідання виставки до 200- річчя з дня народження Т.Шевченка</a:t>
            </a:r>
            <a:endParaRPr lang="ru-RU" sz="1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669360"/>
            <a:ext cx="637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Дослідження історичного </a:t>
            </a:r>
            <a:r>
              <a:rPr lang="uk-UA" sz="1400" b="1" dirty="0" err="1" smtClean="0">
                <a:latin typeface="Times New Roman" pitchFamily="18" charset="0"/>
                <a:cs typeface="Times New Roman" pitchFamily="18" charset="0"/>
              </a:rPr>
              <a:t>підгрунтя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поезій Т.Г.Шевченка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лан міста чигирин 18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2751" r="9524" b="2751"/>
          <a:stretch>
            <a:fillRect/>
          </a:stretch>
        </p:blipFill>
        <p:spPr bwMode="auto">
          <a:xfrm>
            <a:off x="0" y="0"/>
            <a:ext cx="14756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547664" y="-33881"/>
            <a:ext cx="7128792" cy="664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Предметом дослідження </a:t>
            </a:r>
          </a:p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порівняльний аналіз подій,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описані </a:t>
            </a:r>
          </a:p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Т. Г. Шевченком у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поез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ії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Чигрине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Чигрине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</a:t>
            </a:r>
          </a:p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1844 року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та історичних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подій, що відбувалися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Чигирині після</a:t>
            </a:r>
            <a:r>
              <a:rPr kumimoji="0" lang="uk-UA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національно-визвольної </a:t>
            </a:r>
          </a:p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боротьби.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b="1" i="1" kern="1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i="1" kern="1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МЕТА </a:t>
            </a:r>
            <a:r>
              <a:rPr lang="ru-RU" sz="3200" b="1" i="1" kern="1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РОБОТИ:</a:t>
            </a:r>
            <a:endParaRPr lang="ru-RU" sz="3200" b="1" i="1" kern="1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зіставити історичну сюжетну лінію з історичними фактами;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співставити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події, описані поетом, з історичними фактами;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надати власну оцінку історичним подіям, що відбувалися в минулому.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uk-UA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ослідити</a:t>
            </a:r>
            <a:r>
              <a:rPr lang="uk-UA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історію</a:t>
            </a:r>
            <a:r>
              <a:rPr kumimoji="0" lang="uk-UA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uk-UA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міста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Чигирина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на основі</a:t>
            </a:r>
            <a:r>
              <a:rPr kumimoji="0" lang="uk-UA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опрацьованого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матеріалу.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69122">
            <a:off x="7259393" y="1655188"/>
            <a:ext cx="1574096" cy="1949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план міста чигирин 18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img36.jpg"/>
          <p:cNvPicPr>
            <a:picLocks noChangeAspect="1"/>
          </p:cNvPicPr>
          <p:nvPr/>
        </p:nvPicPr>
        <p:blipFill>
          <a:blip r:embed="rId3" cstate="print"/>
          <a:srcRect r="92524"/>
          <a:stretch>
            <a:fillRect/>
          </a:stretch>
        </p:blipFill>
        <p:spPr>
          <a:xfrm>
            <a:off x="7775848" y="0"/>
            <a:ext cx="1368152" cy="6741368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-137834"/>
            <a:ext cx="7524328" cy="615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endParaRPr kumimoji="0" lang="uk-UA" sz="3600" b="1" i="1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uk-UA" sz="3600" b="1" i="1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Завдання дослідження:</a:t>
            </a:r>
            <a:endParaRPr kumimoji="0" lang="ru-RU" sz="36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розкрити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осмислення історичного змісту національної долі України, її      державно-визвольних змагань і перспектив;  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оцінити актуальність застережливих слів Шевченка  та їх значення     для сьогодення;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проаналізувати літературу за темою дослідження;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зробити власні висновки стосовно творчої спадщини поета;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зробити висновок власного дослідження за даним проектом.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endParaRPr kumimoji="0" lang="uk-UA" sz="3600" b="1" i="1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uk-UA" sz="3600" b="1" i="1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Актуальність теми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Актуальність теми нашого дослідження визначається контекстом сучасного культурного процесу в Україні. 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молодого покоління актуальним є дослідження творчості Т.Г.Шевченка.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 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вияв 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національного самоствердження українців, які кровно пов’язані з Батьківщиною. </a:t>
            </a:r>
            <a:endParaRPr kumimoji="0" lang="uk-U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D:\Фото\оформлення\розібрати\symvoly\vgjy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636912"/>
            <a:ext cx="1755102" cy="1728192"/>
          </a:xfrm>
          <a:prstGeom prst="rect">
            <a:avLst/>
          </a:prstGeom>
          <a:noFill/>
        </p:spPr>
      </p:pic>
      <p:pic>
        <p:nvPicPr>
          <p:cNvPr id="7" name="Picture 5" descr="D:\Фото\оформлення\розібрати\kalyna\32732edffee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0"/>
            <a:ext cx="1387535" cy="9361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лан міста чигирин 18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78682000_large_r1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732362" y="2647950"/>
            <a:ext cx="6858000" cy="1562100"/>
          </a:xfrm>
          <a:prstGeom prst="rect">
            <a:avLst/>
          </a:prstGeom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251520" y="424408"/>
            <a:ext cx="712879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Чигрин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Чигирин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повітове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місто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Київської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губернії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час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національно-визвольної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війни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українського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народу 1648—1657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Чигирин став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гетьманською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резиденцією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адміністративно-політичним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центром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України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(1648—1660), 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також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полковим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містом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Чигиринського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полку. Шевченко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Чигирині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двічі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липні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серпні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1843 р.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квітні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жовтні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1845 р. У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Г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Шевченка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Чигирин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занедбаним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повітовим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містечком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доля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асоціювалася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уяві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поета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долею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всієї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України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т шевченко -Чигирин-Суботівський-шлях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717032"/>
            <a:ext cx="2592288" cy="20882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467544" y="6021288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Т.Шевченко </a:t>
            </a:r>
          </a:p>
          <a:p>
            <a:r>
              <a:rPr lang="uk-UA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Чигирин  </a:t>
            </a:r>
            <a:r>
              <a:rPr lang="uk-UA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Суботівсьткого</a:t>
            </a:r>
            <a:r>
              <a:rPr lang="uk-UA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шляху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4008" y="6165304"/>
            <a:ext cx="2425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Т. </a:t>
            </a:r>
            <a:r>
              <a:rPr lang="uk-UA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Швченко</a:t>
            </a:r>
            <a:r>
              <a:rPr lang="uk-UA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uk-UA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Дари в Чигирині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3789040"/>
            <a:ext cx="2887578" cy="20772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план міста чигирин 18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3" descr="D:\Фото\оформлення\фони нові\Фони прозорі-2\0_89390_79f8bda6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0"/>
            <a:ext cx="2852556" cy="2592288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2751" r="9524" b="2751"/>
          <a:stretch>
            <a:fillRect/>
          </a:stretch>
        </p:blipFill>
        <p:spPr bwMode="auto">
          <a:xfrm>
            <a:off x="0" y="0"/>
            <a:ext cx="13316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188641"/>
            <a:ext cx="55446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Шевченкові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довелося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покинути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п’ятнадцятирічному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віці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Коли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отримав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волю,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освіту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роботу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повернувся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батьківщину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то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уражений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серце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— там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панувала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більша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неволя,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кріпосницькі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порядки стали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жорстокішими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а славна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гетьманська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столиця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Чигирин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перетворилася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руїни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заросла травою.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Забулися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волелюбні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козацькі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традиції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  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Дорогою   до   Петербурга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 лютого 1844 р. Тарас Шевченко написав </a:t>
            </a:r>
            <a:r>
              <a:rPr lang="ru-RU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пристрасний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вірш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Чигрине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Чигрине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...».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://portal.prolisok.org/uploads/posts/2013-03/1364374907_5049f7f45e5c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1188">
            <a:off x="2915015" y="3901219"/>
            <a:ext cx="5464748" cy="302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Фото\оформлення\фони нові\Фони прозорі\eee2195cdd5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25963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план міста чигирин 18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img36.jpg"/>
          <p:cNvPicPr>
            <a:picLocks noChangeAspect="1"/>
          </p:cNvPicPr>
          <p:nvPr/>
        </p:nvPicPr>
        <p:blipFill>
          <a:blip r:embed="rId3" cstate="print"/>
          <a:srcRect r="92524"/>
          <a:stretch>
            <a:fillRect/>
          </a:stretch>
        </p:blipFill>
        <p:spPr>
          <a:xfrm>
            <a:off x="0" y="0"/>
            <a:ext cx="1368152" cy="6858000"/>
          </a:xfrm>
          <a:prstGeom prst="rect">
            <a:avLst/>
          </a:prstGeom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331640" y="72050"/>
            <a:ext cx="781236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Мотивами туги за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колишньою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козацькою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славою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патріотичними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настроями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вірш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перегукується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із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поезією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М.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Маркевича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«Чигирин»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із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його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збірки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«Украинские мелодии»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Твір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розпочинається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риторичним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звертанням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Чигрине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Чигрине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яке у 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вірші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повторюється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тричі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й  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підсилює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довірливий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тон.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Чигрине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Чигрине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 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гине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I святая твоя слава, 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пилина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лине 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вітрами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холодними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хмарі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пропадає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     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Над землею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летять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літа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…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C:\Documents and Settings\UserXP\Рабочий стол\робота в МАН\ілюстрації\Микола маркевич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2852936"/>
            <a:ext cx="2133600" cy="2838450"/>
          </a:xfrm>
          <a:prstGeom prst="rect">
            <a:avLst/>
          </a:prstGeom>
          <a:noFill/>
        </p:spPr>
      </p:pic>
      <p:pic>
        <p:nvPicPr>
          <p:cNvPr id="9" name="Picture 4" descr="st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140968"/>
            <a:ext cx="2198764" cy="309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03649" y="5733256"/>
            <a:ext cx="2088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М.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Маркевич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95936" y="6381328"/>
            <a:ext cx="1513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Т. Шевченко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лан міста чигирин 18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7136" y="-116632"/>
            <a:ext cx="7776864" cy="6974632"/>
          </a:xfrm>
          <a:prstGeom prst="rect">
            <a:avLst/>
          </a:prstGeom>
        </p:spPr>
      </p:pic>
      <p:pic>
        <p:nvPicPr>
          <p:cNvPr id="4" name="Picture 6" descr="D:\Фото\оформлення\фони нові\Фони прозорі\eee2195cdd5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475656" cy="6858000"/>
          </a:xfrm>
          <a:prstGeom prst="rect">
            <a:avLst/>
          </a:prstGeom>
          <a:noFill/>
        </p:spPr>
      </p:pic>
      <p:pic>
        <p:nvPicPr>
          <p:cNvPr id="5" name="Рисунок 4" descr="78682000_large_r15.gif"/>
          <p:cNvPicPr>
            <a:picLocks noChangeAspect="1"/>
          </p:cNvPicPr>
          <p:nvPr/>
        </p:nvPicPr>
        <p:blipFill>
          <a:blip r:embed="rId4" cstate="print"/>
          <a:srcRect t="5534"/>
          <a:stretch>
            <a:fillRect/>
          </a:stretch>
        </p:blipFill>
        <p:spPr>
          <a:xfrm rot="5400000">
            <a:off x="-2691172" y="2691172"/>
            <a:ext cx="6858000" cy="1475656"/>
          </a:xfrm>
          <a:prstGeom prst="rect">
            <a:avLst/>
          </a:prstGeom>
        </p:spPr>
      </p:pic>
      <p:pic>
        <p:nvPicPr>
          <p:cNvPr id="7" name="Picture 12" descr="46696"/>
          <p:cNvPicPr>
            <a:picLocks noChangeAspect="1" noChangeArrowheads="1"/>
          </p:cNvPicPr>
          <p:nvPr/>
        </p:nvPicPr>
        <p:blipFill>
          <a:blip r:embed="rId5" cstate="print"/>
          <a:srcRect l="8792" t="4545" r="9148" b="6818"/>
          <a:stretch>
            <a:fillRect/>
          </a:stretch>
        </p:blipFill>
        <p:spPr bwMode="auto">
          <a:xfrm>
            <a:off x="6876256" y="188640"/>
            <a:ext cx="2016224" cy="28083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619672" y="-158835"/>
            <a:ext cx="4824536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Дніпро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висихає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Розсипаються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могили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Високі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могили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Дніпро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брат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висихає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Мене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покидає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могили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мої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милі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2067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Москаль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розриває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...</a:t>
            </a:r>
            <a:r>
              <a:rPr lang="ru-RU" sz="20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Розрита</a:t>
            </a:r>
            <a:r>
              <a:rPr lang="ru-RU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могила»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Picture 4" descr="Видубецький монастир.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5057800"/>
            <a:ext cx="2594134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img011гора-крест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5580112" y="3212976"/>
            <a:ext cx="3252788" cy="2540000"/>
          </a:xfrm>
          <a:prstGeom prst="rect">
            <a:avLst/>
          </a:prstGeom>
          <a:noFill/>
        </p:spPr>
      </p:pic>
      <p:sp>
        <p:nvSpPr>
          <p:cNvPr id="12" name="Горизонтальный свиток 11"/>
          <p:cNvSpPr/>
          <p:nvPr/>
        </p:nvSpPr>
        <p:spPr>
          <a:xfrm>
            <a:off x="1475656" y="1412776"/>
            <a:ext cx="4608512" cy="1944216"/>
          </a:xfrm>
          <a:prstGeom prst="horizontalScroll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20675" algn="l"/>
              </a:tabLst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ІСТОРИЧНИЙ КОМЕНТАР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20675" algn="l"/>
              </a:tabLst>
            </a:pPr>
            <a:r>
              <a:rPr lang="uk-UA" sz="2000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 рядки </a:t>
            </a:r>
            <a:r>
              <a:rPr lang="ru-RU" sz="2000" b="1" i="1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перегук</a:t>
            </a:r>
            <a:r>
              <a:rPr lang="uk-UA" sz="2000" b="1" i="1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уються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із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настроєм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образним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ладом </a:t>
            </a:r>
            <a:r>
              <a:rPr lang="ru-RU" sz="2000" b="1" i="1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вірша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lang="ru-RU" sz="2000" b="1" i="1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Розрита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могила» (1843)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20675" algn="l"/>
              </a:tabLst>
            </a:pPr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20675" algn="l"/>
              </a:tabLst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лан міста чигирин 182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97463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629810" y="2629809"/>
            <a:ext cx="6858002" cy="159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547664" y="-8386"/>
            <a:ext cx="6624736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ж боролись ми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ляхами?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rcRect l="10186" t="6067" r="10187" b="13033"/>
          <a:stretch>
            <a:fillRect/>
          </a:stretch>
        </p:blipFill>
        <p:spPr>
          <a:xfrm>
            <a:off x="6804248" y="3977680"/>
            <a:ext cx="216024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0" descr="shevchenk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4005064"/>
            <a:ext cx="1944216" cy="3020415"/>
          </a:xfrm>
          <a:prstGeom prst="rect">
            <a:avLst/>
          </a:prstGeom>
          <a:noFill/>
        </p:spPr>
      </p:pic>
      <p:pic>
        <p:nvPicPr>
          <p:cNvPr id="10" name="Picture 4" descr="148"/>
          <p:cNvPicPr>
            <a:picLocks noChangeAspect="1" noChangeArrowheads="1"/>
          </p:cNvPicPr>
          <p:nvPr/>
        </p:nvPicPr>
        <p:blipFill>
          <a:blip r:embed="rId7" cstate="print"/>
          <a:srcRect b="9091"/>
          <a:stretch>
            <a:fillRect/>
          </a:stretch>
        </p:blipFill>
        <p:spPr bwMode="auto">
          <a:xfrm>
            <a:off x="3563888" y="4365104"/>
            <a:ext cx="3095849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Горизонтальный свиток 10"/>
          <p:cNvSpPr/>
          <p:nvPr/>
        </p:nvSpPr>
        <p:spPr>
          <a:xfrm>
            <a:off x="1547664" y="476672"/>
            <a:ext cx="6624736" cy="3960440"/>
          </a:xfrm>
          <a:prstGeom prst="horizontalScroll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20675" algn="l"/>
              </a:tabLst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ІСТОРИЧНИЙ КОМЕНТАР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20675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Тут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наступних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запитаннях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Шевченко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акцентує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увагу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триваючій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протягом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століть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боротьбі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українського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народу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агресивними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сусідами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  <a:cs typeface="Times New Roman" pitchFamily="18" charset="0"/>
              </a:rPr>
              <a:t>—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поляками,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кримськими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татарами, москалями </a:t>
            </a: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  <a:cs typeface="Times New Roman" pitchFamily="18" charset="0"/>
              </a:rPr>
              <a:t>—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виживання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свободу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відродження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державності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Повстання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1648 р.,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очолене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Богданом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Хмельницьким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переросло у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велику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українсько-польську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війну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внаслідок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якої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народ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відновив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свою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державність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лан міста чигирин 18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74632"/>
          </a:xfrm>
          <a:prstGeom prst="rect">
            <a:avLst/>
          </a:prstGeom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0" y="563060"/>
            <a:ext cx="5436096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ж ми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різались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ордами?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скородили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списами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Московські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ребра??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067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2100" r="9410" b="2751"/>
          <a:stretch>
            <a:fillRect/>
          </a:stretch>
        </p:blipFill>
        <p:spPr bwMode="auto">
          <a:xfrm>
            <a:off x="7703840" y="0"/>
            <a:ext cx="14401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 descr="img0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51520" y="4797152"/>
            <a:ext cx="1418398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0"/>
            <a:ext cx="2736304" cy="1711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7" descr="img0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635896" y="4725144"/>
            <a:ext cx="2619792" cy="1956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Горизонтальный свиток 8"/>
          <p:cNvSpPr/>
          <p:nvPr/>
        </p:nvSpPr>
        <p:spPr>
          <a:xfrm>
            <a:off x="683568" y="1484784"/>
            <a:ext cx="6624736" cy="3312368"/>
          </a:xfrm>
          <a:prstGeom prst="horizontalScroll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20675" algn="l"/>
              </a:tabLst>
            </a:pP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ІСТОРИЧНИЙ КОМЕНТАР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320675" algn="l"/>
              </a:tabLst>
            </a:pP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Московськ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 прагнення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розшир</a:t>
            </a:r>
            <a:r>
              <a:rPr lang="uk-UA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ити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сфери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панування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впливу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спрямован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поглинання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після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Переяславської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угоди,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насторожувала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вже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Богдана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Хмельницького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Українського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гетьмана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дратувало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те,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Москва, не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задоволена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його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війною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проти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Польщі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союзі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зі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Швецією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уклала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поляками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перемир</a:t>
            </a:r>
            <a:r>
              <a:rPr lang="ru-RU" sz="2000" dirty="0" err="1" smtClean="0">
                <a:solidFill>
                  <a:schemeClr val="tx1"/>
                </a:solidFill>
                <a:ea typeface="Times New Roman" pitchFamily="18" charset="0"/>
                <a:cs typeface="Times New Roman" pitchFamily="18" charset="0"/>
              </a:rPr>
              <a:t>’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1054</Words>
  <Application>Microsoft Office PowerPoint</Application>
  <PresentationFormat>Экран (4:3)</PresentationFormat>
  <Paragraphs>124</Paragraphs>
  <Slides>14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Win7</cp:lastModifiedBy>
  <cp:revision>48</cp:revision>
  <dcterms:modified xsi:type="dcterms:W3CDTF">2014-04-10T10:23:55Z</dcterms:modified>
</cp:coreProperties>
</file>