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8" r:id="rId5"/>
    <p:sldId id="264" r:id="rId6"/>
    <p:sldId id="259" r:id="rId7"/>
    <p:sldId id="266" r:id="rId8"/>
    <p:sldId id="257" r:id="rId9"/>
    <p:sldId id="260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3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7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C%D0%BE%D0%BB%D0%B4%D0%B0%D0%B2%D0%B0%D0%BD%D0%B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4000" dirty="0" smtClean="0">
                <a:solidFill>
                  <a:srgbClr val="0070C0"/>
                </a:solidFill>
                <a:latin typeface="Impact" pitchFamily="34" charset="0"/>
              </a:rPr>
              <a:t>Поема         </a:t>
            </a:r>
            <a:r>
              <a:rPr lang="uk-UA" sz="4000" dirty="0" err="1" smtClean="0">
                <a:solidFill>
                  <a:srgbClr val="0070C0"/>
                </a:solidFill>
                <a:latin typeface="Impact" pitchFamily="34" charset="0"/>
              </a:rPr>
              <a:t>“Іван</a:t>
            </a:r>
            <a:r>
              <a:rPr lang="uk-UA" sz="4000" dirty="0" smtClean="0">
                <a:solidFill>
                  <a:srgbClr val="0070C0"/>
                </a:solidFill>
                <a:latin typeface="Impact" pitchFamily="34" charset="0"/>
              </a:rPr>
              <a:t> </a:t>
            </a:r>
            <a:r>
              <a:rPr lang="uk-UA" sz="4000" dirty="0" err="1" smtClean="0">
                <a:solidFill>
                  <a:srgbClr val="0070C0"/>
                </a:solidFill>
                <a:latin typeface="Impact" pitchFamily="34" charset="0"/>
              </a:rPr>
              <a:t>Підкова”</a:t>
            </a:r>
            <a:endParaRPr lang="uk-UA" sz="4000" dirty="0" smtClean="0">
              <a:solidFill>
                <a:srgbClr val="0070C0"/>
              </a:solidFill>
              <a:latin typeface="Impact" pitchFamily="34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8305800" cy="19812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Історичне підґрунтя  творчості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Т</a:t>
            </a:r>
            <a:r>
              <a:rPr lang="uk-UA" dirty="0" smtClean="0">
                <a:solidFill>
                  <a:srgbClr val="FF0000"/>
                </a:solidFill>
              </a:rPr>
              <a:t>араса Шевченко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Підкова був надзвичайно популярним серед козаків. Страта колишнього гетьмана, сама підступність, з якою його заарештували, викликали обурення серед козаків і значної  частини населення.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Образ Івана </a:t>
            </a:r>
            <a:r>
              <a:rPr lang="uk-UA" dirty="0" smtClean="0">
                <a:solidFill>
                  <a:srgbClr val="FF0000"/>
                </a:solidFill>
              </a:rPr>
              <a:t>Підкови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u="sng" dirty="0" smtClean="0">
                <a:solidFill>
                  <a:srgbClr val="7030A0"/>
                </a:solidFill>
              </a:rPr>
              <a:t>За </a:t>
            </a:r>
            <a:r>
              <a:rPr lang="ru-RU" u="sng" dirty="0" err="1" smtClean="0">
                <a:solidFill>
                  <a:srgbClr val="7030A0"/>
                </a:solidFill>
              </a:rPr>
              <a:t>переказами</a:t>
            </a:r>
            <a:r>
              <a:rPr lang="ru-RU" u="sng" dirty="0" smtClean="0">
                <a:solidFill>
                  <a:srgbClr val="7030A0"/>
                </a:solidFill>
              </a:rPr>
              <a:t>, </a:t>
            </a:r>
            <a:r>
              <a:rPr lang="ru-RU" u="sng" dirty="0" err="1" smtClean="0">
                <a:solidFill>
                  <a:srgbClr val="7030A0"/>
                </a:solidFill>
              </a:rPr>
              <a:t>немовлям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був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врятований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від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татарів</a:t>
            </a:r>
            <a:r>
              <a:rPr lang="ru-RU" u="sng" dirty="0" smtClean="0">
                <a:solidFill>
                  <a:srgbClr val="7030A0"/>
                </a:solidFill>
              </a:rPr>
              <a:t>; </a:t>
            </a:r>
            <a:r>
              <a:rPr lang="ru-RU" u="sng" dirty="0" err="1" smtClean="0">
                <a:solidFill>
                  <a:srgbClr val="7030A0"/>
                </a:solidFill>
              </a:rPr>
              <a:t>вихований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козаками</a:t>
            </a:r>
            <a:r>
              <a:rPr lang="ru-RU" u="sng" dirty="0" smtClean="0">
                <a:solidFill>
                  <a:srgbClr val="7030A0"/>
                </a:solidFill>
              </a:rPr>
              <a:t> (</a:t>
            </a:r>
            <a:r>
              <a:rPr lang="ru-RU" u="sng" dirty="0" err="1" smtClean="0">
                <a:solidFill>
                  <a:srgbClr val="7030A0"/>
                </a:solidFill>
              </a:rPr>
              <a:t>згадано</a:t>
            </a:r>
            <a:r>
              <a:rPr lang="ru-RU" u="sng" dirty="0" smtClean="0">
                <a:solidFill>
                  <a:srgbClr val="7030A0"/>
                </a:solidFill>
              </a:rPr>
              <a:t> в </a:t>
            </a:r>
            <a:r>
              <a:rPr lang="ru-RU" u="sng" dirty="0" err="1" smtClean="0">
                <a:solidFill>
                  <a:srgbClr val="7030A0"/>
                </a:solidFill>
              </a:rPr>
              <a:t>народній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думі</a:t>
            </a:r>
            <a:r>
              <a:rPr lang="ru-RU" u="sng" dirty="0" smtClean="0">
                <a:solidFill>
                  <a:srgbClr val="7030A0"/>
                </a:solidFill>
              </a:rPr>
              <a:t> «</a:t>
            </a:r>
            <a:r>
              <a:rPr lang="ru-RU" u="sng" dirty="0" err="1" smtClean="0">
                <a:solidFill>
                  <a:srgbClr val="7030A0"/>
                </a:solidFill>
              </a:rPr>
              <a:t>Люлі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немовляті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Івоні</a:t>
            </a:r>
            <a:r>
              <a:rPr lang="ru-RU" u="sng" dirty="0" smtClean="0">
                <a:solidFill>
                  <a:srgbClr val="7030A0"/>
                </a:solidFill>
              </a:rPr>
              <a:t>» (за Богданом </a:t>
            </a:r>
            <a:r>
              <a:rPr lang="ru-RU" u="sng" dirty="0" err="1" smtClean="0">
                <a:solidFill>
                  <a:srgbClr val="7030A0"/>
                </a:solidFill>
              </a:rPr>
              <a:t>Залеським</a:t>
            </a:r>
            <a:r>
              <a:rPr lang="ru-RU" u="sng" dirty="0" smtClean="0">
                <a:solidFill>
                  <a:srgbClr val="7030A0"/>
                </a:solidFill>
              </a:rPr>
              <a:t>)).</a:t>
            </a:r>
          </a:p>
          <a:p>
            <a:pPr algn="just"/>
            <a:r>
              <a:rPr lang="ru-RU" u="sng" dirty="0" err="1" smtClean="0">
                <a:solidFill>
                  <a:srgbClr val="7030A0"/>
                </a:solidFill>
              </a:rPr>
              <a:t>Мав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рідкісну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фізичну</a:t>
            </a:r>
            <a:r>
              <a:rPr lang="ru-RU" u="sng" dirty="0" smtClean="0">
                <a:solidFill>
                  <a:srgbClr val="7030A0"/>
                </a:solidFill>
              </a:rPr>
              <a:t> силу </a:t>
            </a:r>
            <a:r>
              <a:rPr lang="ru-RU" u="sng" dirty="0" err="1" smtClean="0">
                <a:solidFill>
                  <a:srgbClr val="7030A0"/>
                </a:solidFill>
              </a:rPr>
              <a:t>і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надзвичайний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зріст</a:t>
            </a:r>
            <a:r>
              <a:rPr lang="ru-RU" u="sng" dirty="0" smtClean="0">
                <a:solidFill>
                  <a:srgbClr val="7030A0"/>
                </a:solidFill>
              </a:rPr>
              <a:t>, </a:t>
            </a:r>
            <a:r>
              <a:rPr lang="ru-RU" i="1" u="sng" dirty="0" smtClean="0">
                <a:solidFill>
                  <a:srgbClr val="7030A0"/>
                </a:solidFill>
              </a:rPr>
              <a:t>запросто </a:t>
            </a:r>
            <a:r>
              <a:rPr lang="ru-RU" i="1" u="sng" dirty="0" err="1" smtClean="0">
                <a:solidFill>
                  <a:srgbClr val="7030A0"/>
                </a:solidFill>
              </a:rPr>
              <a:t>ламав</a:t>
            </a:r>
            <a:r>
              <a:rPr lang="ru-RU" i="1" u="sng" dirty="0" smtClean="0">
                <a:solidFill>
                  <a:srgbClr val="7030A0"/>
                </a:solidFill>
              </a:rPr>
              <a:t> руками </a:t>
            </a:r>
            <a:r>
              <a:rPr lang="ru-RU" i="1" u="sng" dirty="0" err="1" smtClean="0">
                <a:solidFill>
                  <a:srgbClr val="7030A0"/>
                </a:solidFill>
              </a:rPr>
              <a:t>підкови</a:t>
            </a:r>
            <a:r>
              <a:rPr lang="ru-RU" u="sng" dirty="0" smtClean="0">
                <a:solidFill>
                  <a:srgbClr val="7030A0"/>
                </a:solidFill>
              </a:rPr>
              <a:t> (за </a:t>
            </a:r>
            <a:r>
              <a:rPr lang="ru-RU" u="sng" dirty="0" err="1" smtClean="0">
                <a:solidFill>
                  <a:srgbClr val="7030A0"/>
                </a:solidFill>
              </a:rPr>
              <a:t>це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запорожці</a:t>
            </a:r>
            <a:r>
              <a:rPr lang="ru-RU" u="sng" dirty="0" smtClean="0">
                <a:solidFill>
                  <a:srgbClr val="7030A0"/>
                </a:solidFill>
              </a:rPr>
              <a:t> прозвали </a:t>
            </a:r>
            <a:r>
              <a:rPr lang="ru-RU" u="sng" dirty="0" err="1" smtClean="0">
                <a:solidFill>
                  <a:srgbClr val="7030A0"/>
                </a:solidFill>
              </a:rPr>
              <a:t>його</a:t>
            </a:r>
            <a:r>
              <a:rPr lang="ru-RU" i="1" u="sng" dirty="0" err="1" smtClean="0">
                <a:solidFill>
                  <a:srgbClr val="7030A0"/>
                </a:solidFill>
              </a:rPr>
              <a:t>Підковою</a:t>
            </a:r>
            <a:r>
              <a:rPr lang="ru-RU" u="sng" dirty="0" smtClean="0">
                <a:solidFill>
                  <a:srgbClr val="7030A0"/>
                </a:solidFill>
              </a:rPr>
              <a:t>), </a:t>
            </a:r>
            <a:r>
              <a:rPr lang="ru-RU" u="sng" dirty="0" err="1" smtClean="0">
                <a:solidFill>
                  <a:srgbClr val="7030A0"/>
                </a:solidFill>
              </a:rPr>
              <a:t>міг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зупинити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віз</a:t>
            </a:r>
            <a:r>
              <a:rPr lang="ru-RU" u="sng" dirty="0" smtClean="0">
                <a:solidFill>
                  <a:srgbClr val="7030A0"/>
                </a:solidFill>
              </a:rPr>
              <a:t>, </a:t>
            </a:r>
            <a:r>
              <a:rPr lang="ru-RU" u="sng" dirty="0" err="1" smtClean="0">
                <a:solidFill>
                  <a:srgbClr val="7030A0"/>
                </a:solidFill>
              </a:rPr>
              <a:t>запряжений</a:t>
            </a:r>
            <a:r>
              <a:rPr lang="ru-RU" u="sng" dirty="0" smtClean="0">
                <a:solidFill>
                  <a:srgbClr val="7030A0"/>
                </a:solidFill>
              </a:rPr>
              <a:t> 6 </a:t>
            </a:r>
            <a:r>
              <a:rPr lang="ru-RU" u="sng" dirty="0" err="1" smtClean="0">
                <a:solidFill>
                  <a:srgbClr val="7030A0"/>
                </a:solidFill>
              </a:rPr>
              <a:t>кіньми</a:t>
            </a:r>
            <a:r>
              <a:rPr lang="ru-RU" u="sng" dirty="0" smtClean="0">
                <a:solidFill>
                  <a:srgbClr val="7030A0"/>
                </a:solidFill>
              </a:rPr>
              <a:t>, </a:t>
            </a:r>
            <a:r>
              <a:rPr lang="ru-RU" u="sng" dirty="0" err="1" smtClean="0">
                <a:solidFill>
                  <a:srgbClr val="7030A0"/>
                </a:solidFill>
              </a:rPr>
              <a:t>ухопивши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його</a:t>
            </a:r>
            <a:r>
              <a:rPr lang="ru-RU" u="sng" dirty="0" smtClean="0">
                <a:solidFill>
                  <a:srgbClr val="7030A0"/>
                </a:solidFill>
              </a:rPr>
              <a:t> за </a:t>
            </a:r>
            <a:r>
              <a:rPr lang="ru-RU" u="sng" dirty="0" err="1" smtClean="0">
                <a:solidFill>
                  <a:srgbClr val="7030A0"/>
                </a:solidFill>
              </a:rPr>
              <a:t>заднє</a:t>
            </a:r>
            <a:r>
              <a:rPr lang="ru-RU" u="sng" dirty="0" smtClean="0">
                <a:solidFill>
                  <a:srgbClr val="7030A0"/>
                </a:solidFill>
              </a:rPr>
              <a:t> колесо, </a:t>
            </a:r>
            <a:r>
              <a:rPr lang="ru-RU" u="sng" dirty="0" err="1" smtClean="0">
                <a:solidFill>
                  <a:srgbClr val="7030A0"/>
                </a:solidFill>
              </a:rPr>
              <a:t>волячим</a:t>
            </a:r>
            <a:r>
              <a:rPr lang="ru-RU" u="sng" dirty="0" smtClean="0">
                <a:solidFill>
                  <a:srgbClr val="7030A0"/>
                </a:solidFill>
              </a:rPr>
              <a:t> рогом пробивав </a:t>
            </a:r>
            <a:r>
              <a:rPr lang="ru-RU" u="sng" dirty="0" err="1" smtClean="0">
                <a:solidFill>
                  <a:srgbClr val="7030A0"/>
                </a:solidFill>
              </a:rPr>
              <a:t>дубові</a:t>
            </a:r>
            <a:r>
              <a:rPr lang="ru-RU" u="sng" dirty="0" smtClean="0">
                <a:solidFill>
                  <a:srgbClr val="7030A0"/>
                </a:solidFill>
              </a:rPr>
              <a:t> ворота. </a:t>
            </a:r>
            <a:r>
              <a:rPr lang="ru-RU" u="sng" dirty="0" err="1" smtClean="0">
                <a:solidFill>
                  <a:srgbClr val="7030A0"/>
                </a:solidFill>
              </a:rPr>
              <a:t>Його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охрестили</a:t>
            </a:r>
            <a:r>
              <a:rPr lang="ru-RU" u="sng" dirty="0" smtClean="0">
                <a:solidFill>
                  <a:srgbClr val="7030A0"/>
                </a:solidFill>
              </a:rPr>
              <a:t> </a:t>
            </a:r>
            <a:r>
              <a:rPr lang="ru-RU" i="1" u="sng" dirty="0" err="1" smtClean="0">
                <a:solidFill>
                  <a:srgbClr val="7030A0"/>
                </a:solidFill>
              </a:rPr>
              <a:t>Волошенином</a:t>
            </a:r>
            <a:r>
              <a:rPr lang="ru-RU" u="sng" dirty="0" smtClean="0">
                <a:solidFill>
                  <a:srgbClr val="7030A0"/>
                </a:solidFill>
              </a:rPr>
              <a:t>, </a:t>
            </a:r>
            <a:r>
              <a:rPr lang="ru-RU" u="sng" dirty="0" err="1" smtClean="0">
                <a:solidFill>
                  <a:srgbClr val="7030A0"/>
                </a:solidFill>
              </a:rPr>
              <a:t>тобто</a:t>
            </a:r>
            <a:r>
              <a:rPr lang="ru-RU" u="sng" dirty="0" smtClean="0">
                <a:solidFill>
                  <a:srgbClr val="7030A0"/>
                </a:solidFill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</a:rPr>
              <a:t>по-тодішньому</a:t>
            </a:r>
            <a:r>
              <a:rPr lang="ru-RU" u="sng" dirty="0" smtClean="0">
                <a:solidFill>
                  <a:srgbClr val="7030A0"/>
                </a:solidFill>
              </a:rPr>
              <a:t> </a:t>
            </a:r>
            <a:r>
              <a:rPr lang="ru-RU" u="sng" dirty="0" smtClean="0">
                <a:solidFill>
                  <a:srgbClr val="7030A0"/>
                </a:solidFill>
                <a:hlinkClick r:id="rId2" tooltip="Молдавани"/>
              </a:rPr>
              <a:t>молдаванином</a:t>
            </a:r>
            <a:r>
              <a:rPr lang="ru-RU" u="sng" dirty="0" smtClean="0">
                <a:solidFill>
                  <a:srgbClr val="7030A0"/>
                </a:solidFill>
              </a:rPr>
              <a:t>.</a:t>
            </a:r>
          </a:p>
          <a:p>
            <a:endParaRPr lang="uk-UA" dirty="0" smtClean="0"/>
          </a:p>
          <a:p>
            <a:pPr>
              <a:buNone/>
            </a:pPr>
            <a:endParaRPr lang="ru-RU" dirty="0"/>
          </a:p>
          <a:p>
            <a:r>
              <a:rPr lang="uk-UA" dirty="0" smtClean="0">
                <a:solidFill>
                  <a:srgbClr val="002060"/>
                </a:solidFill>
              </a:rPr>
              <a:t>Зберігся єдиний портрет Івана Підкови. Він знаходився в одному з польських видань поч. </a:t>
            </a:r>
            <a:r>
              <a:rPr lang="en-US" dirty="0" smtClean="0">
                <a:solidFill>
                  <a:srgbClr val="002060"/>
                </a:solidFill>
              </a:rPr>
              <a:t>XVII </a:t>
            </a:r>
            <a:r>
              <a:rPr lang="en-US" dirty="0" err="1" smtClean="0">
                <a:solidFill>
                  <a:srgbClr val="002060"/>
                </a:solidFill>
              </a:rPr>
              <a:t>ст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 err="1" smtClean="0">
                <a:solidFill>
                  <a:srgbClr val="002060"/>
                </a:solidFill>
              </a:rPr>
              <a:t>автор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портрету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не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відомий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Образ Івана Підкови – видатного козака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Підсумовуючи, треба наголосити на тому, що Тарас Шевченко є поетом, який зробив для відродження і становлення сучасної української нації чи не більше за будь-якого українського політичного діяча чи теоретика політики, відродив у ній національну самоповагу та прагнення до самостійного державно-політичного існування. Шевченкове розуміння свободи ввібрало в себе національне, біблійне, філософське та особистісне начало й витворило цілісність, поєднавши в собі мудрість розуму, серця й душі. Поняття свободи у Шевченка окреслюється як абсолютна гідність, активність та вільне самовиявлення людини, воно неодмінно пов’язане з поняттями добра, щастя, милосердя, що становить певну єдність та має за основу передусім християнську ідею любові до ближнього.  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ВИСНОВОК: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lvl="0" algn="just">
              <a:lnSpc>
                <a:spcPct val="200000"/>
              </a:lnSpc>
            </a:pPr>
            <a:r>
              <a:rPr lang="uk-UA" dirty="0" smtClean="0">
                <a:solidFill>
                  <a:srgbClr val="002060"/>
                </a:solidFill>
              </a:rPr>
              <a:t>На мою думку, даний твір,  надзвичайно актуальний сьогодні.  В ньому присутні ідеали минулого співзвучні  сучасним, це ідеали суспільної справедливості, свободи, протесту проти політичного гніту й усякого посягання на свободу і гідність людини, людської особистості.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52400"/>
            <a:ext cx="7972452" cy="149065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solidFill>
                  <a:srgbClr val="FF0000"/>
                </a:solidFill>
              </a:rPr>
              <a:t>***********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Тарас Григорович Шевченко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4" name="Picture 2" descr="C:\Users\Lenovo\Desktop\1362818308_taras-shevchenk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4028" y="1524000"/>
            <a:ext cx="5215944" cy="457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uk-UA" sz="4800" b="1" dirty="0" smtClean="0">
                <a:solidFill>
                  <a:srgbClr val="0070C0"/>
                </a:solidFill>
              </a:rPr>
              <a:t>Шевченко для нас це взірець духовності, це постать яка залишила слід не лише в історії української літератури, а й у наших душах.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dirty="0" smtClean="0">
                <a:solidFill>
                  <a:srgbClr val="FF0000"/>
                </a:solidFill>
              </a:rPr>
              <a:t>***********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uk-UA" sz="1600" b="1" dirty="0" smtClean="0"/>
              <a:t>Аналізуючи творчість Т. Г. Шевченко мене вразило на скільки, видатний поет, був сильний духом, твердий характером, що всі проблеми і перепони у його житті не змогли зламати волю митця!  Його творчість відкриває найпотаємніші куточки людської душі!</a:t>
            </a:r>
            <a:endParaRPr lang="ru-RU" sz="1600" b="1" dirty="0" smtClean="0"/>
          </a:p>
          <a:p>
            <a:pPr algn="just"/>
            <a:r>
              <a:rPr lang="uk-UA" sz="1600" b="1" dirty="0" smtClean="0"/>
              <a:t>Шевченко дійсно писав з думкою про народ. Від символічного образу чорного орла, який літає над «козацькою волею», і бажанням затоптати неволю «босими ногами» Шевченко приходить до громадсько-політичного  узагальнення тяжкого становлення  України.</a:t>
            </a:r>
            <a:endParaRPr lang="ru-RU" sz="1600" b="1" dirty="0" smtClean="0"/>
          </a:p>
          <a:p>
            <a:pPr algn="just"/>
            <a:r>
              <a:rPr lang="uk-UA" sz="1600" b="1" dirty="0" smtClean="0"/>
              <a:t>Так , у епічній поемі «Іван Підкова» присутні розсіяні згадки при минуле і співставлення його з майбутнім. Минуле, в даному випадку,-  це воля і слава, і сучасності як неволі:</a:t>
            </a:r>
            <a:endParaRPr lang="ru-RU" sz="1600" b="1" dirty="0" smtClean="0"/>
          </a:p>
          <a:p>
            <a:pPr algn="ctr"/>
            <a:r>
              <a:rPr lang="uk-UA" sz="1600" b="1" dirty="0" smtClean="0"/>
              <a:t>«</a:t>
            </a:r>
            <a:r>
              <a:rPr lang="ru-RU" sz="1600" b="1" dirty="0" err="1" smtClean="0"/>
              <a:t>Було</a:t>
            </a:r>
            <a:r>
              <a:rPr lang="ru-RU" sz="1600" b="1" dirty="0" smtClean="0"/>
              <a:t> колись — в </a:t>
            </a:r>
            <a:r>
              <a:rPr lang="ru-RU" sz="1600" b="1" dirty="0" err="1" smtClean="0"/>
              <a:t>Україні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Ревіли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гармати</a:t>
            </a:r>
            <a:r>
              <a:rPr lang="ru-RU" sz="1600" b="1" dirty="0" smtClean="0"/>
              <a:t>;</a:t>
            </a:r>
          </a:p>
          <a:p>
            <a:pPr algn="ctr"/>
            <a:r>
              <a:rPr lang="ru-RU" sz="1600" b="1" dirty="0" err="1" smtClean="0"/>
              <a:t>Було</a:t>
            </a:r>
            <a:r>
              <a:rPr lang="ru-RU" sz="1600" b="1" dirty="0" smtClean="0"/>
              <a:t> колись — </a:t>
            </a:r>
            <a:r>
              <a:rPr lang="ru-RU" sz="1600" b="1" dirty="0" err="1" smtClean="0"/>
              <a:t>запорожці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Вміли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панувати</a:t>
            </a:r>
            <a:r>
              <a:rPr lang="ru-RU" sz="1600" b="1" dirty="0" smtClean="0"/>
              <a:t>.</a:t>
            </a:r>
          </a:p>
          <a:p>
            <a:pPr algn="ctr"/>
            <a:r>
              <a:rPr lang="ru-RU" sz="1600" b="1" dirty="0" err="1" smtClean="0"/>
              <a:t>Панували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добували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І славу,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волю;</a:t>
            </a:r>
          </a:p>
          <a:p>
            <a:pPr algn="ctr"/>
            <a:r>
              <a:rPr lang="ru-RU" sz="1600" b="1" dirty="0" err="1" smtClean="0"/>
              <a:t>Минулося</a:t>
            </a:r>
            <a:r>
              <a:rPr lang="ru-RU" sz="1600" b="1" dirty="0" smtClean="0"/>
              <a:t> — </a:t>
            </a:r>
            <a:r>
              <a:rPr lang="ru-RU" sz="1600" b="1" dirty="0" err="1" smtClean="0"/>
              <a:t>осталися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Могили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полі</a:t>
            </a:r>
            <a:r>
              <a:rPr lang="ru-RU" sz="1600" b="1" dirty="0" smtClean="0"/>
              <a:t>.</a:t>
            </a:r>
          </a:p>
          <a:p>
            <a:pPr algn="ctr"/>
            <a:r>
              <a:rPr lang="ru-RU" sz="1600" b="1" dirty="0" err="1" smtClean="0"/>
              <a:t>Високії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могили</a:t>
            </a:r>
            <a:r>
              <a:rPr lang="uk-UA" sz="1600" b="1" dirty="0" smtClean="0"/>
              <a:t>»</a:t>
            </a:r>
            <a:endParaRPr lang="ru-RU" sz="1600" b="1" dirty="0" smtClean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71558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/>
            </a:r>
            <a:br>
              <a:rPr lang="uk-UA" sz="9600" dirty="0" smtClean="0"/>
            </a:br>
            <a:r>
              <a:rPr lang="uk-UA" sz="9600" dirty="0" smtClean="0"/>
              <a:t/>
            </a:r>
            <a:br>
              <a:rPr lang="uk-UA" sz="9600" dirty="0" smtClean="0"/>
            </a:br>
            <a:r>
              <a:rPr lang="uk-UA" sz="9600" dirty="0" smtClean="0">
                <a:solidFill>
                  <a:srgbClr val="FF0000"/>
                </a:solidFill>
              </a:rPr>
              <a:t>**********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071546"/>
            <a:ext cx="8229600" cy="5310206"/>
          </a:xfrm>
        </p:spPr>
        <p:txBody>
          <a:bodyPr>
            <a:normAutofit/>
          </a:bodyPr>
          <a:lstStyle/>
          <a:p>
            <a:r>
              <a:rPr lang="uk-UA" sz="4400" b="1" i="1" u="sng" dirty="0" smtClean="0">
                <a:solidFill>
                  <a:srgbClr val="FF0000"/>
                </a:solidFill>
              </a:rPr>
              <a:t>Тема дослідження </a:t>
            </a:r>
            <a:r>
              <a:rPr lang="uk-UA" sz="4400" b="1" i="1" u="sng" dirty="0" smtClean="0">
                <a:solidFill>
                  <a:srgbClr val="00B050"/>
                </a:solidFill>
              </a:rPr>
              <a:t>:</a:t>
            </a:r>
            <a:r>
              <a:rPr lang="uk-UA" sz="4400" b="1" i="1" u="sng" dirty="0" smtClean="0">
                <a:solidFill>
                  <a:srgbClr val="0070C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uk-UA" sz="4400" b="1" i="1" u="sng" dirty="0" smtClean="0">
                <a:solidFill>
                  <a:srgbClr val="0070C0"/>
                </a:solidFill>
              </a:rPr>
              <a:t>«Історичне </a:t>
            </a:r>
            <a:r>
              <a:rPr lang="uk-UA" sz="4400" b="1" i="1" u="sng" dirty="0" err="1" smtClean="0">
                <a:solidFill>
                  <a:srgbClr val="0070C0"/>
                </a:solidFill>
              </a:rPr>
              <a:t>підгрунття</a:t>
            </a:r>
            <a:r>
              <a:rPr lang="uk-UA" sz="4400" b="1" i="1" u="sng" dirty="0" smtClean="0">
                <a:solidFill>
                  <a:srgbClr val="0070C0"/>
                </a:solidFill>
              </a:rPr>
              <a:t> творчості Т.Г. Шевченко в поемі «Іван Підкова». </a:t>
            </a:r>
            <a:r>
              <a:rPr lang="uk-UA" sz="4400" b="1" i="1" u="sng" dirty="0" smtClean="0">
                <a:solidFill>
                  <a:srgbClr val="0070C0"/>
                </a:solidFill>
              </a:rPr>
              <a:t> Славетна </a:t>
            </a:r>
            <a:r>
              <a:rPr lang="uk-UA" sz="4400" b="1" i="1" u="sng" dirty="0" smtClean="0">
                <a:solidFill>
                  <a:srgbClr val="0070C0"/>
                </a:solidFill>
              </a:rPr>
              <a:t>мужність українського козацтва».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/>
            <a:r>
              <a:rPr lang="uk-UA" dirty="0" smtClean="0">
                <a:solidFill>
                  <a:srgbClr val="002060"/>
                </a:solidFill>
              </a:rPr>
              <a:t>Воля – основа людського життя, бо «де нема святої волі не буде там добра ніколи».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В поемі «Іван Підкова» запорожці зображуються  сміливими, сповненими лицарськими якостями.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Постать Івана Підкови – це постать сміливого отамана, якого дуже шанують побратими. Це герой, що очолив походи проти турків до </a:t>
            </a:r>
            <a:r>
              <a:rPr lang="uk-UA" dirty="0" err="1" smtClean="0">
                <a:solidFill>
                  <a:srgbClr val="002060"/>
                </a:solidFill>
              </a:rPr>
              <a:t>Царграда</a:t>
            </a:r>
            <a:r>
              <a:rPr lang="uk-UA" dirty="0" smtClean="0">
                <a:solidFill>
                  <a:srgbClr val="002060"/>
                </a:solidFill>
              </a:rPr>
              <a:t>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«</a:t>
            </a:r>
            <a:r>
              <a:rPr lang="ru-RU" dirty="0" err="1" smtClean="0">
                <a:solidFill>
                  <a:srgbClr val="002060"/>
                </a:solidFill>
              </a:rPr>
              <a:t>Висипали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запорожці</a:t>
            </a:r>
            <a:r>
              <a:rPr lang="ru-RU" dirty="0" smtClean="0">
                <a:solidFill>
                  <a:srgbClr val="002060"/>
                </a:solidFill>
              </a:rPr>
              <a:t> —Лиман </a:t>
            </a:r>
            <a:r>
              <a:rPr lang="ru-RU" dirty="0" err="1" smtClean="0">
                <a:solidFill>
                  <a:srgbClr val="002060"/>
                </a:solidFill>
              </a:rPr>
              <a:t>човни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вкрили</a:t>
            </a:r>
            <a:r>
              <a:rPr lang="ru-RU" dirty="0" smtClean="0">
                <a:solidFill>
                  <a:srgbClr val="002060"/>
                </a:solidFill>
              </a:rPr>
              <a:t>."Грай же, море!" — </a:t>
            </a:r>
            <a:r>
              <a:rPr lang="ru-RU" dirty="0" err="1" smtClean="0">
                <a:solidFill>
                  <a:srgbClr val="002060"/>
                </a:solidFill>
              </a:rPr>
              <a:t>заспівали,Запінились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хвилі.Кругом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хвилі</a:t>
            </a:r>
            <a:r>
              <a:rPr lang="ru-RU" dirty="0" smtClean="0">
                <a:solidFill>
                  <a:srgbClr val="002060"/>
                </a:solidFill>
              </a:rPr>
              <a:t>, як </a:t>
            </a:r>
            <a:r>
              <a:rPr lang="ru-RU" dirty="0" err="1" smtClean="0">
                <a:solidFill>
                  <a:srgbClr val="002060"/>
                </a:solidFill>
              </a:rPr>
              <a:t>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гори:Ні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землі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неба.Серце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мліє</a:t>
            </a:r>
            <a:r>
              <a:rPr lang="ru-RU" dirty="0" smtClean="0">
                <a:solidFill>
                  <a:srgbClr val="002060"/>
                </a:solidFill>
              </a:rPr>
              <a:t>, а </a:t>
            </a:r>
            <a:r>
              <a:rPr lang="ru-RU" dirty="0" err="1" smtClean="0">
                <a:solidFill>
                  <a:srgbClr val="002060"/>
                </a:solidFill>
              </a:rPr>
              <a:t>козакам</a:t>
            </a:r>
            <a:r>
              <a:rPr lang="ru-RU" dirty="0" smtClean="0">
                <a:solidFill>
                  <a:srgbClr val="002060"/>
                </a:solidFill>
              </a:rPr>
              <a:t>  того </a:t>
            </a:r>
            <a:r>
              <a:rPr lang="ru-RU" dirty="0" err="1" smtClean="0">
                <a:solidFill>
                  <a:srgbClr val="002060"/>
                </a:solidFill>
              </a:rPr>
              <a:t>тілько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треба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Пливуть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собі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співають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r>
              <a:rPr lang="uk-UA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dirty="0" smtClean="0">
                <a:solidFill>
                  <a:srgbClr val="FF0000"/>
                </a:solidFill>
              </a:rPr>
              <a:t>**********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Портрет</a:t>
            </a:r>
            <a:r>
              <a:rPr lang="uk-UA" dirty="0" smtClean="0"/>
              <a:t>    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“Івана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ідкови”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робота виконана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Викторією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Кисіль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Lenovo\Downloads\Иван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85992"/>
            <a:ext cx="2786082" cy="371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Портрет</a:t>
            </a:r>
            <a:r>
              <a:rPr lang="uk-UA" dirty="0" smtClean="0"/>
              <a:t>    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“Івана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Підкови”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робота виконана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професійним художником</a:t>
            </a:r>
            <a:endParaRPr lang="ru-RU" dirty="0"/>
          </a:p>
        </p:txBody>
      </p:sp>
      <p:pic>
        <p:nvPicPr>
          <p:cNvPr id="29698" name="Picture 2" descr="C:\Users\Lenovo\Desktop\120314-115833-58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428868"/>
            <a:ext cx="4357718" cy="3929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13279</TotalTime>
  <Words>534</Words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Історичне підґрунтя  творчості Тараса Шевченко</vt:lpstr>
      <vt:lpstr>***********</vt:lpstr>
      <vt:lpstr>Тарас Григорович Шевченко</vt:lpstr>
      <vt:lpstr>***********</vt:lpstr>
      <vt:lpstr>  **********</vt:lpstr>
      <vt:lpstr>      </vt:lpstr>
      <vt:lpstr>**********</vt:lpstr>
      <vt:lpstr>Портрет     “Івана Підкови” робота виконана Викторією Кисіль</vt:lpstr>
      <vt:lpstr>Портрет     “Івана Підкови” робота виконана професійним художником</vt:lpstr>
      <vt:lpstr>Образ Івана Підкови</vt:lpstr>
      <vt:lpstr>Образ Івана Підкови – видатного козака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Історичне підґрунтя  творчості Тараса Шевченко</dc:title>
  <dc:creator>Lenovo</dc:creator>
  <cp:lastModifiedBy>Lenovo</cp:lastModifiedBy>
  <cp:revision>226</cp:revision>
  <dcterms:created xsi:type="dcterms:W3CDTF">2014-03-02T20:06:44Z</dcterms:created>
  <dcterms:modified xsi:type="dcterms:W3CDTF">2014-04-07T21:05:52Z</dcterms:modified>
</cp:coreProperties>
</file>