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0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CC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57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D7657-9524-43AC-B6F9-B0796E95A245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18F22-110B-4C91-9269-5AC91334E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8F22-110B-4C91-9269-5AC91334EE4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8F22-110B-4C91-9269-5AC91334EE4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24"/>
            <a:ext cx="9144000" cy="68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8686800" cy="12954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Історичне </a:t>
            </a:r>
            <a:r>
              <a:rPr lang="uk-UA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підгрунтя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творчості </a:t>
            </a:r>
            <a:b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Т. Г. Шевченка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4800" y="3657600"/>
            <a:ext cx="32004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24400" y="1447800"/>
            <a:ext cx="4419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chemeClr val="accent4">
                    <a:lumMod val="50000"/>
                  </a:schemeClr>
                </a:solidFill>
              </a:rPr>
              <a:t>    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4800" y="228601"/>
            <a:ext cx="8382000" cy="137159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b="1" dirty="0" err="1" smtClean="0"/>
              <a:t>Щербанівська</a:t>
            </a:r>
            <a:r>
              <a:rPr lang="uk-UA" b="1" dirty="0" smtClean="0"/>
              <a:t> ЗОШ </a:t>
            </a:r>
            <a:r>
              <a:rPr lang="uk-UA" b="1" dirty="0" err="1" smtClean="0"/>
              <a:t>І-ІІІст.ім.М.М.Рябошапки</a:t>
            </a:r>
            <a:r>
              <a:rPr lang="uk-UA" b="1" dirty="0" smtClean="0"/>
              <a:t> Вознесенської районної ради </a:t>
            </a:r>
          </a:p>
          <a:p>
            <a:pPr algn="ctr">
              <a:buNone/>
            </a:pPr>
            <a:r>
              <a:rPr lang="uk-UA" b="1" dirty="0" smtClean="0"/>
              <a:t>Миколаївської області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6600" y="4495800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ru-RU" sz="2800" b="1" dirty="0" smtClean="0">
                <a:solidFill>
                  <a:srgbClr val="0033CC"/>
                </a:solidFill>
              </a:rPr>
              <a:t> 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1000" y="4267200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Дослідницька</a:t>
            </a:r>
            <a:r>
              <a:rPr lang="ru-RU" sz="2400" b="1" smtClean="0"/>
              <a:t> робота </a:t>
            </a:r>
            <a:endParaRPr lang="ru-RU" sz="2400" b="1" dirty="0" smtClean="0"/>
          </a:p>
          <a:p>
            <a:r>
              <a:rPr lang="ru-RU" sz="2400" b="1" dirty="0" err="1" smtClean="0"/>
              <a:t>учениці</a:t>
            </a:r>
            <a:r>
              <a:rPr lang="ru-RU" sz="2400" b="1" dirty="0" smtClean="0"/>
              <a:t> 10 </a:t>
            </a:r>
            <a:r>
              <a:rPr lang="ru-RU" sz="2400" b="1" dirty="0" err="1" smtClean="0"/>
              <a:t>класу</a:t>
            </a:r>
            <a:r>
              <a:rPr lang="ru-RU" sz="2400" b="1" dirty="0" smtClean="0"/>
              <a:t> </a:t>
            </a:r>
          </a:p>
          <a:p>
            <a:r>
              <a:rPr lang="ru-RU" sz="2400" b="1" dirty="0" err="1" smtClean="0"/>
              <a:t>Умудової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Аліни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Муслимівни</a:t>
            </a:r>
            <a:endParaRPr lang="ru-RU" sz="2400" b="1" dirty="0" smtClean="0"/>
          </a:p>
          <a:p>
            <a:r>
              <a:rPr lang="ru-RU" sz="2400" b="1" dirty="0" smtClean="0"/>
              <a:t>Учитель-консультант  </a:t>
            </a:r>
            <a:r>
              <a:rPr lang="ru-RU" sz="2400" b="1" dirty="0" err="1" smtClean="0"/>
              <a:t>Квецко</a:t>
            </a:r>
            <a:r>
              <a:rPr lang="ru-RU" sz="2400" b="1" dirty="0" smtClean="0"/>
              <a:t> Р.В. </a:t>
            </a:r>
            <a:endParaRPr lang="ru-RU" sz="2400" b="1" dirty="0"/>
          </a:p>
        </p:txBody>
      </p:sp>
      <p:sp>
        <p:nvSpPr>
          <p:cNvPr id="12" name="Содержимое 8"/>
          <p:cNvSpPr txBox="1">
            <a:spLocks/>
          </p:cNvSpPr>
          <p:nvPr/>
        </p:nvSpPr>
        <p:spPr>
          <a:xfrm>
            <a:off x="609600" y="1143000"/>
            <a:ext cx="8382000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8"/>
          <p:cNvSpPr txBox="1">
            <a:spLocks/>
          </p:cNvSpPr>
          <p:nvPr/>
        </p:nvSpPr>
        <p:spPr>
          <a:xfrm>
            <a:off x="533400" y="17526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Обласний етап Всеукраїнського інтерактивного конкурсу </a:t>
            </a:r>
            <a:r>
              <a:rPr kumimoji="0" lang="uk-U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“МАН-Юніор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Дослідник”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8"/>
          <p:cNvSpPr txBox="1">
            <a:spLocks/>
          </p:cNvSpPr>
          <p:nvPr/>
        </p:nvSpPr>
        <p:spPr>
          <a:xfrm>
            <a:off x="2743200" y="6096000"/>
            <a:ext cx="3429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Щербані -2014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5800" y="1143000"/>
            <a:ext cx="4191000" cy="5715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000" dirty="0" smtClean="0"/>
              <a:t>          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Сам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Гамалія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розбив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хурдигу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тюрму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),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поламав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кайдани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випустив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бранців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. Поет у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дусі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народних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дум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прославляє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величає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Гамалію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b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          Слава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тобі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Гамалію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,</a:t>
            </a:r>
            <a:b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          На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ввесь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світ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великий, —</a:t>
            </a:r>
            <a:b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          На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ввесь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світ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великий,</a:t>
            </a:r>
            <a:b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          На всю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Україну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,</a:t>
            </a:r>
            <a:b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         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не дав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ти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товариству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         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Згинуть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чужині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!</a:t>
            </a:r>
            <a:r>
              <a:rPr lang="ru-RU" dirty="0" smtClean="0">
                <a:solidFill>
                  <a:srgbClr val="0033CC"/>
                </a:solidFill>
              </a:rPr>
              <a:t/>
            </a:r>
            <a:br>
              <a:rPr lang="ru-RU" dirty="0" smtClean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4070909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95800" y="381000"/>
            <a:ext cx="4267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Гамалія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0"/>
            <a:ext cx="2286000" cy="792162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FFFF00"/>
                </a:solidFill>
              </a:rPr>
              <a:t>Козаки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762000"/>
            <a:ext cx="4267200" cy="594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Безмежна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відвага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мужність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сміливість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запорожців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захоплювала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поета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він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виклав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своє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ставлення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до них у рядках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поеми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b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Неначе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птахи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чорні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гаї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,</a:t>
            </a:r>
            <a:b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Козацтво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сміливо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літає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Ніхто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світі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не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втече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!</a:t>
            </a:r>
            <a:b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Вогонь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запеклих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не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пече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ru-RU" sz="2000" dirty="0" smtClean="0">
                <a:solidFill>
                  <a:srgbClr val="0033CC"/>
                </a:solidFill>
              </a:rPr>
              <a:t/>
            </a:r>
            <a:br>
              <a:rPr lang="ru-RU" sz="2000" dirty="0" smtClean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5846" y="1066800"/>
            <a:ext cx="515815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Географічні об'єкти та визначні місця у поемі </a:t>
            </a:r>
            <a:r>
              <a:rPr lang="uk-UA" dirty="0" err="1" smtClean="0">
                <a:solidFill>
                  <a:srgbClr val="FFFF00"/>
                </a:solidFill>
              </a:rPr>
              <a:t>“Гамалія”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5800" y="1828800"/>
            <a:ext cx="4495800" cy="4373563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        «Та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Великого Лугу…» — Великий Луг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знаходився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території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Запорозького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Війська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. За Д.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Яворницьким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, «Великий Луг начинался по-теперешнему у г. Александровска (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тепер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місто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Запоріжжя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.), и тянулся левым берегом Днепра до местечка Никополя, на протяжении около 120 верст длины, при 15 — 20 верстах средней ширины» .</a:t>
            </a:r>
          </a:p>
          <a:p>
            <a:endParaRPr lang="ru-RU" sz="2000" dirty="0">
              <a:solidFill>
                <a:srgbClr val="0033CC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452536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457200"/>
            <a:ext cx="4114800" cy="6202363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      «…І море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ревнуло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Босфорову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мову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, У Лиман погнало, а Лиман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Дніпрові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Тую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журбу-мову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хвилі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подав…» — Тут Шевченко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скористався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мотивом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розмови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Лиману, моря, 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Дніпра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 в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народній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пісні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 «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Жалкується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лиман морю…»,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відомої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йому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із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збірників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народних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пісень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М. Максимовича.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Властива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поетиці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Шевченка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антропо-морфізація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персоніфікація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явищ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природи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мала за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джерело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народнопісенну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традицію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ru-RU" sz="2600" dirty="0">
              <a:solidFill>
                <a:srgbClr val="0033CC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9984" y="1066800"/>
            <a:ext cx="4954016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8200" y="838200"/>
            <a:ext cx="4495800" cy="50593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Галата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 —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частина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Стамбула,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розташована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за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затокою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Золотий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Ріг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Влітку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1621 р.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запорожці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вступили до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Галати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Ченцем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Шевченко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називає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тут 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гетьмана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реєстрового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козацтва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 Петра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Конашевича-Сагайдачного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слідом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за Д.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Бантишем-Каменським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який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твердив,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наприкінці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життя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П.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Сагайдачний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«принял монашество, успокоил совесть»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4538954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0"/>
            <a:ext cx="3657600" cy="808038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FFFF00"/>
                </a:solidFill>
              </a:rPr>
              <a:t>Висновок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278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       </a:t>
            </a:r>
            <a:r>
              <a:rPr lang="ru-RU" sz="2800" b="1" dirty="0" smtClean="0"/>
              <a:t>Т. </a:t>
            </a:r>
            <a:r>
              <a:rPr lang="ru-RU" sz="2800" b="1" dirty="0" err="1" smtClean="0"/>
              <a:t>Шевченка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захоплювала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історія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героїчного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минулого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українського</a:t>
            </a:r>
            <a:r>
              <a:rPr lang="ru-RU" sz="2800" b="1" dirty="0" smtClean="0"/>
              <a:t> народу, а особливо </a:t>
            </a:r>
            <a:r>
              <a:rPr lang="ru-RU" sz="2800" b="1" dirty="0" err="1" smtClean="0"/>
              <a:t>його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боротьба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турецько-татарських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загарбників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Ніхто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поетів</a:t>
            </a:r>
            <a:r>
              <a:rPr lang="ru-RU" sz="2800" b="1" dirty="0" smtClean="0"/>
              <a:t> не </a:t>
            </a:r>
            <a:r>
              <a:rPr lang="ru-RU" sz="2800" b="1" dirty="0" err="1" smtClean="0"/>
              <a:t>оспівав</a:t>
            </a:r>
            <a:r>
              <a:rPr lang="ru-RU" sz="2800" b="1" dirty="0" smtClean="0"/>
              <a:t> так </a:t>
            </a:r>
            <a:r>
              <a:rPr lang="ru-RU" sz="2800" b="1" dirty="0" err="1" smtClean="0"/>
              <a:t>натхненно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добу</a:t>
            </a:r>
            <a:r>
              <a:rPr lang="ru-RU" sz="2800" b="1" dirty="0" smtClean="0"/>
              <a:t>, як Тарас Шевченко.            </a:t>
            </a:r>
            <a:r>
              <a:rPr lang="ru-RU" sz="2800" b="1" dirty="0" err="1" smtClean="0"/>
              <a:t>Зображуючи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персонажів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українського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минулого</a:t>
            </a:r>
            <a:r>
              <a:rPr lang="ru-RU" sz="2800" b="1" dirty="0" smtClean="0"/>
              <a:t>, Шевченко </a:t>
            </a:r>
            <a:r>
              <a:rPr lang="ru-RU" sz="2800" b="1" dirty="0" err="1" smtClean="0"/>
              <a:t>намагається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виділити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такі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їх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риси</a:t>
            </a:r>
            <a:r>
              <a:rPr lang="ru-RU" sz="2800" b="1" dirty="0" smtClean="0"/>
              <a:t>, як </a:t>
            </a:r>
            <a:r>
              <a:rPr lang="ru-RU" sz="2800" b="1" dirty="0" err="1" smtClean="0"/>
              <a:t>патріотизм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самовідданість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здатність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самопожертву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заради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високої</a:t>
            </a:r>
            <a:r>
              <a:rPr lang="ru-RU" sz="2800" b="1" dirty="0" smtClean="0"/>
              <a:t> мети, </a:t>
            </a:r>
            <a:r>
              <a:rPr lang="ru-RU" sz="2800" b="1" dirty="0" err="1" smtClean="0"/>
              <a:t>загострене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відчуття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справедливості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готовність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справедливість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захищати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зброєю</a:t>
            </a:r>
            <a:r>
              <a:rPr lang="ru-RU" sz="2800" b="1" dirty="0" smtClean="0"/>
              <a:t> в руках. </a:t>
            </a:r>
            <a:r>
              <a:rPr lang="ru-RU" sz="2800" b="1" dirty="0" err="1" smtClean="0"/>
              <a:t>Зображує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реальні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події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водночас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творчо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підходячи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їх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розкриття</a:t>
            </a:r>
            <a:r>
              <a:rPr lang="ru-RU" sz="2800" b="1" dirty="0" smtClean="0"/>
              <a:t>. На мою думку, </a:t>
            </a:r>
            <a:r>
              <a:rPr lang="ru-RU" sz="2800" b="1" dirty="0" err="1" smtClean="0"/>
              <a:t>це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глибоко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патріотичний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твір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який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виховує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патріотизм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любов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Батьківщини</a:t>
            </a:r>
            <a:r>
              <a:rPr lang="ru-RU" sz="2800" b="1" dirty="0" smtClean="0"/>
              <a:t> у кожному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нас.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амалия\використани\69736853_1295958726_0_d207_9c7817f2_1xl87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0" y="3962400"/>
            <a:ext cx="5334000" cy="31242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</a:t>
            </a:r>
            <a:br>
              <a:rPr lang="uk-UA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перегляд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4800" y="3657600"/>
            <a:ext cx="32004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24400" y="1447800"/>
            <a:ext cx="4419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chemeClr val="accent4">
                    <a:lumMod val="50000"/>
                  </a:schemeClr>
                </a:solidFill>
              </a:rPr>
              <a:t>    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304800" y="-228600"/>
            <a:ext cx="83058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Хто не знає свого минулого, той</a:t>
            </a:r>
            <a:r>
              <a:rPr kumimoji="0" lang="uk-UA" sz="540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не вартий майбутнього</a:t>
            </a:r>
            <a:endParaRPr kumimoji="0" lang="ru-RU" sz="5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6629400" cy="86836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Робота над проектом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4267200"/>
            <a:ext cx="7772400" cy="2590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err="1" smtClean="0"/>
              <a:t>Джерела</a:t>
            </a:r>
            <a:r>
              <a:rPr lang="ru-RU" b="1" dirty="0" smtClean="0"/>
              <a:t>  </a:t>
            </a:r>
            <a:r>
              <a:rPr lang="uk-UA" b="1" dirty="0" smtClean="0"/>
              <a:t>інформації:</a:t>
            </a:r>
          </a:p>
          <a:p>
            <a:r>
              <a:rPr lang="uk-UA" dirty="0" smtClean="0"/>
              <a:t>Історичні факти, документи, довідкова література;</a:t>
            </a:r>
          </a:p>
          <a:p>
            <a:r>
              <a:rPr lang="uk-UA" dirty="0" smtClean="0"/>
              <a:t>Художні твори, усна народна творчість;</a:t>
            </a:r>
          </a:p>
          <a:p>
            <a:r>
              <a:rPr lang="uk-UA" dirty="0" err="1" smtClean="0"/>
              <a:t>Інтернет-сайти</a:t>
            </a:r>
            <a:endParaRPr lang="ru-RU" dirty="0"/>
          </a:p>
        </p:txBody>
      </p:sp>
      <p:pic>
        <p:nvPicPr>
          <p:cNvPr id="5" name="Рисунок 4" descr="GEDC039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2438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EDC038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762000"/>
            <a:ext cx="4876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5300" dirty="0" smtClean="0">
                <a:solidFill>
                  <a:srgbClr val="FFFF00"/>
                </a:solidFill>
              </a:rPr>
              <a:t>Поема </a:t>
            </a:r>
            <a:r>
              <a:rPr lang="uk-UA" sz="5300" dirty="0" err="1" smtClean="0">
                <a:solidFill>
                  <a:srgbClr val="FFFF00"/>
                </a:solidFill>
              </a:rPr>
              <a:t>“Гамалія”</a:t>
            </a:r>
            <a:r>
              <a:rPr lang="uk-UA" sz="5300" dirty="0" smtClean="0">
                <a:solidFill>
                  <a:srgbClr val="FFFF00"/>
                </a:solidFill>
              </a:rPr>
              <a:t> – перлина історичних творів Кобзаря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Documents and Settings\Алинка-малинка\Рабочий стол\Гамалия\x_177b3f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52600"/>
            <a:ext cx="5956300" cy="5105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67400" y="1676401"/>
            <a:ext cx="2895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 smtClean="0"/>
              <a:t>Т. </a:t>
            </a:r>
            <a:r>
              <a:rPr lang="ru-RU" sz="2400" b="1" dirty="0" err="1" smtClean="0"/>
              <a:t>Шевченка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захоплювала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історія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героїчного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минулого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українського</a:t>
            </a:r>
            <a:r>
              <a:rPr lang="ru-RU" sz="2400" b="1" dirty="0" smtClean="0"/>
              <a:t> народу, а особливо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боротьба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турецько-татарських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загарбників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Ніхто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поетів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оспівав</a:t>
            </a:r>
            <a:r>
              <a:rPr lang="ru-RU" sz="2400" b="1" dirty="0" smtClean="0"/>
              <a:t> так </a:t>
            </a:r>
            <a:r>
              <a:rPr lang="ru-RU" sz="2400" b="1" dirty="0" err="1" smtClean="0"/>
              <a:t>натхненно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добу</a:t>
            </a:r>
            <a:r>
              <a:rPr lang="ru-RU" sz="2400" b="1" dirty="0" smtClean="0"/>
              <a:t>, як Тарас Шевченко.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Тарас Шевченко – </a:t>
            </a:r>
            <a:r>
              <a:rPr lang="ru-RU" dirty="0" err="1" smtClean="0">
                <a:solidFill>
                  <a:srgbClr val="FFFF00"/>
                </a:solidFill>
              </a:rPr>
              <a:t>найвидатніший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співець</a:t>
            </a:r>
            <a:r>
              <a:rPr lang="ru-RU" dirty="0" smtClean="0">
                <a:solidFill>
                  <a:srgbClr val="FFFF00"/>
                </a:solidFill>
              </a:rPr>
              <a:t> про «</a:t>
            </a:r>
            <a:r>
              <a:rPr lang="ru-RU" dirty="0" err="1" smtClean="0">
                <a:solidFill>
                  <a:srgbClr val="FFFF00"/>
                </a:solidFill>
              </a:rPr>
              <a:t>козацьку</a:t>
            </a:r>
            <a:r>
              <a:rPr lang="ru-RU" dirty="0" smtClean="0">
                <a:solidFill>
                  <a:srgbClr val="FFFF00"/>
                </a:solidFill>
              </a:rPr>
              <a:t> славу»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4800" y="3657600"/>
            <a:ext cx="32004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24400" y="1447800"/>
            <a:ext cx="4419600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Т. Шевченко 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відтворив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героїчне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козацьке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минуле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  у 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творах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 «Тарасова 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ніч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», «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Іван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Підкова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», «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Гамалія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». </a:t>
            </a:r>
          </a:p>
          <a:p>
            <a:pPr algn="ctr"/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Історична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 поема «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Гамалія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» - правдива, 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хоч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дещо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 романтична 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розповідь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 про 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героїчний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морський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похід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запорожців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під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отамануванням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Гамалії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Туреччину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 метою 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визволення</a:t>
            </a:r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500" b="1" dirty="0" err="1" smtClean="0">
                <a:solidFill>
                  <a:schemeClr val="accent4">
                    <a:lumMod val="50000"/>
                  </a:schemeClr>
                </a:solidFill>
              </a:rPr>
              <a:t>бранців</a:t>
            </a:r>
            <a:r>
              <a:rPr lang="ru-RU" sz="2800" b="1" dirty="0" smtClean="0">
                <a:solidFill>
                  <a:srgbClr val="0033CC"/>
                </a:solidFill>
              </a:rPr>
              <a:t>. 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449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23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Історичні джерела. Історія написання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838200"/>
            <a:ext cx="4419600" cy="5791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Історичні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й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літературні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джерела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твору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- 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народні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думи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 про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чорноморські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походи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запорожців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поневіряння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невільників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у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турецькій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неволі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думи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про 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Самійла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Кішку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, Марусю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Богуславку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тощо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). З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літературно-історичних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джерел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Шевченко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найбільше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скористався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матеріалами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«Запорожской старины», яку в 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травні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 1842 року поет одержав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від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П. М. 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Корольова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Поштовхом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 до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написання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поеми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стали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враження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поета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від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подорожі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по 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Балтійському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морю. </a:t>
            </a:r>
          </a:p>
          <a:p>
            <a:pPr>
              <a:buNone/>
            </a:pPr>
            <a:endParaRPr lang="ru-RU" sz="2000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0033CC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191000" y="4343400"/>
            <a:ext cx="4953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rgbClr val="0033CC"/>
                </a:solidFill>
              </a:rPr>
              <a:t>  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Поема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датується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 листопадом 1842 р. на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підставі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згадки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про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створення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  в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листі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Шевченка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до П. М. 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Корольова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від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18 листопада 1842 р.: «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Позавчора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вернувся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в Петербург. Мене носив проклятущий пароход у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Шведчину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Датчину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Пливши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в Стокгольм, я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скомпонував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„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Гамалію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“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143000"/>
            <a:ext cx="48768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Стильові та жанрові особливості твору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1828800"/>
            <a:ext cx="3810000" cy="48006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         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Поема написана в 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</a:rPr>
              <a:t>загальному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</a:rPr>
              <a:t>лірично-му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</a:rPr>
              <a:t>тоні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. У 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</a:rPr>
              <a:t>дусі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</a:rPr>
              <a:t>й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</a:rPr>
              <a:t>стилі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 дум 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</a:rPr>
              <a:t>народних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</a:rPr>
              <a:t>пісень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 написано початок 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</a:rPr>
              <a:t>поеми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 (плач 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</a:rPr>
              <a:t>невільників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), 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</a:rPr>
              <a:t>уславлення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</a:rPr>
              <a:t>Гамалії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 («Слава 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</a:rPr>
              <a:t>тобі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</a:rPr>
              <a:t>Гамаліє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…»), 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</a:rPr>
              <a:t>пісню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</a:rPr>
              <a:t>запорожців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 («У 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</a:rPr>
              <a:t>туркені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 по 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</a:rPr>
              <a:t>тім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</a:rPr>
              <a:t>боці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…»).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C:\Documents and Settings\Алинка-малинка\Рабочий стол\Гамалия\1334435247_24345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371600"/>
            <a:ext cx="4648200" cy="4872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0600" y="304800"/>
            <a:ext cx="4343400" cy="6202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        Поема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починається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піснею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українців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страждають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турецькій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неволі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Пісня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ця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у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стилі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народних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голосінь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у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ній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, як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народних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думах,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невільники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люблять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свій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рідний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край, свою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Україну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тужать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за нею. Цей плач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долинув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до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рідних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берегів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—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ось друга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пісня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але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це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вже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не плач, а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бойовий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клич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січового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козацтва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які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їдуть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не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грабувати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, а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визволяти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земляків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. Друга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пісня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близька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до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народних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історичних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пісень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489324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162800" cy="71596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Образи і персонажі твору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4953000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ru-RU" dirty="0" smtClean="0"/>
              <a:t>        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Гамалія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 —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узагальнений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образ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козацького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ватажка, а не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історична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особа: в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джерелах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історії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України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 не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зафіксовано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жодного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ватажка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чорноморського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походу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цим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прізвищем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хоч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в «Истории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русов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», «Истории Малой России» Д.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Бантиша-Каменського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інших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джерелах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згадується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кілька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історичних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діячів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ім'я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Гамалія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868051"/>
            <a:ext cx="4648200" cy="598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28600" y="838200"/>
            <a:ext cx="4267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Гамалія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24"/>
            <a:ext cx="9144000" cy="68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10000"/>
            <a:ext cx="8839200" cy="2819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33CC"/>
                </a:solidFill>
              </a:rPr>
              <a:t>       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Ватажок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змальований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таким,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якими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були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справжнi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козаки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хоробрий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смiливий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завзятий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кмiтливий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Отаман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Гамалія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завжди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серед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запорожців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, там, де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найбільш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потрібний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20000"/>
              </a:lnSpc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Наш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отаман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Гамалія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Отаман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завзятий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Забрав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хлопців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поїхав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По морю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гуляти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...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Слави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добувати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ru-RU" sz="2000" dirty="0" smtClean="0">
                <a:solidFill>
                  <a:srgbClr val="0033CC"/>
                </a:solidFill>
              </a:rPr>
              <a:t/>
            </a:r>
            <a:br>
              <a:rPr lang="ru-RU" sz="2000" dirty="0" smtClean="0">
                <a:solidFill>
                  <a:srgbClr val="0033CC"/>
                </a:solidFill>
              </a:rPr>
            </a:br>
            <a:endParaRPr lang="ru-RU" sz="2000" dirty="0">
              <a:solidFill>
                <a:srgbClr val="0033CC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5638800" cy="384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562600" y="228600"/>
            <a:ext cx="4267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Гамалія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437</Words>
  <PresentationFormat>Экран (4:3)</PresentationFormat>
  <Paragraphs>48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Історичне підгрунтя творчості  Т. Г. Шевченка  </vt:lpstr>
      <vt:lpstr>Робота над проектом</vt:lpstr>
      <vt:lpstr>Поема “Гамалія” – перлина історичних творів Кобзаря </vt:lpstr>
      <vt:lpstr>Тарас Шевченко – найвидатніший співець про «козацьку славу»</vt:lpstr>
      <vt:lpstr>Історичні джерела. Історія написання</vt:lpstr>
      <vt:lpstr>Стильові та жанрові особливості твору</vt:lpstr>
      <vt:lpstr>Слайд 7</vt:lpstr>
      <vt:lpstr>Образи і персонажі твору </vt:lpstr>
      <vt:lpstr>Слайд 9</vt:lpstr>
      <vt:lpstr>Слайд 10</vt:lpstr>
      <vt:lpstr>Козаки</vt:lpstr>
      <vt:lpstr>Географічні об'єкти та визначні місця у поемі “Гамалія” </vt:lpstr>
      <vt:lpstr>Слайд 13</vt:lpstr>
      <vt:lpstr>Слайд 14</vt:lpstr>
      <vt:lpstr>Висновок</vt:lpstr>
      <vt:lpstr>Дякую  за перегляд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«Гамалія»  </dc:title>
  <cp:lastModifiedBy>Психолог</cp:lastModifiedBy>
  <cp:revision>32</cp:revision>
  <dcterms:modified xsi:type="dcterms:W3CDTF">2014-04-10T11:31:06Z</dcterms:modified>
</cp:coreProperties>
</file>