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sldIdLst>
    <p:sldId id="282" r:id="rId2"/>
    <p:sldId id="277" r:id="rId3"/>
    <p:sldId id="279" r:id="rId4"/>
    <p:sldId id="281" r:id="rId5"/>
    <p:sldId id="280" r:id="rId6"/>
    <p:sldId id="283" r:id="rId7"/>
    <p:sldId id="263" r:id="rId8"/>
    <p:sldId id="285" r:id="rId9"/>
    <p:sldId id="262" r:id="rId10"/>
    <p:sldId id="269" r:id="rId11"/>
    <p:sldId id="265" r:id="rId12"/>
    <p:sldId id="264" r:id="rId13"/>
    <p:sldId id="266" r:id="rId14"/>
    <p:sldId id="274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456E-7AD4-460E-92AB-F2ED3EB21966}" type="datetimeFigureOut">
              <a:rPr lang="uk-UA" smtClean="0"/>
              <a:pPr/>
              <a:t>03.04.2014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A80EF5-39B8-4283-91EC-1647B2D025B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9651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BDDCB8-6382-48B8-99F0-098AAA9B20FC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C7E2D9-EFA6-455A-BDD1-F0B9B883CD6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acro.ru.russian-women.net/images/photoalbum/macro/big/bv_Ni726186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7851648" cy="190023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sz="4900" dirty="0" smtClean="0">
                <a:solidFill>
                  <a:schemeClr val="accent1">
                    <a:lumMod val="50000"/>
                  </a:schemeClr>
                </a:solidFill>
              </a:rPr>
              <a:t>Популяція любки </a:t>
            </a:r>
            <a:r>
              <a:rPr lang="uk-UA" sz="4900" dirty="0" err="1" smtClean="0">
                <a:solidFill>
                  <a:schemeClr val="accent1">
                    <a:lumMod val="50000"/>
                  </a:schemeClr>
                </a:solidFill>
              </a:rPr>
              <a:t>зеленоквіткової</a:t>
            </a:r>
            <a:r>
              <a:rPr lang="uk-UA" sz="49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sz="49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sz="4900" dirty="0" err="1" smtClean="0">
                <a:solidFill>
                  <a:schemeClr val="accent1">
                    <a:lumMod val="50000"/>
                  </a:schemeClr>
                </a:solidFill>
              </a:rPr>
              <a:t>Мисайлівського</a:t>
            </a:r>
            <a:r>
              <a:rPr lang="uk-UA" sz="4900" smtClean="0">
                <a:solidFill>
                  <a:schemeClr val="accent1">
                    <a:lumMod val="50000"/>
                  </a:schemeClr>
                </a:solidFill>
              </a:rPr>
              <a:t> лісу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14282" y="2571744"/>
            <a:ext cx="8501122" cy="4286256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Роботу виконала:</a:t>
            </a:r>
            <a:endParaRPr kumimoji="0" lang="ru-RU" sz="18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Пономаренко Юлія Анатоліївна 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учениця 10 класу 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Богуславської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ЗОШ І-ІІІ ступенів № 2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міста Богуслава 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Київської області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Науковий керівник:</a:t>
            </a:r>
            <a:endParaRPr kumimoji="0" lang="ru-RU" sz="1800" b="0" i="1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Степанов Степан Олексійович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вчитель біології Богуславської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загальноосвітньої школи № 2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міста Богуслава Київської області,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учитель – методист.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dirty="0" smtClean="0">
                <a:solidFill>
                  <a:schemeClr val="accent1">
                    <a:lumMod val="50000"/>
                  </a:schemeClr>
                </a:solidFill>
              </a:rPr>
              <a:t>Мета</a:t>
            </a:r>
            <a:endParaRPr lang="uk-UA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uk-UA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Дослідити особливості популяції любки зеленоквіткової</a:t>
            </a:r>
          </a:p>
          <a:p>
            <a:pPr algn="ctr">
              <a:buNone/>
            </a:pPr>
            <a:r>
              <a:rPr lang="uk-UA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Мисайлівського лісу</a:t>
            </a:r>
          </a:p>
          <a:p>
            <a:pPr algn="ctr">
              <a:buNone/>
            </a:pPr>
            <a:r>
              <a:rPr lang="uk-UA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 можливості її використання та інтродукції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5272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i="1" dirty="0" smtClean="0">
                <a:solidFill>
                  <a:schemeClr val="accent1">
                    <a:lumMod val="50000"/>
                  </a:schemeClr>
                </a:solidFill>
              </a:rPr>
              <a:t>Об'єкт :</a:t>
            </a:r>
            <a:endParaRPr lang="uk-UA" sz="48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Поширення виду любка зеленоквіткової на території Богуславського району</a:t>
            </a:r>
          </a:p>
          <a:p>
            <a:pPr>
              <a:buFont typeface="Wingdings" pitchFamily="2" charset="2"/>
              <a:buChar char="Ø"/>
            </a:pPr>
            <a:endParaRPr lang="uk-UA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ПРЕДМЕТ ДОСЛІДЖЕННЯ:</a:t>
            </a:r>
          </a:p>
          <a:p>
            <a:pPr>
              <a:buNone/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Особливості зростання популяції любки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зеленоквіткової в Мисайлівському лісі 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0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5400" dirty="0" smtClean="0">
                <a:solidFill>
                  <a:schemeClr val="accent1">
                    <a:lumMod val="50000"/>
                  </a:schemeClr>
                </a:solidFill>
              </a:rPr>
              <a:t>Завдання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uk-UA" dirty="0" smtClean="0"/>
              <a:t>1 Проаналізувати літературні дані про особливості любки зеленоквіткової.</a:t>
            </a:r>
            <a:endParaRPr lang="ru-RU" dirty="0" smtClean="0"/>
          </a:p>
          <a:p>
            <a:pPr lvl="0">
              <a:buNone/>
            </a:pPr>
            <a:r>
              <a:rPr lang="uk-UA" dirty="0" smtClean="0"/>
              <a:t>2. Дослідити популяцію любки зеленоквіткової Мисайлівського лісу .</a:t>
            </a:r>
            <a:endParaRPr lang="ru-RU" dirty="0" smtClean="0"/>
          </a:p>
          <a:p>
            <a:pPr lvl="0">
              <a:buNone/>
            </a:pPr>
            <a:r>
              <a:rPr lang="uk-UA" dirty="0" smtClean="0"/>
              <a:t>3. Популяризувати знання про цю рослину, передбачити можливості її інтродукції.</a:t>
            </a:r>
            <a:endParaRPr lang="ru-RU" dirty="0" smtClean="0"/>
          </a:p>
          <a:p>
            <a:pPr lvl="0">
              <a:buNone/>
            </a:pPr>
            <a:r>
              <a:rPr lang="uk-UA" dirty="0" smtClean="0"/>
              <a:t>4. Рекомендувати населенню та державним установам ряд заходів, щодо збереження цієї рослини.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Методи роботи 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dirty="0">
                <a:latin typeface="Century Schoolbook" pitchFamily="18" charset="0"/>
              </a:rPr>
              <a:t>Спостереження за популяцією в період вегетації;</a:t>
            </a:r>
          </a:p>
          <a:p>
            <a:r>
              <a:rPr lang="uk-UA" i="1" dirty="0">
                <a:latin typeface="Century Schoolbook" pitchFamily="18" charset="0"/>
              </a:rPr>
              <a:t>Порівняльно-описовий метод, при ботанічній характеристиці рослин даної популяції;</a:t>
            </a:r>
          </a:p>
          <a:p>
            <a:r>
              <a:rPr lang="uk-UA" i="1" dirty="0">
                <a:latin typeface="Century Schoolbook" pitchFamily="18" charset="0"/>
              </a:rPr>
              <a:t>Метод облікових (пробних) площ і облікових ділянок;</a:t>
            </a:r>
          </a:p>
        </p:txBody>
      </p:sp>
    </p:spTree>
    <p:extLst>
      <p:ext uri="{BB962C8B-B14F-4D97-AF65-F5344CB8AC3E}">
        <p14:creationId xmlns:p14="http://schemas.microsoft.com/office/powerpoint/2010/main" val="55899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Систематичне положення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Вид: Любка </a:t>
            </a:r>
            <a:r>
              <a:rPr lang="uk-UA" dirty="0" err="1" smtClean="0"/>
              <a:t>Зеленоквіткова</a:t>
            </a:r>
            <a:r>
              <a:rPr lang="uk-UA" dirty="0" smtClean="0"/>
              <a:t> </a:t>
            </a:r>
          </a:p>
          <a:p>
            <a:pPr>
              <a:buNone/>
            </a:pPr>
            <a:r>
              <a:rPr lang="uk-UA" dirty="0" smtClean="0"/>
              <a:t>     (</a:t>
            </a:r>
            <a:r>
              <a:rPr lang="en-US" dirty="0" err="1" smtClean="0"/>
              <a:t>Platantera</a:t>
            </a:r>
            <a:r>
              <a:rPr lang="uk-UA" dirty="0" smtClean="0"/>
              <a:t> </a:t>
            </a:r>
            <a:r>
              <a:rPr lang="en-US" dirty="0" err="1" smtClean="0"/>
              <a:t>chlorantha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Рід: Любка (Platantera)</a:t>
            </a:r>
            <a:endParaRPr lang="ru-RU" dirty="0" smtClean="0"/>
          </a:p>
          <a:p>
            <a:r>
              <a:rPr lang="uk-UA" dirty="0" smtClean="0"/>
              <a:t>Родина: Орхідні</a:t>
            </a:r>
          </a:p>
          <a:p>
            <a:pPr>
              <a:buNone/>
            </a:pPr>
            <a:r>
              <a:rPr lang="uk-UA" dirty="0" smtClean="0"/>
              <a:t>    (О</a:t>
            </a:r>
            <a:r>
              <a:rPr lang="en-US" dirty="0" err="1" smtClean="0"/>
              <a:t>rhideac</a:t>
            </a:r>
            <a:r>
              <a:rPr lang="uk-UA" dirty="0" smtClean="0"/>
              <a:t>еае )</a:t>
            </a:r>
            <a:endParaRPr lang="ru-RU" dirty="0" smtClean="0"/>
          </a:p>
          <a:p>
            <a:r>
              <a:rPr lang="uk-UA" dirty="0" smtClean="0"/>
              <a:t>Клас: Однодольні</a:t>
            </a:r>
          </a:p>
          <a:p>
            <a:pPr>
              <a:buNone/>
            </a:pPr>
            <a:r>
              <a:rPr lang="uk-UA" dirty="0" smtClean="0"/>
              <a:t>    (</a:t>
            </a:r>
            <a:r>
              <a:rPr lang="en-US" dirty="0" smtClean="0"/>
              <a:t>Monocotyledones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Відділ: Покритонасінні </a:t>
            </a:r>
          </a:p>
          <a:p>
            <a:pPr>
              <a:buNone/>
            </a:pPr>
            <a:r>
              <a:rPr lang="uk-UA" dirty="0" smtClean="0"/>
              <a:t>   (</a:t>
            </a:r>
            <a:r>
              <a:rPr lang="en-US" dirty="0" smtClean="0"/>
              <a:t>Magnoliophita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Царство: Рослини (</a:t>
            </a:r>
            <a:r>
              <a:rPr lang="en-US" dirty="0" smtClean="0"/>
              <a:t>Plantae</a:t>
            </a:r>
            <a:r>
              <a:rPr lang="uk-UA" dirty="0" smtClean="0"/>
              <a:t>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Прикреплённо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214554"/>
            <a:ext cx="292894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357166"/>
            <a:ext cx="8715404" cy="1162050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  </a:t>
            </a:r>
            <a:r>
              <a:rPr lang="uk-UA" sz="4800" b="1" dirty="0" smtClean="0">
                <a:solidFill>
                  <a:schemeClr val="accent1">
                    <a:lumMod val="50000"/>
                  </a:schemeClr>
                </a:solidFill>
              </a:rPr>
              <a:t>Любка зеленоквіткова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>
          <a:xfrm>
            <a:off x="0" y="1676400"/>
            <a:ext cx="3643306" cy="4572000"/>
          </a:xfrm>
        </p:spPr>
        <p:txBody>
          <a:bodyPr>
            <a:normAutofit/>
          </a:bodyPr>
          <a:lstStyle/>
          <a:p>
            <a:r>
              <a:rPr lang="uk-UA" sz="2800" b="1" i="1" dirty="0" smtClean="0"/>
              <a:t>Відома ще й під іншими народними назвали:</a:t>
            </a:r>
          </a:p>
          <a:p>
            <a:r>
              <a:rPr lang="uk-UA" sz="2800" b="1" i="1" dirty="0" smtClean="0"/>
              <a:t> нічна фіалка, шарлот </a:t>
            </a:r>
            <a:r>
              <a:rPr lang="uk-UA" sz="2800" b="1" i="1" dirty="0" err="1" smtClean="0"/>
              <a:t>зеленоквітковий</a:t>
            </a:r>
            <a:endParaRPr lang="ru-RU" sz="2800" b="1" i="1" dirty="0"/>
          </a:p>
        </p:txBody>
      </p:sp>
      <p:pic>
        <p:nvPicPr>
          <p:cNvPr id="1026" name="Picture 2" descr="D:\вікторія\1_12_04_2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2045493"/>
            <a:ext cx="5111750" cy="383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solidFill>
                  <a:schemeClr val="tx2">
                    <a:lumMod val="50000"/>
                  </a:schemeClr>
                </a:solidFill>
              </a:rPr>
              <a:t>Біологічні особливості Любки </a:t>
            </a:r>
            <a:r>
              <a:rPr lang="uk-UA" sz="3600" b="1" dirty="0" err="1" smtClean="0">
                <a:solidFill>
                  <a:schemeClr val="tx2">
                    <a:lumMod val="50000"/>
                  </a:schemeClr>
                </a:solidFill>
              </a:rPr>
              <a:t>зеленоквіткової</a:t>
            </a:r>
            <a:endParaRPr lang="ru-RU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071546"/>
            <a:ext cx="5286412" cy="5643602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Стебло </a:t>
            </a:r>
            <a:r>
              <a:rPr lang="uk-UA" sz="2800" dirty="0" smtClean="0"/>
              <a:t>30-65</a:t>
            </a:r>
            <a:r>
              <a:rPr lang="uk-UA" sz="2400" dirty="0" smtClean="0"/>
              <a:t> см заввишки, прямостояча, гранчаста, при основі з </a:t>
            </a:r>
            <a:r>
              <a:rPr lang="uk-UA" sz="3200" dirty="0" smtClean="0"/>
              <a:t>1-3</a:t>
            </a:r>
            <a:r>
              <a:rPr lang="uk-UA" sz="2400" dirty="0" smtClean="0"/>
              <a:t> перетинчастими ланцетними піхвами. Прикореневі листки, еліптичні, зближені, тупі, звужені в короткий черешок; стебло -  дрібне, ланцетне, гостре. Квітки неправильні, двостатеві, зелено – білі, без запаху, в рідких верхівкових китицях, губа лінійна, тупа, шпорка тонка, на кінці булаво видно  - потовщені, удвоє довші за зав’язь. Плід – коробочка. Цвіте у червні – липні</a:t>
            </a:r>
            <a:r>
              <a:rPr lang="uk-UA" sz="1800" dirty="0" smtClean="0"/>
              <a:t>.</a:t>
            </a:r>
            <a:endParaRPr lang="ru-RU" sz="1800" dirty="0"/>
          </a:p>
        </p:txBody>
      </p:sp>
      <p:pic>
        <p:nvPicPr>
          <p:cNvPr id="4" name="Рисунок 3" descr="Прикреплённо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142984"/>
            <a:ext cx="336550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dirty="0" smtClean="0">
                <a:solidFill>
                  <a:schemeClr val="accent1">
                    <a:lumMod val="50000"/>
                  </a:schemeClr>
                </a:solidFill>
              </a:rPr>
              <a:t>Любка зеленоквіткова</a:t>
            </a: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Содержимое 7" descr="Прикреплённое изображение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928802"/>
            <a:ext cx="2984571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macro.ru.russian-women.net/images/photoalbum/macro/big/bv_Ni726186.jpg">
            <a:hlinkClick r:id="rId3" tgtFrame="_blank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928802"/>
            <a:ext cx="2384456" cy="423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Прикреплённое изображение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1928802"/>
            <a:ext cx="2571752" cy="31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Прикреплённое изображение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5214950"/>
            <a:ext cx="228601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28802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chemeClr val="tx1"/>
                </a:solidFill>
              </a:rPr>
              <a:t>Любка зеленоквіткова є рідкісною рослиною Трапляється в Гірському Криму, досить часто – в Карпатах, на Розточці Опіллі. Невелика популяція була виявлена у мішаному лісі, на незначній відстані від м. Богуслава (3 км), поблизу села Мисайлівка.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clip_image00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1837311"/>
            <a:ext cx="5643602" cy="36633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857388"/>
          </a:xfrm>
        </p:spPr>
        <p:txBody>
          <a:bodyPr>
            <a:noAutofit/>
          </a:bodyPr>
          <a:lstStyle/>
          <a:p>
            <a:pPr algn="ctr"/>
            <a:r>
              <a:rPr lang="uk-UA" sz="4800" u="sng" dirty="0" smtClean="0">
                <a:solidFill>
                  <a:schemeClr val="accent1">
                    <a:lumMod val="50000"/>
                  </a:schemeClr>
                </a:solidFill>
              </a:rPr>
              <a:t>Заготівля Любки зеленоквіткової</a:t>
            </a:r>
            <a:endParaRPr lang="ru-RU" sz="4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967170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 </a:t>
            </a:r>
            <a:r>
              <a:rPr lang="uk-UA" sz="2800" dirty="0" smtClean="0"/>
              <a:t>Заготовлюють лише молоді, дочірні бульби, старі бульби викидають. Зібрані </a:t>
            </a:r>
            <a:r>
              <a:rPr lang="uk-UA" sz="2800" dirty="0" err="1" smtClean="0"/>
              <a:t>бульбокорені</a:t>
            </a:r>
            <a:r>
              <a:rPr lang="uk-UA" sz="2800" dirty="0" smtClean="0"/>
              <a:t> добре миють, на 4-5 хв. і занурюють у воду , а після цього сушать. Одержана таким чином сировина називається “ бульба салеп</a:t>
            </a:r>
            <a:r>
              <a:rPr lang="en-US" sz="2800" dirty="0" smtClean="0"/>
              <a:t> </a:t>
            </a:r>
            <a:r>
              <a:rPr lang="uk-UA" sz="2800" dirty="0" smtClean="0"/>
              <a:t>”</a:t>
            </a:r>
            <a:r>
              <a:rPr lang="en-US" sz="2800" dirty="0" smtClean="0"/>
              <a:t> </a:t>
            </a:r>
            <a:r>
              <a:rPr lang="uk-UA" sz="2800" dirty="0" smtClean="0"/>
              <a:t>(</a:t>
            </a:r>
            <a:r>
              <a:rPr lang="en-US" sz="2800" dirty="0" err="1" smtClean="0"/>
              <a:t>Tubera</a:t>
            </a:r>
            <a:r>
              <a:rPr lang="en-US" sz="2800" dirty="0" smtClean="0"/>
              <a:t> </a:t>
            </a:r>
            <a:r>
              <a:rPr lang="en-US" sz="2800" dirty="0" err="1" smtClean="0"/>
              <a:t>Salep</a:t>
            </a:r>
            <a:r>
              <a:rPr lang="en-US" sz="2800" dirty="0" smtClean="0"/>
              <a:t>)</a:t>
            </a:r>
            <a:r>
              <a:rPr lang="uk-UA" sz="2800" dirty="0" smtClean="0"/>
              <a:t>. З 10 кг сирих бульб одержують 1 кг сухих.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5400" dirty="0" smtClean="0">
                <a:solidFill>
                  <a:schemeClr val="accent1">
                    <a:lumMod val="50000"/>
                  </a:schemeClr>
                </a:solidFill>
              </a:rPr>
              <a:t>Хімічний склад</a:t>
            </a: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uk-UA" sz="3200" dirty="0" smtClean="0"/>
              <a:t> </a:t>
            </a:r>
            <a:r>
              <a:rPr lang="uk-UA" sz="3200" dirty="0" err="1" smtClean="0"/>
              <a:t>Бульбокорені</a:t>
            </a:r>
            <a:r>
              <a:rPr lang="uk-UA" sz="3200" dirty="0" smtClean="0"/>
              <a:t> містять слиз (до 50%)</a:t>
            </a:r>
          </a:p>
          <a:p>
            <a:pPr>
              <a:buFont typeface="Wingdings" pitchFamily="2" charset="2"/>
              <a:buChar char="v"/>
            </a:pPr>
            <a:r>
              <a:rPr lang="uk-UA" sz="3200" dirty="0" smtClean="0"/>
              <a:t> Крохмаль (до 27%)</a:t>
            </a:r>
          </a:p>
          <a:p>
            <a:pPr>
              <a:buFont typeface="Wingdings" pitchFamily="2" charset="2"/>
              <a:buChar char="v"/>
            </a:pPr>
            <a:r>
              <a:rPr lang="uk-UA" sz="3200" dirty="0" smtClean="0"/>
              <a:t> </a:t>
            </a:r>
            <a:r>
              <a:rPr lang="uk-UA" sz="3200" dirty="0" err="1" smtClean="0"/>
              <a:t>Декстрит</a:t>
            </a:r>
            <a:endParaRPr lang="uk-UA" sz="3200" dirty="0" smtClean="0"/>
          </a:p>
          <a:p>
            <a:pPr>
              <a:buFont typeface="Wingdings" pitchFamily="2" charset="2"/>
              <a:buChar char="v"/>
            </a:pPr>
            <a:r>
              <a:rPr lang="uk-UA" sz="3200" dirty="0" smtClean="0"/>
              <a:t> </a:t>
            </a:r>
            <a:r>
              <a:rPr lang="uk-UA" sz="3200" dirty="0" err="1" smtClean="0"/>
              <a:t>Пентозан</a:t>
            </a:r>
            <a:endParaRPr lang="uk-UA" sz="3200" dirty="0" smtClean="0"/>
          </a:p>
          <a:p>
            <a:pPr>
              <a:buFont typeface="Wingdings" pitchFamily="2" charset="2"/>
              <a:buChar char="v"/>
            </a:pPr>
            <a:r>
              <a:rPr lang="uk-UA" sz="3200" dirty="0" smtClean="0"/>
              <a:t> Сахарозу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643074"/>
          </a:xfrm>
        </p:spPr>
        <p:txBody>
          <a:bodyPr>
            <a:noAutofit/>
          </a:bodyPr>
          <a:lstStyle/>
          <a:p>
            <a:pPr algn="ctr"/>
            <a:r>
              <a:rPr lang="uk-UA" sz="4400" i="1" dirty="0" smtClean="0">
                <a:solidFill>
                  <a:schemeClr val="accent1">
                    <a:lumMod val="50000"/>
                  </a:schemeClr>
                </a:solidFill>
              </a:rPr>
              <a:t>Фармакологічні властивості</a:t>
            </a:r>
            <a:br>
              <a:rPr lang="uk-UA" sz="44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4400" i="1" dirty="0" smtClean="0">
                <a:solidFill>
                  <a:schemeClr val="accent1">
                    <a:lumMod val="50000"/>
                  </a:schemeClr>
                </a:solidFill>
              </a:rPr>
              <a:t> і використання</a:t>
            </a:r>
            <a:endParaRPr lang="ru-RU" sz="4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000240"/>
            <a:ext cx="8229600" cy="450059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</a:t>
            </a:r>
            <a:r>
              <a:rPr lang="uk-UA" sz="2400" dirty="0" smtClean="0"/>
              <a:t>Салеп – добрий обволікаючий, Протизапальний і загально зміцнюючи  засіб . Він перешкоджає всмоктуванню шкідливих речовин з шлунково – кишковому тракту. Як обволікаючий і протизапальний засіб салеп призначають при гострих і хронічних захворюваннях дихальних шляхів та при запаленні в шлунково – кишковому тракту . Ефективним є використання салепу при бронхітах, гастроентеритах,  коліках і виразкових хворобах. Слиз салепу п'ють при отруєнні, щоб затримати всмоктування отрути. Порошок старих бульб вважають  абортивним і  протизаплідним  засобом. Настій  трави любки вважають  сечогінним протиугінним  засобом. Насіння використовують при епілепсії.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714356"/>
            <a:ext cx="7448544" cy="192882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sz="2800" dirty="0" smtClean="0">
                <a:solidFill>
                  <a:srgbClr val="FF0000"/>
                </a:solidFill>
                <a:latin typeface="Comic Sans MS" pitchFamily="66" charset="0"/>
              </a:rPr>
              <a:t>      </a:t>
            </a:r>
            <a:r>
              <a:rPr lang="uk-UA" sz="3100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Схема маршруту: </a:t>
            </a:r>
            <a:r>
              <a:rPr lang="uk-UA" sz="2800" dirty="0" smtClean="0">
                <a:solidFill>
                  <a:schemeClr val="tx1"/>
                </a:solidFill>
                <a:latin typeface="Comic Sans MS" pitchFamily="66" charset="0"/>
              </a:rPr>
              <a:t>Популяція зростає в “Мисайлівському лісі”, який належить     Богуславському лісництву (Богуславського держлісгоспу)</a:t>
            </a:r>
            <a:br>
              <a:rPr lang="uk-UA" sz="2800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uk-UA" sz="2800" dirty="0" smtClean="0">
                <a:solidFill>
                  <a:schemeClr val="tx1"/>
                </a:solidFill>
                <a:latin typeface="Comic Sans MS" pitchFamily="66" charset="0"/>
              </a:rPr>
              <a:t>3 квадрат</a:t>
            </a:r>
            <a:endParaRPr lang="ru-RU" sz="28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2628900" y="20145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uk-UA"/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2581275" y="2038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uk-UA"/>
          </a:p>
        </p:txBody>
      </p:sp>
      <p:pic>
        <p:nvPicPr>
          <p:cNvPr id="512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714620"/>
            <a:ext cx="5357850" cy="364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58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428596" y="857232"/>
            <a:ext cx="8358246" cy="523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ВИСНОВ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КИ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uk-UA" dirty="0">
                <a:latin typeface="Tahoma" pitchFamily="34" charset="0"/>
              </a:rPr>
              <a:t>1.Ареал поширення любки зеленоквіткової в Богуславському районі надзвичайно обмежений, виявлено лише одне її місцезростання .</a:t>
            </a:r>
            <a:endParaRPr lang="ru-RU" dirty="0">
              <a:latin typeface="Tahoma" pitchFamily="34" charset="0"/>
            </a:endParaRPr>
          </a:p>
          <a:p>
            <a:endParaRPr lang="ru-RU" dirty="0">
              <a:latin typeface="Tahoma" pitchFamily="34" charset="0"/>
            </a:endParaRPr>
          </a:p>
          <a:p>
            <a:r>
              <a:rPr lang="uk-UA" dirty="0">
                <a:latin typeface="Tahoma" pitchFamily="34" charset="0"/>
              </a:rPr>
              <a:t>2. Вид  занесений до Червоної книги України, тому         </a:t>
            </a:r>
            <a:endParaRPr lang="ru-RU" dirty="0">
              <a:latin typeface="Tahoma" pitchFamily="34" charset="0"/>
            </a:endParaRPr>
          </a:p>
          <a:p>
            <a:r>
              <a:rPr lang="uk-UA" dirty="0">
                <a:latin typeface="Tahoma" pitchFamily="34" charset="0"/>
              </a:rPr>
              <a:t>   доцільно створити на всій площі поширення популяції </a:t>
            </a:r>
          </a:p>
          <a:p>
            <a:r>
              <a:rPr lang="uk-UA" dirty="0">
                <a:latin typeface="Tahoma" pitchFamily="34" charset="0"/>
              </a:rPr>
              <a:t>любки зеленоквіткової  заказник.</a:t>
            </a:r>
          </a:p>
          <a:p>
            <a:r>
              <a:rPr lang="uk-UA" dirty="0">
                <a:latin typeface="Tahoma" pitchFamily="34" charset="0"/>
              </a:rPr>
              <a:t>               </a:t>
            </a:r>
            <a:endParaRPr lang="ru-RU" dirty="0">
              <a:latin typeface="Tahoma" pitchFamily="34" charset="0"/>
            </a:endParaRPr>
          </a:p>
          <a:p>
            <a:r>
              <a:rPr lang="uk-UA" dirty="0">
                <a:latin typeface="Tahoma" pitchFamily="34" charset="0"/>
              </a:rPr>
              <a:t>3.  Матеріали роботи можна використати на уроках  біології, </a:t>
            </a:r>
            <a:r>
              <a:rPr lang="uk-UA" dirty="0" smtClean="0">
                <a:latin typeface="Tahoma" pitchFamily="34" charset="0"/>
              </a:rPr>
              <a:t>географії</a:t>
            </a:r>
            <a:r>
              <a:rPr lang="uk-UA" dirty="0">
                <a:latin typeface="Tahoma" pitchFamily="34" charset="0"/>
              </a:rPr>
              <a:t>, обслуговуючої праці в загальноосвітніх школах.</a:t>
            </a:r>
            <a:endParaRPr lang="ru-RU" dirty="0">
              <a:latin typeface="Tahoma" pitchFamily="34" charset="0"/>
            </a:endParaRPr>
          </a:p>
          <a:p>
            <a:endParaRPr lang="uk-UA" dirty="0" smtClean="0">
              <a:latin typeface="Tahoma" pitchFamily="34" charset="0"/>
            </a:endParaRPr>
          </a:p>
          <a:p>
            <a:r>
              <a:rPr lang="uk-UA" dirty="0" smtClean="0">
                <a:latin typeface="Tahoma" pitchFamily="34" charset="0"/>
              </a:rPr>
              <a:t>4</a:t>
            </a:r>
            <a:r>
              <a:rPr lang="uk-UA" dirty="0">
                <a:latin typeface="Tahoma" pitchFamily="34" charset="0"/>
              </a:rPr>
              <a:t>. Популяризувати серед населення збереження рідкісних видів родини Орхідних. </a:t>
            </a:r>
            <a:endParaRPr lang="uk-UA" dirty="0" smtClean="0">
              <a:latin typeface="Tahoma" pitchFamily="34" charset="0"/>
            </a:endParaRPr>
          </a:p>
          <a:p>
            <a:endParaRPr lang="uk-UA" dirty="0">
              <a:latin typeface="Tahoma" pitchFamily="34" charset="0"/>
            </a:endParaRPr>
          </a:p>
          <a:p>
            <a:r>
              <a:rPr lang="uk-UA" dirty="0" smtClean="0">
                <a:latin typeface="Tahoma" pitchFamily="34" charset="0"/>
              </a:rPr>
              <a:t>5.Вподальшому </a:t>
            </a:r>
            <a:r>
              <a:rPr lang="uk-UA" dirty="0">
                <a:latin typeface="Tahoma" pitchFamily="34" charset="0"/>
              </a:rPr>
              <a:t>спробувати інтродукувати вид на території школи з навчальною та науково-дослідницькою метою.</a:t>
            </a:r>
            <a:endParaRPr lang="ru-RU" dirty="0">
              <a:latin typeface="Tahoma" pitchFamily="34" charset="0"/>
            </a:endParaRPr>
          </a:p>
          <a:p>
            <a:endParaRPr lang="ru-RU" dirty="0">
              <a:latin typeface="Tahoma" pitchFamily="34" charset="0"/>
            </a:endParaRPr>
          </a:p>
          <a:p>
            <a:pPr eaLnBrk="0" hangingPunct="0"/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52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647</TotalTime>
  <Words>629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 Популяція любки зеленоквіткової  Мисайлівського лісу</vt:lpstr>
      <vt:lpstr>Мета</vt:lpstr>
      <vt:lpstr>Об'єкт :</vt:lpstr>
      <vt:lpstr>Завдання </vt:lpstr>
      <vt:lpstr>Методи роботи </vt:lpstr>
      <vt:lpstr>Систематичне положення</vt:lpstr>
      <vt:lpstr>  Любка зеленоквіткова</vt:lpstr>
      <vt:lpstr>Біологічні особливості Любки зеленоквіткової</vt:lpstr>
      <vt:lpstr>Любка зеленоквіткова</vt:lpstr>
      <vt:lpstr>Любка зеленоквіткова є рідкісною рослиною Трапляється в Гірському Криму, досить часто – в Карпатах, на Розточці Опіллі. Невелика популяція була виявлена у мішаному лісі, на незначній відстані від м. Богуслава (3 км), поблизу села Мисайлівка. </vt:lpstr>
      <vt:lpstr>Заготівля Любки зеленоквіткової</vt:lpstr>
      <vt:lpstr>Хімічний склад</vt:lpstr>
      <vt:lpstr>Фармакологічні властивості  і використання</vt:lpstr>
      <vt:lpstr>      Схема маршруту: Популяція зростає в “Мисайлівському лісі”, який належить     Богуславському лісництву (Богуславського держлісгоспу) 3 квадрат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Інтродукція та акліматизація рослин</dc:title>
  <dc:creator>Дом</dc:creator>
  <cp:lastModifiedBy>Сергій</cp:lastModifiedBy>
  <cp:revision>56</cp:revision>
  <dcterms:created xsi:type="dcterms:W3CDTF">2012-12-19T11:48:28Z</dcterms:created>
  <dcterms:modified xsi:type="dcterms:W3CDTF">2014-04-03T19:49:36Z</dcterms:modified>
</cp:coreProperties>
</file>