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74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9" autoAdjust="0"/>
    <p:restoredTop sz="86446" autoAdjust="0"/>
  </p:normalViewPr>
  <p:slideViewPr>
    <p:cSldViewPr>
      <p:cViewPr varScale="1">
        <p:scale>
          <a:sx n="109" d="100"/>
          <a:sy n="109" d="100"/>
        </p:scale>
        <p:origin x="-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3961-56B5-4ABF-8F2D-CFEC99376CF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833C5-D7D9-4D6D-B61E-1CD8073BF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627F-B26B-4DDF-AF27-27C0B1379BE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6365-68FB-4441-BD95-134622A1D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EA74-7B84-479D-9FAB-6EDC13F1E7D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B71C-8B21-43B8-B0E9-FFEA7EDB8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960F-ADD9-45A3-B2B2-4EBAD0F74DE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0F8D-8640-4100-8942-06B99FEE4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774DA-6F34-4531-850A-0CB3E6449BA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9F504-0FD3-442A-9021-7680604B2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A7F59-8FF6-407D-ADE0-C64A956B59B0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69460-5576-4C13-9871-8178403C6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BD2FD-5185-411A-AFDB-5410929DE504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08ED-4C2D-4173-966F-184256199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8406-81F1-43D7-9ADD-8516AC3BD21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AAEF-897A-4576-B1D8-F1CE0C0AA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AA2AB-809F-4981-97A0-A67BB0BB271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E5EED-283A-43BA-8C1F-BD180999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875D-2716-495C-9ECD-A941376AE237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BFDB7-61E2-43AD-BE0A-2761A775A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D81B-BB17-4176-B543-81C2E0ACE13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44B4E-61F3-4C32-8BE7-9F9B00F05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DC71D6-29AE-4398-BED8-9D7F788B630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89A896-1C80-453F-8932-94287043E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4" name="AutoShape 10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15" name="Picture 14" descr="shevchen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692696"/>
            <a:ext cx="2023157" cy="276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WordArt 16" descr="Білий мармур"/>
          <p:cNvSpPr>
            <a:spLocks noChangeArrowheads="1" noChangeShapeType="1" noTextEdit="1"/>
          </p:cNvSpPr>
          <p:nvPr/>
        </p:nvSpPr>
        <p:spPr bwMode="auto">
          <a:xfrm>
            <a:off x="683568" y="620688"/>
            <a:ext cx="7017047" cy="540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74"/>
              </a:avLst>
            </a:prstTxWarp>
          </a:bodyPr>
          <a:lstStyle/>
          <a:p>
            <a:pPr>
              <a:spcBef>
                <a:spcPct val="20000"/>
              </a:spcBef>
              <a:buClr>
                <a:srgbClr val="A3C145"/>
              </a:buClr>
              <a:buSzPct val="80000"/>
              <a:defRPr/>
            </a:pPr>
            <a:endParaRPr lang="uk-UA" sz="2800" b="1" kern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ahoma"/>
              <a:cs typeface="Arial"/>
            </a:endParaRPr>
          </a:p>
          <a:p>
            <a:pPr>
              <a:spcBef>
                <a:spcPct val="20000"/>
              </a:spcBef>
              <a:buClr>
                <a:srgbClr val="A3C145"/>
              </a:buClr>
              <a:buSzPct val="80000"/>
              <a:defRPr/>
            </a:pPr>
            <a:r>
              <a:rPr lang="uk-UA" sz="2800" b="1" kern="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/>
                <a:cs typeface="Arial"/>
              </a:rPr>
              <a:t>Дослідницький проект</a:t>
            </a:r>
          </a:p>
          <a:p>
            <a:pPr>
              <a:spcBef>
                <a:spcPct val="20000"/>
              </a:spcBef>
              <a:buClr>
                <a:srgbClr val="A3C145"/>
              </a:buClr>
              <a:buSzPct val="80000"/>
              <a:defRPr/>
            </a:pPr>
            <a:r>
              <a:rPr lang="uk-UA" sz="2800" b="1" kern="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/>
                <a:cs typeface="Arial"/>
              </a:rPr>
              <a:t>«</a:t>
            </a:r>
            <a:r>
              <a:rPr lang="uk-UA" sz="2800" b="1" kern="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/>
                <a:cs typeface="Arial"/>
              </a:rPr>
              <a:t>Невідома Україна» </a:t>
            </a:r>
          </a:p>
          <a:p>
            <a:pPr>
              <a:spcBef>
                <a:spcPct val="20000"/>
              </a:spcBef>
              <a:buClr>
                <a:srgbClr val="A3C145"/>
              </a:buClr>
              <a:buSzPct val="80000"/>
              <a:defRPr/>
            </a:pPr>
            <a:r>
              <a:rPr lang="uk-UA" sz="2800" b="1" kern="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/>
                <a:cs typeface="Arial"/>
              </a:rPr>
              <a:t>за ліро-епічною поемою </a:t>
            </a:r>
          </a:p>
          <a:p>
            <a:pPr>
              <a:spcBef>
                <a:spcPct val="20000"/>
              </a:spcBef>
              <a:buClr>
                <a:srgbClr val="A3C145"/>
              </a:buClr>
              <a:buSzPct val="80000"/>
              <a:defRPr/>
            </a:pPr>
            <a:r>
              <a:rPr lang="uk-UA" sz="2800" b="1" kern="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/>
                <a:cs typeface="Arial"/>
              </a:rPr>
              <a:t>Тараса Шевченка</a:t>
            </a:r>
          </a:p>
          <a:p>
            <a:pPr>
              <a:spcBef>
                <a:spcPct val="20000"/>
              </a:spcBef>
              <a:buClr>
                <a:srgbClr val="A3C145"/>
              </a:buClr>
              <a:buSzPct val="80000"/>
              <a:defRPr/>
            </a:pPr>
            <a:r>
              <a:rPr lang="uk-UA" sz="2800" b="1" kern="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/>
                <a:cs typeface="Arial"/>
              </a:rPr>
              <a:t> “Тарасова ніч”</a:t>
            </a:r>
          </a:p>
          <a:p>
            <a:pPr>
              <a:defRPr/>
            </a:pP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Виконала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учениця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8-А 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класу</a:t>
            </a:r>
          </a:p>
          <a:p>
            <a:pPr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Грицівської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загальноосвітньої школи </a:t>
            </a:r>
          </a:p>
          <a:p>
            <a:pPr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І-ІІІ ступенів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смт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Гриців</a:t>
            </a:r>
          </a:p>
          <a:p>
            <a:pPr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Шепетівського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району</a:t>
            </a:r>
          </a:p>
          <a:p>
            <a:pPr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Хмельницької області</a:t>
            </a:r>
          </a:p>
          <a:p>
            <a:pPr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Антонюк Ліза Олексіївна</a:t>
            </a:r>
          </a:p>
          <a:p>
            <a:pPr algn="r">
              <a:defRPr/>
            </a:pP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600" b="1" kern="1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0030" y="5013176"/>
            <a:ext cx="3149067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1300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Науковий керівник  </a:t>
            </a:r>
          </a:p>
          <a:p>
            <a:pPr>
              <a:defRPr/>
            </a:pPr>
            <a:r>
              <a:rPr lang="uk-UA" sz="1300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Малишко Ірина Володимирівна</a:t>
            </a:r>
          </a:p>
          <a:p>
            <a:pPr>
              <a:defRPr/>
            </a:pPr>
            <a:r>
              <a:rPr lang="uk-UA" sz="1300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Вчитель української словесності, </a:t>
            </a:r>
          </a:p>
          <a:p>
            <a:pPr>
              <a:defRPr/>
            </a:pPr>
            <a:r>
              <a:rPr lang="uk-UA" sz="1300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спеціаліст І категорії</a:t>
            </a:r>
            <a:endParaRPr lang="ru-RU" sz="1300" b="1" i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5" descr="C:\Users\User\Desktop\сім'я\DSCF7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1395397" cy="1426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524328" y="3501008"/>
            <a:ext cx="1048599" cy="154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-612775" y="549275"/>
            <a:ext cx="8229600" cy="1143000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</a:rPr>
              <a:t>Вчинок Тараса Трясила</a:t>
            </a:r>
          </a:p>
        </p:txBody>
      </p:sp>
      <p:pic>
        <p:nvPicPr>
          <p:cNvPr id="4" name="Picture 4" descr="Taras_Tryasyl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6732240" y="626468"/>
            <a:ext cx="2023591" cy="2698120"/>
          </a:xfrm>
          <a:effectLst>
            <a:softEdge rad="112500"/>
          </a:effectLst>
          <a:extLst/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3708400" y="21336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1484313"/>
            <a:ext cx="631825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endParaRPr lang="uk-UA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У березні 1630 року армія Федоровича виступила з Січі, в бою під Корсунем більшість реєстрових козаків перейшла  на бік повстанців. Вирішальна битва між козаками та поляками відбулася під Переяславом. В ніч на 25 травня 1630 року загін запорожців оточив так звану «золоту роту» знатних шляхтичів і розгромив її. Потім цю ніч народ назвав </a:t>
            </a:r>
            <a:r>
              <a:rPr lang="uk-UA" sz="1600" b="1" dirty="0">
                <a:solidFill>
                  <a:srgbClr val="FF0000"/>
                </a:solidFill>
              </a:rPr>
              <a:t>Тарасовою.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Коронний гетьман розпочав переговори з повстанцями. 29 травня 1630 року було укладено </a:t>
            </a:r>
            <a:r>
              <a:rPr lang="uk-UA" sz="1600" b="1" dirty="0">
                <a:solidFill>
                  <a:srgbClr val="FF0000"/>
                </a:solidFill>
              </a:rPr>
              <a:t>Переяславську угоду</a:t>
            </a:r>
            <a:r>
              <a:rPr lang="uk-UA" sz="1600" b="1" dirty="0"/>
              <a:t>,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реєстрове військо збільшувалося з 6 до 8 тисяч, а повстанці, що не увійшли до реєстру, і на цей раз мусили повернутися до своїх панів</a:t>
            </a:r>
            <a:r>
              <a:rPr lang="uk-UA" sz="1600" b="1" dirty="0"/>
              <a:t>. </a:t>
            </a:r>
            <a:r>
              <a:rPr lang="uk-UA" sz="1600" b="1" dirty="0">
                <a:solidFill>
                  <a:srgbClr val="FF0000"/>
                </a:solidFill>
              </a:rPr>
              <a:t>Тарас Федорович</a:t>
            </a:r>
            <a:r>
              <a:rPr lang="uk-UA" sz="1600" b="1" dirty="0"/>
              <a:t>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цієї угоди не підписав. Ще до початку переговорів він повернувся на Січ, разом з ним відійшло майже 10 тис. повстанців. Козацько-селянське військо збирало нові сили для продовження боротьби за свободу </a:t>
            </a:r>
            <a:r>
              <a:rPr lang="uk-UA" sz="1400" b="1" dirty="0">
                <a:solidFill>
                  <a:schemeClr val="accent2">
                    <a:lumMod val="50000"/>
                  </a:schemeClr>
                </a:solidFill>
              </a:rPr>
              <a:t>рідного краю</a:t>
            </a:r>
            <a:r>
              <a:rPr lang="uk-UA" dirty="0"/>
              <a:t>.</a:t>
            </a:r>
          </a:p>
        </p:txBody>
      </p:sp>
      <p:pic>
        <p:nvPicPr>
          <p:cNvPr id="4098" name="Picture 2" descr="http://rusich.info/uploads/posts/2013-01/1358394935_b7762f00bdb0b9c7da304b02fb7ae71b5c970f26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876256" y="4797152"/>
            <a:ext cx="1905000" cy="11906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100" name="Picture 4" descr="https://encrypted-tbn2.gstatic.com/images?q=tbn:ANd9GcS5V1Es0hfUjPTb4Zq4uIRY0s7Gt5yCjupeExBgGwtHuh0OeIUNogYZdnx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804248" y="3429000"/>
            <a:ext cx="2108919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950" y="260350"/>
            <a:ext cx="8229600" cy="1358900"/>
          </a:xfrm>
        </p:spPr>
        <p:txBody>
          <a:bodyPr/>
          <a:lstStyle/>
          <a:p>
            <a:pPr>
              <a:defRPr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Історична правда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манерою письма Тараса Шевченка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На початку твору Тарас Шевченко непросто вкладає у вуста кобзаря розповідь мало кому відому Тарасову ніч, вважаю, що слова співака звернені до нас з вами сьогоднішніх: </a:t>
            </a:r>
          </a:p>
          <a:p>
            <a:pPr>
              <a:defRPr/>
            </a:pPr>
            <a:r>
              <a:rPr lang="uk-UA" sz="1600" b="1" dirty="0" smtClean="0">
                <a:solidFill>
                  <a:srgbClr val="C00000"/>
                </a:solidFill>
              </a:rPr>
              <a:t>«</a:t>
            </a:r>
            <a:r>
              <a:rPr lang="ru-RU" sz="1600" b="1" dirty="0" err="1">
                <a:solidFill>
                  <a:srgbClr val="C00000"/>
                </a:solidFill>
              </a:rPr>
              <a:t>Була</a:t>
            </a:r>
            <a:r>
              <a:rPr lang="ru-RU" sz="1600" b="1" dirty="0">
                <a:solidFill>
                  <a:srgbClr val="C00000"/>
                </a:solidFill>
              </a:rPr>
              <a:t> колись </a:t>
            </a:r>
            <a:r>
              <a:rPr lang="ru-RU" sz="1600" b="1" dirty="0" err="1">
                <a:solidFill>
                  <a:srgbClr val="C00000"/>
                </a:solidFill>
              </a:rPr>
              <a:t>гетьманщина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Та </a:t>
            </a:r>
            <a:r>
              <a:rPr lang="ru-RU" sz="1600" b="1" dirty="0" err="1">
                <a:solidFill>
                  <a:srgbClr val="C00000"/>
                </a:solidFill>
              </a:rPr>
              <a:t>вже</a:t>
            </a:r>
            <a:r>
              <a:rPr lang="ru-RU" sz="1600" b="1" dirty="0">
                <a:solidFill>
                  <a:srgbClr val="C00000"/>
                </a:solidFill>
              </a:rPr>
              <a:t> не </a:t>
            </a:r>
            <a:r>
              <a:rPr lang="ru-RU" sz="1600" b="1" dirty="0" err="1">
                <a:solidFill>
                  <a:srgbClr val="C00000"/>
                </a:solidFill>
              </a:rPr>
              <a:t>вернеться</a:t>
            </a:r>
            <a:r>
              <a:rPr lang="ru-RU" sz="1600" b="1" dirty="0">
                <a:solidFill>
                  <a:srgbClr val="C00000"/>
                </a:solidFill>
              </a:rPr>
              <a:t>.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 err="1">
                <a:solidFill>
                  <a:srgbClr val="C00000"/>
                </a:solidFill>
              </a:rPr>
              <a:t>Було</a:t>
            </a:r>
            <a:r>
              <a:rPr lang="ru-RU" sz="1600" b="1" dirty="0">
                <a:solidFill>
                  <a:srgbClr val="C00000"/>
                </a:solidFill>
              </a:rPr>
              <a:t> колись — </a:t>
            </a:r>
            <a:r>
              <a:rPr lang="ru-RU" sz="1600" b="1" dirty="0" err="1">
                <a:solidFill>
                  <a:srgbClr val="C00000"/>
                </a:solidFill>
              </a:rPr>
              <a:t>панували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Та </a:t>
            </a:r>
            <a:r>
              <a:rPr lang="ru-RU" sz="1600" b="1" dirty="0" err="1">
                <a:solidFill>
                  <a:srgbClr val="C00000"/>
                </a:solidFill>
              </a:rPr>
              <a:t>більше</a:t>
            </a:r>
            <a:r>
              <a:rPr lang="ru-RU" sz="1600" b="1" dirty="0">
                <a:solidFill>
                  <a:srgbClr val="C00000"/>
                </a:solidFill>
              </a:rPr>
              <a:t> не будем!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 err="1">
                <a:solidFill>
                  <a:srgbClr val="C00000"/>
                </a:solidFill>
              </a:rPr>
              <a:t>Тії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слави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козацької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 err="1">
                <a:solidFill>
                  <a:srgbClr val="C00000"/>
                </a:solidFill>
              </a:rPr>
              <a:t>Повік</a:t>
            </a:r>
            <a:r>
              <a:rPr lang="ru-RU" sz="1600" b="1" dirty="0">
                <a:solidFill>
                  <a:srgbClr val="C00000"/>
                </a:solidFill>
              </a:rPr>
              <a:t> не забудем!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Далі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з монолога Тараса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Трясила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розуміємо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герої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ще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є:</a:t>
            </a:r>
          </a:p>
          <a:p>
            <a:pPr algn="r"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«</a:t>
            </a:r>
            <a:r>
              <a:rPr lang="ru-RU" sz="1600" b="1" dirty="0" err="1">
                <a:solidFill>
                  <a:srgbClr val="C00000"/>
                </a:solidFill>
              </a:rPr>
              <a:t>Бідна</a:t>
            </a:r>
            <a:r>
              <a:rPr lang="ru-RU" sz="1600" b="1" dirty="0">
                <a:solidFill>
                  <a:srgbClr val="C00000"/>
                </a:solidFill>
              </a:rPr>
              <a:t> моя </a:t>
            </a:r>
            <a:r>
              <a:rPr lang="ru-RU" sz="1600" b="1" dirty="0" err="1">
                <a:solidFill>
                  <a:srgbClr val="C00000"/>
                </a:solidFill>
              </a:rPr>
              <a:t>Україно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Стоптана ляхами!» </a:t>
            </a:r>
            <a:r>
              <a:rPr lang="ru-RU" sz="1600" b="1" dirty="0" smtClean="0">
                <a:solidFill>
                  <a:srgbClr val="C00000"/>
                </a:solidFill>
              </a:rPr>
              <a:t>…«</a:t>
            </a:r>
            <a:r>
              <a:rPr lang="ru-RU" sz="1600" b="1" dirty="0">
                <a:solidFill>
                  <a:srgbClr val="C00000"/>
                </a:solidFill>
              </a:rPr>
              <a:t>А </a:t>
            </a:r>
            <a:r>
              <a:rPr lang="ru-RU" sz="1600" b="1" dirty="0" err="1">
                <a:solidFill>
                  <a:srgbClr val="C00000"/>
                </a:solidFill>
              </a:rPr>
              <a:t>годі</a:t>
            </a:r>
            <a:r>
              <a:rPr lang="ru-RU" sz="1600" b="1" dirty="0">
                <a:solidFill>
                  <a:srgbClr val="C00000"/>
                </a:solidFill>
              </a:rPr>
              <a:t> журиться!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А </a:t>
            </a:r>
            <a:r>
              <a:rPr lang="ru-RU" sz="1600" b="1" dirty="0" err="1">
                <a:solidFill>
                  <a:srgbClr val="C00000"/>
                </a:solidFill>
              </a:rPr>
              <a:t>ходім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лиш</a:t>
            </a:r>
            <a:r>
              <a:rPr lang="ru-RU" sz="1600" b="1" dirty="0">
                <a:solidFill>
                  <a:srgbClr val="C00000"/>
                </a:solidFill>
              </a:rPr>
              <a:t>, пани-</a:t>
            </a:r>
            <a:r>
              <a:rPr lang="ru-RU" sz="1600" b="1" dirty="0" err="1">
                <a:solidFill>
                  <a:srgbClr val="C00000"/>
                </a:solidFill>
              </a:rPr>
              <a:t>брати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З поляками биться</a:t>
            </a:r>
            <a:r>
              <a:rPr lang="ru-RU" sz="1600" b="1" dirty="0" smtClean="0">
                <a:solidFill>
                  <a:srgbClr val="C00000"/>
                </a:solidFill>
              </a:rPr>
              <a:t>!»</a:t>
            </a:r>
          </a:p>
          <a:p>
            <a:pPr marL="0" indent="0" algn="r">
              <a:buFont typeface="Arial" charset="0"/>
              <a:buNone/>
              <a:defRPr/>
            </a:pPr>
            <a:endParaRPr lang="uk-UA" sz="1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638" y="1557338"/>
            <a:ext cx="40386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Боротьба триває, але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</a:rPr>
              <a:t>Трясило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передчуває поразку: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«</a:t>
            </a:r>
            <a:r>
              <a:rPr lang="ru-RU" sz="1600" b="1" dirty="0" err="1">
                <a:solidFill>
                  <a:srgbClr val="C00000"/>
                </a:solidFill>
              </a:rPr>
              <a:t>Отамани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товариші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 err="1">
                <a:solidFill>
                  <a:srgbClr val="C00000"/>
                </a:solidFill>
              </a:rPr>
              <a:t>Брати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мої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r>
              <a:rPr lang="ru-RU" sz="1600" b="1" dirty="0" err="1">
                <a:solidFill>
                  <a:srgbClr val="C00000"/>
                </a:solidFill>
              </a:rPr>
              <a:t>діти</a:t>
            </a:r>
            <a:r>
              <a:rPr lang="ru-RU" sz="1600" b="1" dirty="0">
                <a:solidFill>
                  <a:srgbClr val="C00000"/>
                </a:solidFill>
              </a:rPr>
              <a:t>!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Дайте </a:t>
            </a:r>
            <a:r>
              <a:rPr lang="ru-RU" sz="1600" b="1" dirty="0" err="1">
                <a:solidFill>
                  <a:srgbClr val="C00000"/>
                </a:solidFill>
              </a:rPr>
              <a:t>мені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порадоньку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 err="1">
                <a:solidFill>
                  <a:srgbClr val="C00000"/>
                </a:solidFill>
              </a:rPr>
              <a:t>Що</a:t>
            </a:r>
            <a:r>
              <a:rPr lang="ru-RU" sz="1600" b="1" dirty="0">
                <a:solidFill>
                  <a:srgbClr val="C00000"/>
                </a:solidFill>
              </a:rPr>
              <a:t> будем </a:t>
            </a:r>
            <a:r>
              <a:rPr lang="ru-RU" sz="1600" b="1" dirty="0" err="1">
                <a:solidFill>
                  <a:srgbClr val="C00000"/>
                </a:solidFill>
              </a:rPr>
              <a:t>робити</a:t>
            </a:r>
            <a:r>
              <a:rPr lang="ru-RU" sz="1600" b="1" dirty="0">
                <a:solidFill>
                  <a:srgbClr val="C00000"/>
                </a:solidFill>
              </a:rPr>
              <a:t>?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 err="1">
                <a:solidFill>
                  <a:srgbClr val="C00000"/>
                </a:solidFill>
              </a:rPr>
              <a:t>Бенкетують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вражі</a:t>
            </a:r>
            <a:r>
              <a:rPr lang="ru-RU" sz="1600" b="1" dirty="0">
                <a:solidFill>
                  <a:srgbClr val="C00000"/>
                </a:solidFill>
              </a:rPr>
              <a:t> ляхи -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Наше </a:t>
            </a:r>
            <a:r>
              <a:rPr lang="ru-RU" sz="1600" b="1" dirty="0" err="1">
                <a:solidFill>
                  <a:srgbClr val="C00000"/>
                </a:solidFill>
              </a:rPr>
              <a:t>безголов'я</a:t>
            </a:r>
            <a:r>
              <a:rPr lang="ru-RU" sz="1600" b="1" dirty="0">
                <a:solidFill>
                  <a:srgbClr val="C00000"/>
                </a:solidFill>
              </a:rPr>
              <a:t>».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Соратники Федоровича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теж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не ликом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шиті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</a:rPr>
              <a:t>«Нехай </a:t>
            </a:r>
            <a:r>
              <a:rPr lang="ru-RU" sz="1600" b="1" dirty="0" err="1">
                <a:solidFill>
                  <a:srgbClr val="C00000"/>
                </a:solidFill>
              </a:rPr>
              <a:t>собі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бенкетують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Нехай на </a:t>
            </a:r>
            <a:r>
              <a:rPr lang="ru-RU" sz="1600" b="1" dirty="0" err="1">
                <a:solidFill>
                  <a:srgbClr val="C00000"/>
                </a:solidFill>
              </a:rPr>
              <a:t>здоров'я</a:t>
            </a:r>
            <a:r>
              <a:rPr lang="ru-RU" sz="1600" b="1" dirty="0">
                <a:solidFill>
                  <a:srgbClr val="C00000"/>
                </a:solidFill>
              </a:rPr>
              <a:t>!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Нехай, </a:t>
            </a:r>
            <a:r>
              <a:rPr lang="ru-RU" sz="1600" b="1" dirty="0" err="1">
                <a:solidFill>
                  <a:srgbClr val="C00000"/>
                </a:solidFill>
              </a:rPr>
              <a:t>кляті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r>
              <a:rPr lang="ru-RU" sz="1600" b="1" dirty="0" err="1">
                <a:solidFill>
                  <a:srgbClr val="C00000"/>
                </a:solidFill>
              </a:rPr>
              <a:t>бенкетують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 err="1">
                <a:solidFill>
                  <a:srgbClr val="C00000"/>
                </a:solidFill>
              </a:rPr>
              <a:t>Поки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сонце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зайде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А </a:t>
            </a:r>
            <a:r>
              <a:rPr lang="ru-RU" sz="1600" b="1" dirty="0" err="1">
                <a:solidFill>
                  <a:srgbClr val="C00000"/>
                </a:solidFill>
              </a:rPr>
              <a:t>ніч-мати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дасть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пораду</a:t>
            </a:r>
            <a:r>
              <a:rPr lang="ru-RU" sz="1600" b="1" dirty="0">
                <a:solidFill>
                  <a:srgbClr val="C00000"/>
                </a:solidFill>
              </a:rPr>
              <a:t>,—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Козак ляха </a:t>
            </a:r>
            <a:r>
              <a:rPr lang="ru-RU" sz="1600" b="1" dirty="0" err="1">
                <a:solidFill>
                  <a:srgbClr val="C00000"/>
                </a:solidFill>
              </a:rPr>
              <a:t>знайде</a:t>
            </a:r>
            <a:r>
              <a:rPr lang="ru-RU" sz="1600" b="1" dirty="0">
                <a:solidFill>
                  <a:srgbClr val="C00000"/>
                </a:solidFill>
              </a:rPr>
              <a:t>». </a:t>
            </a:r>
            <a:endParaRPr lang="uk-UA" sz="1600" b="1" dirty="0">
              <a:solidFill>
                <a:srgbClr val="C00000"/>
              </a:solidFill>
            </a:endParaRPr>
          </a:p>
        </p:txBody>
      </p:sp>
      <p:pic>
        <p:nvPicPr>
          <p:cNvPr id="5" name="Picture 3" descr="1-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92696"/>
            <a:ext cx="2016224" cy="240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196975"/>
            <a:ext cx="5688013" cy="3527425"/>
          </a:xfrm>
        </p:spPr>
        <p:txBody>
          <a:bodyPr/>
          <a:lstStyle/>
          <a:p>
            <a:pPr>
              <a:defRPr/>
            </a:pPr>
            <a:r>
              <a:rPr lang="uk-UA" sz="2400" b="1" dirty="0" smtClean="0">
                <a:solidFill>
                  <a:srgbClr val="C00000"/>
                </a:solidFill>
              </a:rPr>
              <a:t/>
            </a:r>
            <a:br>
              <a:rPr lang="uk-UA" sz="2400" b="1" dirty="0" smtClean="0">
                <a:solidFill>
                  <a:srgbClr val="C00000"/>
                </a:solidFill>
              </a:rPr>
            </a:br>
            <a:r>
              <a:rPr lang="uk-UA" sz="2400" b="1" dirty="0" smtClean="0">
                <a:solidFill>
                  <a:srgbClr val="C00000"/>
                </a:solidFill>
              </a:rPr>
              <a:t/>
            </a:r>
            <a:br>
              <a:rPr lang="uk-UA" sz="2400" b="1" dirty="0" smtClean="0">
                <a:solidFill>
                  <a:srgbClr val="C00000"/>
                </a:solidFill>
              </a:rPr>
            </a:br>
            <a:r>
              <a:rPr lang="uk-UA" sz="2400" b="1" dirty="0" smtClean="0">
                <a:solidFill>
                  <a:srgbClr val="C00000"/>
                </a:solidFill>
              </a:rPr>
              <a:t/>
            </a:r>
            <a:br>
              <a:rPr lang="uk-UA" sz="2400" b="1" dirty="0" smtClean="0">
                <a:solidFill>
                  <a:srgbClr val="C00000"/>
                </a:solidFill>
              </a:rPr>
            </a:br>
            <a:r>
              <a:rPr lang="uk-UA" sz="2400" b="1" dirty="0" smtClean="0">
                <a:solidFill>
                  <a:srgbClr val="C00000"/>
                </a:solidFill>
              </a:rPr>
              <a:t>Відомі й невідомі герої </a:t>
            </a:r>
            <a:r>
              <a:rPr lang="uk-UA" sz="1800" b="1" dirty="0">
                <a:solidFill>
                  <a:srgbClr val="C00000"/>
                </a:solidFill>
              </a:rPr>
              <a:t/>
            </a:r>
            <a:br>
              <a:rPr lang="uk-UA" sz="1800" b="1" dirty="0">
                <a:solidFill>
                  <a:srgbClr val="C00000"/>
                </a:solidFill>
              </a:rPr>
            </a:b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</a:rPr>
              <a:t>Дана поема переконала мене в тому, що справжні герої були не лише серед всім відомих прізвищ. На мою думку, Тарас Федорович, в народі недаремно отримав прізвисько </a:t>
            </a:r>
            <a:r>
              <a:rPr lang="uk-UA" sz="1800" b="1" dirty="0" err="1" smtClean="0">
                <a:solidFill>
                  <a:schemeClr val="accent2">
                    <a:lumMod val="50000"/>
                  </a:schemeClr>
                </a:solidFill>
              </a:rPr>
              <a:t>Трясило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</a:rPr>
              <a:t> – воно  саме говорить про  себе. Особисто я вважаю його й Марка Жмайла героями на рівні з  Б.Хмельницьким та ін. Великий пророк недаремно озивається до нас історичною піснею. Він шукає нових героїв, щоб  не повторювалось ось такого: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600" b="1" dirty="0" smtClean="0">
                <a:solidFill>
                  <a:srgbClr val="C00000"/>
                </a:solidFill>
              </a:rPr>
              <a:t>«</a:t>
            </a:r>
            <a:r>
              <a:rPr lang="ru-RU" sz="1600" b="1" dirty="0" err="1" smtClean="0">
                <a:solidFill>
                  <a:srgbClr val="C00000"/>
                </a:solidFill>
              </a:rPr>
              <a:t>Козачество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гине</a:t>
            </a:r>
            <a:r>
              <a:rPr lang="ru-RU" sz="1600" b="1" dirty="0">
                <a:solidFill>
                  <a:srgbClr val="C00000"/>
                </a:solidFill>
              </a:rPr>
              <a:t>;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Гине слава, </a:t>
            </a:r>
            <a:r>
              <a:rPr lang="ru-RU" sz="1600" b="1" dirty="0" err="1">
                <a:solidFill>
                  <a:srgbClr val="C00000"/>
                </a:solidFill>
              </a:rPr>
              <a:t>батьківщина</a:t>
            </a:r>
            <a:r>
              <a:rPr lang="ru-RU" sz="1600" b="1" dirty="0">
                <a:solidFill>
                  <a:srgbClr val="C00000"/>
                </a:solidFill>
              </a:rPr>
              <a:t>;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 err="1">
                <a:solidFill>
                  <a:srgbClr val="C00000"/>
                </a:solidFill>
              </a:rPr>
              <a:t>Немає</a:t>
            </a:r>
            <a:r>
              <a:rPr lang="ru-RU" sz="1600" b="1" dirty="0">
                <a:solidFill>
                  <a:srgbClr val="C00000"/>
                </a:solidFill>
              </a:rPr>
              <a:t> де </a:t>
            </a:r>
            <a:r>
              <a:rPr lang="ru-RU" sz="1600" b="1" dirty="0" err="1">
                <a:solidFill>
                  <a:srgbClr val="C00000"/>
                </a:solidFill>
              </a:rPr>
              <a:t>дітись</a:t>
            </a:r>
            <a:r>
              <a:rPr lang="ru-RU" sz="1600" b="1" dirty="0">
                <a:solidFill>
                  <a:srgbClr val="C00000"/>
                </a:solidFill>
              </a:rPr>
              <a:t>;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 err="1">
                <a:solidFill>
                  <a:srgbClr val="C00000"/>
                </a:solidFill>
              </a:rPr>
              <a:t>Виростають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нехрещені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 err="1">
                <a:solidFill>
                  <a:srgbClr val="C00000"/>
                </a:solidFill>
              </a:rPr>
              <a:t>Козацькії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діти</a:t>
            </a:r>
            <a:r>
              <a:rPr lang="ru-RU" sz="1600" b="1" dirty="0">
                <a:solidFill>
                  <a:srgbClr val="C00000"/>
                </a:solidFill>
              </a:rPr>
              <a:t>;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 err="1">
                <a:solidFill>
                  <a:srgbClr val="C00000"/>
                </a:solidFill>
              </a:rPr>
              <a:t>Кохаються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невінчані</a:t>
            </a:r>
            <a:r>
              <a:rPr lang="ru-RU" sz="1600" b="1" dirty="0">
                <a:solidFill>
                  <a:srgbClr val="C00000"/>
                </a:solidFill>
              </a:rPr>
              <a:t>;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Без попа </a:t>
            </a:r>
            <a:r>
              <a:rPr lang="ru-RU" sz="1600" b="1" dirty="0" err="1">
                <a:solidFill>
                  <a:srgbClr val="C00000"/>
                </a:solidFill>
              </a:rPr>
              <a:t>ховають</a:t>
            </a:r>
            <a:r>
              <a:rPr lang="ru-RU" sz="1600" b="1" dirty="0">
                <a:solidFill>
                  <a:srgbClr val="C00000"/>
                </a:solidFill>
              </a:rPr>
              <a:t>;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Запродана жидам </a:t>
            </a:r>
            <a:r>
              <a:rPr lang="ru-RU" sz="1600" b="1" dirty="0" err="1">
                <a:solidFill>
                  <a:srgbClr val="C00000"/>
                </a:solidFill>
              </a:rPr>
              <a:t>віра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В </a:t>
            </a:r>
            <a:r>
              <a:rPr lang="ru-RU" sz="1600" b="1" dirty="0" err="1">
                <a:solidFill>
                  <a:srgbClr val="C00000"/>
                </a:solidFill>
              </a:rPr>
              <a:t>церкву</a:t>
            </a:r>
            <a:r>
              <a:rPr lang="ru-RU" sz="1600" b="1" dirty="0">
                <a:solidFill>
                  <a:srgbClr val="C00000"/>
                </a:solidFill>
              </a:rPr>
              <a:t> не </a:t>
            </a:r>
            <a:r>
              <a:rPr lang="ru-RU" sz="1600" b="1" dirty="0" err="1">
                <a:solidFill>
                  <a:srgbClr val="C00000"/>
                </a:solidFill>
              </a:rPr>
              <a:t>пускають</a:t>
            </a:r>
            <a:r>
              <a:rPr lang="ru-RU" sz="1600" b="1" dirty="0">
                <a:solidFill>
                  <a:srgbClr val="C00000"/>
                </a:solidFill>
              </a:rPr>
              <a:t>! </a:t>
            </a:r>
            <a:endParaRPr lang="uk-UA" sz="1600" b="1" dirty="0">
              <a:solidFill>
                <a:srgbClr val="C00000"/>
              </a:solidFill>
            </a:endParaRPr>
          </a:p>
        </p:txBody>
      </p:sp>
      <p:sp>
        <p:nvSpPr>
          <p:cNvPr id="24578" name="AutoShape 2" descr="data:image/jpeg;base64,/9j/4AAQSkZJRgABAQAAAQABAAD/2wCEAAkGBxMTEhUSEhQUFRUWFxQXFxUXFxQXFRcVFRQWFxUXFBQYHCggGBolHBQUITEhJSkrLi4uFx8zODMsNygtLisBCgoKDg0OGhAQGiwkICQsLCwsLCwsLCwsLCwsLCwsLCwsLCwsLCwsLCwsLCwsLCwsLCwsLCwsLCwsLCwsLCwsLP/AABEIAPcAzAMBIgACEQEDEQH/xAAbAAACAwEBAQAAAAAAAAAAAAACAwEEBQAGB//EADkQAAEDAgQEBAMIAQQDAQAAAAEAAhEDIQQSMUEFUWFxEyKBkQYysRRCUqHB0eHwciNigvFDorIz/8QAGQEAAgMBAAAAAAAAAAAAAAAAAQMAAgQF/8QAJREAAgICAgICAgMBAAAAAAAAAAECEQMhEjEEQRMiYXEyUfBC/9oADAMBAAIRAxEAPwD58UGYo5hLJTRgYdZS13RC1c5+w1UCG+pG3olGTqnUqe5uhqC6AVRDzZKDk8C0IC0ckERyCa5HnuEuFDrShRa9HruBYgZRp/C9Cyk1wzU5B/Jy+Z4LHPZbZeswfEpDS3QQjJFIs0MZkqDJUFzMONr8j1XjW8PJreHqP5XqMdVztLhyh36HuCkcCp5nGqROUacyFE6A1Zt8KwlLDtHlmo4CG8ydJ6K3icSxk+I4OefugWHQQsfHYzLNSRmdYdunIcl5nG8XI6lVqy10XPiDEU3bQVgFjQdFFWs5xlxQ5xyP0lWsW7Yx1FqF1GmkvqqC+ddf7ujYKHGlS5eso/sbRyI7pLHdkxrlCJ0H9kZ/Sp+wMM3RmhPmbY7t/ZEy4mO6FsYqZWOAbzKWcIPxK2WhJcwc1LZKQDQuyrmqXHYalWIDF8ouU9tEN77n9k2jSyC+p1Kg9UtysZSQooKiioUIG5PoimLaa7JPRd3QwhJR2VDcUsOJMNEnYDWUdFjnENaJJ0XpeG8NFHkXx5nfh7Jc5qJpw4ZZP0ZlDgbv/K6P9rblaOH4S1ny5hzzGZ9FoUmDXn7wpquhZ3lk/Z0I+LjXoqZy2025K1w4ZaRItcmfWB+ZCzMbjGc7yj8f/SsbTeE/HJtbMGfGoS0J4vXzGGmItK8++gQZK1vtlL7zrpb3McIBBVfkaltaGPxYygnGX2/oypI3lMdVEc0ypRhJew7JqOe/yDni4VjB0g4yfZVSOqbQeWGdv1VgDcTQymwMJJcQrX2mZzDNyGis0mteLtiFCCcFiIIlX8TQJBfTJEi45jsqQw4aVq4Z1kQp0Y9N8oSVd4lhYPiN03H6qi1sqdDE7BDoEp+ApzLj27KlXfsrHD6uoUl/EMX9qL1bZI8MlWJBT6YSG6H8bM+thoEqu5sLaqAELONPUckYyK5I+ymeaS55Vss5JLqc25wPdMsWonovh7DBlI1iJc7TtsruJOVoH3nm/ZNpMy0w3lA9lU4xWygPOwKxSfJnZglCKQGP4k2k3r+Z7BeXxnFqjzrAVfF4hz3ZiVXK148Kj32czP5cpuoukSSTvfnyXsa+KDKYZSe6AQGAMHnIifNqJkmSvJUsO99mgn6eq2qXD8QR5nNsAOsDQWVppCMdlHjrgXh3lJM5oETG6zSVaxeGeXeYydPbQKtUpEagox6orK7ssYXGkWcZH0V+qwaj3WItXgr800yeoQa9op2KcyT/AGEdI807FgiyrMKgBgMnRW6DHAy2YVem06j6KyzEERpCK2QvFvNMpOjskh83RAKxC22IjmsWvhy1xAuNlqNUZUQp0edKfhnZSOZSXsIUM5oPotH+Rs01ZpNVSiZ9lZpuhZpGxDgqeKZBkKyHpdYEhBaI9lAhA9+Uh3Ij6puVIxPylNKPSPXA5mSOhCwvirEyGtHU+iTwXi4DfCeYIPlcfoVW4+HPrta25cAAO6VDHxybNWXOp4G1+jIKv8G4Yazo2+vRFiODObSNVr2PDbPAmW++o6r0vwhSy08++yfPIq0c+GN8tnqeA/DdNomoAbfKNB+60OL8FpOZlaAyNx+qyKrsQRIe2mNrSVkVPiDEUXQ9zKzd4s4LJtmyqL7OCUWXLQ4i86hZ3G+BscMzbdNlqcKxwrsqubIAGhESVhYv4gfWPhYdlxZxNgIse6FP0G17PEYygWOIKZwp0VW9491Y42Hh3nieY3VfhNPNVb3lbIu4mGcalRfxDSHGf3SxTWvi8PmQupwyIRoWUWVukIQ5A9hEnROwjr3E+iHRC9hqcBPCEQpBTABh6X4iObIGqEMR/JTUaALIXiVDzJAG9lVl4ou4ImL+nXsrxw7izOCAL2uTb6JvDsHEeI13husCNWv2I6HktGhgNDfw5+UnWNfRLbVjtmBRzFtR5dZrZAjUkxC7DY4Os4RsDsVqY6gQ0sa5sEuEdzN+vVYdbOQKZAGkk6CNCeSlKQLcS1VZBkJNZoPqmUXyMs5osXDRDGyr0xq2Y1RkGCtL4fJNUnUtY4N7usEGKw83H/aVw3EmlUDiLaEdE1vlHXYhLjPfRv4Zoa2uyQ4FjWW0Dgbra4Rh5YGN2VLCUoY91Nv+k8Bx3If0PJaHBq2UwVkbNtCOJcLxJeGyC0zofqsmjweq8O8Sm2m4OAYNC7mZlfRGw4Tvz5JbMMxp8RxkjSdAqqdIjjszaXBslOo0G4pEjvC+c0g5kDKSXE+YOIi+8L6xh60uJgw5rh3BXiMFg2VG1WEwWVHj0myMZV2Rwb6PHcRqEkhxmDE66dd1f+HsNrUPYK2OFsfULJOVg9ytNlENGUCANFphtGPLqQqFJYCjcFCaJKYw5mDcKHUY00V3KoywpQBbKakhNCnKiQUYhKVgtslEKEMGk6fROo0yXiJN9kunSjdd4hGh7jn3S2NhR6imxwANV9gBla1wJkaZo0IW1xDFNOR4+XI0wLtt82bndeLwRa50TlBBPtsrlLimrM4DGgxbX+VRx9DOQWNxGaqXAAAmzW3DZGk9VncReTUcJADomNJaFFTGmTF3CPMBt06qmXMc45paLwRczFgR31V4qis5WWeFfeHZWqrV3DcPlZfUmf2RYqo1ouUpu5aHRVR2KQ1cv3oWfWxhOlvqqpdOt01QFPIvR7HgeIqGjUZScCwAkg6xvCutdYEKp8Iva0aW+V/roT0OisYlvhuLDpqDzGyzy/k0Pg7imbuDxctuquO4xTbeofJyBuf4We3EZWEk81jcKwoxLnVK05PutHMbnolKPbY/npJdlyn8TOpvLqTy4XAa7aeRWZheIS97pu+S4deibi6dNhyhrx6WPXRY2Op5HNc02OqZBReqK5G4/a7N/hAs503JVsheXw3FCwxEtXocHiw8SFpgqRgyO3Y9wQFqIuXQmCxbWogEYahLUSAwpCKFCAAHaJZarDxZKhEhgsPRBVKN9hZJckD0qFlxTcE+MxyhxykAHQE7+iW4IqDocCreiUrObSe20GTFtzyRUPK6XtJ72vzhehwmKOYPDo/EQ2XDYgDss3jtMh4JzX0LokjnAS45G3TGyxKKtA4viYFmX6rJqVS4yboCVwToxUejPObkSoKlA4qxU0uHY0sIcNdCNiORXpRxFlVmVx00/EzvzHVeGFrp1LFkH9RqlTxqReGRwPQcQxJDCzWbAjcbq/w3HNogA2gBeX+3SZdf8lpYfDVXsDwQGH5S8663AjSxulPHo0RzJs2sf8UNNrGxGi8hj8TM9TI6LsY9zTBjuND2VINJMq2PGkUyZm9Eyn4PFupulvqNkk2Qp5nPYcPxraotryVwLxGHqua4Fpgr1fDOICoINnDUc+yhC8oIRNBUkKWShcLkZCAKWCiDogKOoEIhSyUedqnRKzIqhuUqElGh9kucgdUhBUdCQSmJC3Ki/gcUfEEkwbft+a9P8SOY+hTqMaAbZo/E3yu/deJC9Vw+oKlFzT397O/OErMqqQ7C+ScTzLxBPdQCmYthBg6ix7hIlOi7RmkqdBEoC5dClrCdBKNhV+iC5BK0cPweo68ZRzK0cJwJou+/IbJUssUPh4uSfoxMPh3VDlaPXb1XseIPHheG0AjK0CZIaQ2DYaGZIU4bDgWENG50AHUrA4uys97nNa4NaCAAdm6kkG5v+aXGbyS/A7Lhjhht22JxdMuA5tt36xzVEOhXMHUkRuL9+afiMBnaXN1H/tznqrqfF0xXxcocomQVIClzY1XNCajOyWtTaVctIIMEJZEWQFGwHtOF8QFVvJw1H6hXiF4HDV3McHNMEL2XDeJNqtnRw1Co2XWy64JJamOrN5hCazeYQsNIVV0QBRXqt5hQHDmELZKR5tKr1Y7oy6ASVQe+TKMUSToJzkMoU+hgnu0H7K7kl2UjCUukKlbPw5iIdB0NvR38wh4dwXNdxt9VrfZmNBDABA17LPlyxao24PFmvs9GZxjCk1IGroI76Fdh+Bk/MY6BaXEqDn02VGsdzzmA2YuAN1PDcZnn8Q1VOclHQ2GLHKf2BZwWk0S655K1hsG0XgABPp05u5MqUpIk25fukubfbNkccY9IENzeZ1mjQc/4SzLjb2Ta1QkwPb+7LF41jXiaVIEz81Rt5BGjI26owg5OkDLmjiVsH4ldV/8Axax2X5nGPni4j/aNeqz6XEXBjGyfKS4AZYk7855osPxMhgbJBDg6QBJgQCXa9I0hU65GYlswdJtr0W2MeKo4mTK5S5Wc54z5mjLJsJ0Wxh8QCyRuCI5E6ysMlWKNXK4fheAexVckOSL+Pl4un0y/iaTXiD82zxv0eN+6x69MscWmxH9sdwtmnY+h9yLJGMpgmDdoi41FhMHdUhkrRpzYOW4mS4rpT62EIEt8zRqRqP8AIbKrK0JpmFxa7DKZh65YZCVC6VAHoqVYOGYJjBKwcJiiw9DqtRmIOqlg0HWQALqtZB4qOyUiji9guoYEm5tJgcyrlClJk9gtHC0/NOzLDvus8slLRvxeOpO2BS4awQ0DzHUqzUZJFJnqjBgFx3+iscPpZRmOrr9uQWZyfbOioJaSJcwNAYEuLGRqCOt0+o+O/wCaSql6F06VR7X0h4joEjKQ1saSZ77KpwJuUOadQ6D6LVweIyPB20P+LrH9Csqr5MU4aB1/VXTtNGVrjkTNjxEAfP8AbRz6BIr4im0gVKgbOg1d7DQd1gcYx9Qk0yMjDeAZzDYl2/ZSGJyLZvKjjWtss8fxzhNNgOW2Z4+9ImARo36qhg+IlrMoscwOaPMMo8oDwZA5jkio8RhrWGIlpdIG1vmF4y7KjUaA5waZbJg8xNlshBJUcjLllOXJsbinAvcW6EzpGtzba8pbUIcmtjkriSIR5Jpnm0g+jv5UiEzCkZw06Olvvp+ajIuxuBrSIOu3UKwWLOxFe/ywRPod1eweJDxfUa/us2SH/SOl42ZP6S7GU6UCW2JzXGohshUX0W1DeGPO+jHH/cPunrotEj2OqTWogqkZ0x+TDyEO4a0WLyDvJbA/46x2lZvhlaZq6NeJA0P3m9juOic1ls0BzfxDQdx91M5tGb4E3RhlpV7APPy+3ZXquHaRIHcJVKnD2mf7yVo5UUyeK4oJzTK7IeSs1tUslN5GbiFQsOyvUm+UDc3Kr02TA5/orjNzyWGTO5ijSJDMzwNgr7hb9f2VfDMhs7m6Ks8NGZxgDc6D+VT8DulbIIQvcG3cQBzJA/JYtbjTnPDaVhI8x+Y9hsq3FYqF1QwHg3iYN4FtnJscD9mDJ5yV8FZstx9Jzi0PmASSAY5a9yEvjTMzWVNxY/Recw1YMzSJzCJ5XXp8CfEokE7fwf0Rnj+OmhWPO8rakeWY/K/MbkHdWcbizUAJdMuJM/NMRJGnslY6nB/I9wkALUtpMwzTi2iJRNChoRtCsLZwARAFRCY0FAhyF53GogjuLoyChIUAW34dr6mYuhr8rvR3zH0IPuqdZvhkFpMybTNpsfVOeM1FrovTeWE/7X3b+YhLOAfAJAGaQAT5iQh+xl/0aeFrh4n+ymkLDwuIyOnbdbLjIkf9rJkhxf4Or4+b5I77Qmq0bKaBcxssMEgk/wDE789UBKNtYhpbsVEWkrDoOzG0B3Lb05Iao/kcim4fh1V7S9jSW/i2sbwuq5ph4IdsdnDkeqgFL0xOe3UIS9LDrqSFpxu0YM8eMjQw5m45K0wWA5rN4TWsWHUadlrMF1jmqZ2MMuUE0OxOJbTYXv0G25OzQvJY/HPrGXmANGj5R6bnqrfxBiszwwaM/wDo6rOaxacGOlyOV5vkOc3FPSIaiq1CRe87/upyoXtWgxCStj4axMEtPf3sf0WRlTcE/K9rusHsbKmSPKLQ3FPjNM0+OYeHHrf91jhes4nSzU2v5a+tivLVaZBhKwStUO8qNOzgVIQAIwnmQmUwOS1IVSDC9AXKZQyoQdg3S2szmzMP8qZkJf2t5ETOu0m+pHXqj4e+Krest9HAhdw7ECmIc29xmGuka9ECy6KhC0OGV/uH0/ZU8Q6SOgibSephLa4gyNVJR5KmXxTcJWjYrMvZJrVfKTvp6lNo1g9s7rPxxnyj+lIjHdM6OTIlHkj6N4IhtLK7K1rbizW21/uq84zFNqh7HmDeLEXBiRyWzguJ+PTpvD8hDf8AVG7i0Q76BZWPwT/9OpTd4lFuYgEBtRgc6S1w+82RYqqS2mK5PTRkVjmdBiRY7XGjuxUsIInRJ4g6Kk8xf1SajzKZFtAnUuwg8scHjb6Lep4gZC/aJXn5UHEuDHU9ihOHImHP8aa/1lfNJLjvJ90Lqii26Y2NQtJgexeYohU5ow484CKJ1UALLeSCE7w40KKlgaryAxjnF2kDVSwo9NwysS11Mmm1sXc7zGeTV5/HMAJ0PI6LUHCK1JodWZI5ZvrGircSZJAaGAObIDJMH8JJ3WaNKWjfL7Y+jHzKWlW6nCagpmq6ABFib3VFaLvowuLXY1HKTKNrkCoWZddRK4KEOBIIPIg/mrBoTVeJDRm/Jxm3uqlU2Vt1LPVdDg0Q0ydflAtzKDLIXjaGUmDIzEDST1tqFVlW8dhshN5AMSYvbUEG4VSVZAYeHrlp+q5z5JPVLCt4Oi0y52g+7zJ6qsqWxsOUlxApYlzDLTB+q18Nxt7j5wTYgvbZwB1j2WPhqBc6Nt1oObAhKyNdGjDjk1d6F8QcC8kHMNjzHYpDasWhdUtdLhGK0DJKmMJUPuuK4KworObddKsVaVgbXVUq8XYqUaGNMogUoIgrlRgdAXufh/FNaCW3nLH+MWC8EtPhuM8PKO89ibD+80rLG0OwS4yPpTeIsy3bPssqvRwVUy+AebSBCxqfEraH3SqWJw5nPSvuYP1WRRZv5IH4owTGsHh1nOE/K4gjuCF5Uhb3FDhy0mnII0EmPYrLYxpF1oxPRjzxtlRECOasfZ23g++yWcOeYTbEOLBHdEFHhHkpyHkVCtMB4Vh7C58N5NH5BL8Anb3TLtcXB0aaKFkhVdhGsEaSDIkdUFFoLgCCRO2p7JlV+bW/5BbnwtQptPj1HgFphrNxzf8AshKXFWXhj5SoyH4IwYkkaiL+yJ3lptO7pI7KxxTHOdXL2EzNiBvzMIuJYinVdGUgiAHj71r5m6STulW6Vmjik3x/QrhsZba7qxU0lUatM0yHN00PfkUVSuXC1uao427Q6GVRhxfaEkyZ2UlcoTTI3bJKiUwsQKAJCVWp7ppKlhVkBlIhEE6pS5Ku4K3IW40FKMVLpMLoRewJ0XqWJI3V6jxGoB5SI5SFiK3wzDeI/LNgCSJgkDYdUqUVVmiGV3Rax+Nc4AOa2eYj9FUY4bq5V4U4DNBDZi5A6qi4kdkIV6LZU12Mzjouzjok+IpFTomUJsca3ZC6seaWanRQapUJYZJ6ofSEOc80KhAypppaZR1UfRE9nrOAY97KWUUC4T8wAM+q1DxKnBz0MsjUtt7rzWDxZay1Ut6Qq+J4jUqDLmOXfqsvC2beaihGLqZnEN+WZ6JegRBsWQuTkqM0nbsUohEpCJUIqCuXKBOyqC1cuRASChc0FcuQIJfThAWrlyumUmkiMqJkggjUFcuRKFivjHP1awTyEewmyUBzXLlEkugyk32ycqkNC5coVOLFIpBcuQIFTpCfQ/RKayy5cog+iCFLWqFyjdForZayndEHLlyWmNIlQSuXKAACkNXLkS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579" name="AutoShape 4" descr="data:image/jpeg;base64,/9j/4AAQSkZJRgABAQAAAQABAAD/2wCEAAkGBxMTEhUSEhQUFRUWFxQXFxUXFxQXFRcVFRQWFxUXFBQYHCggGBolHBQUITEhJSkrLi4uFx8zODMsNygtLisBCgoKDg0OGhAQGiwkICQsLCwsLCwsLCwsLCwsLCwsLCwsLCwsLCwsLCwsLCwsLCwsLCwsLCwsLCwsLCwsLCwsLP/AABEIAPcAzAMBIgACEQEDEQH/xAAbAAACAwEBAQAAAAAAAAAAAAACAwEEBQAGB//EADkQAAEDAgQEBAMIAQQDAQAAAAEAAhEDIQQSMUEFUWFxEyKBkQYysRRCUqHB0eHwciNigvFDorIz/8QAGQEAAgMBAAAAAAAAAAAAAAAAAQMAAgQF/8QAJREAAgICAgICAgMBAAAAAAAAAAECEQMhEjEEQRMiYXEyUfBC/9oADAMBAAIRAxEAPwD58UGYo5hLJTRgYdZS13RC1c5+w1UCG+pG3olGTqnUqe5uhqC6AVRDzZKDk8C0IC0ckERyCa5HnuEuFDrShRa9HruBYgZRp/C9Cyk1wzU5B/Jy+Z4LHPZbZeswfEpDS3QQjJFIs0MZkqDJUFzMONr8j1XjW8PJreHqP5XqMdVztLhyh36HuCkcCp5nGqROUacyFE6A1Zt8KwlLDtHlmo4CG8ydJ6K3icSxk+I4OefugWHQQsfHYzLNSRmdYdunIcl5nG8XI6lVqy10XPiDEU3bQVgFjQdFFWs5xlxQ5xyP0lWsW7Yx1FqF1GmkvqqC+ddf7ujYKHGlS5eso/sbRyI7pLHdkxrlCJ0H9kZ/Sp+wMM3RmhPmbY7t/ZEy4mO6FsYqZWOAbzKWcIPxK2WhJcwc1LZKQDQuyrmqXHYalWIDF8ouU9tEN77n9k2jSyC+p1Kg9UtysZSQooKiioUIG5PoimLaa7JPRd3QwhJR2VDcUsOJMNEnYDWUdFjnENaJJ0XpeG8NFHkXx5nfh7Jc5qJpw4ZZP0ZlDgbv/K6P9rblaOH4S1ny5hzzGZ9FoUmDXn7wpquhZ3lk/Z0I+LjXoqZy2025K1w4ZaRItcmfWB+ZCzMbjGc7yj8f/SsbTeE/HJtbMGfGoS0J4vXzGGmItK8++gQZK1vtlL7zrpb3McIBBVfkaltaGPxYygnGX2/oypI3lMdVEc0ypRhJew7JqOe/yDni4VjB0g4yfZVSOqbQeWGdv1VgDcTQymwMJJcQrX2mZzDNyGis0mteLtiFCCcFiIIlX8TQJBfTJEi45jsqQw4aVq4Z1kQp0Y9N8oSVd4lhYPiN03H6qi1sqdDE7BDoEp+ApzLj27KlXfsrHD6uoUl/EMX9qL1bZI8MlWJBT6YSG6H8bM+thoEqu5sLaqAELONPUckYyK5I+ymeaS55Vss5JLqc25wPdMsWonovh7DBlI1iJc7TtsruJOVoH3nm/ZNpMy0w3lA9lU4xWygPOwKxSfJnZglCKQGP4k2k3r+Z7BeXxnFqjzrAVfF4hz3ZiVXK148Kj32czP5cpuoukSSTvfnyXsa+KDKYZSe6AQGAMHnIifNqJkmSvJUsO99mgn6eq2qXD8QR5nNsAOsDQWVppCMdlHjrgXh3lJM5oETG6zSVaxeGeXeYydPbQKtUpEagox6orK7ssYXGkWcZH0V+qwaj3WItXgr800yeoQa9op2KcyT/AGEdI807FgiyrMKgBgMnRW6DHAy2YVem06j6KyzEERpCK2QvFvNMpOjskh83RAKxC22IjmsWvhy1xAuNlqNUZUQp0edKfhnZSOZSXsIUM5oPotH+Rs01ZpNVSiZ9lZpuhZpGxDgqeKZBkKyHpdYEhBaI9lAhA9+Uh3Ij6puVIxPylNKPSPXA5mSOhCwvirEyGtHU+iTwXi4DfCeYIPlcfoVW4+HPrta25cAAO6VDHxybNWXOp4G1+jIKv8G4Yazo2+vRFiODObSNVr2PDbPAmW++o6r0vwhSy08++yfPIq0c+GN8tnqeA/DdNomoAbfKNB+60OL8FpOZlaAyNx+qyKrsQRIe2mNrSVkVPiDEUXQ9zKzd4s4LJtmyqL7OCUWXLQ4i86hZ3G+BscMzbdNlqcKxwrsqubIAGhESVhYv4gfWPhYdlxZxNgIse6FP0G17PEYygWOIKZwp0VW9491Y42Hh3nieY3VfhNPNVb3lbIu4mGcalRfxDSHGf3SxTWvi8PmQupwyIRoWUWVukIQ5A9hEnROwjr3E+iHRC9hqcBPCEQpBTABh6X4iObIGqEMR/JTUaALIXiVDzJAG9lVl4ou4ImL+nXsrxw7izOCAL2uTb6JvDsHEeI13husCNWv2I6HktGhgNDfw5+UnWNfRLbVjtmBRzFtR5dZrZAjUkxC7DY4Os4RsDsVqY6gQ0sa5sEuEdzN+vVYdbOQKZAGkk6CNCeSlKQLcS1VZBkJNZoPqmUXyMs5osXDRDGyr0xq2Y1RkGCtL4fJNUnUtY4N7usEGKw83H/aVw3EmlUDiLaEdE1vlHXYhLjPfRv4Zoa2uyQ4FjWW0Dgbra4Rh5YGN2VLCUoY91Nv+k8Bx3If0PJaHBq2UwVkbNtCOJcLxJeGyC0zofqsmjweq8O8Sm2m4OAYNC7mZlfRGw4Tvz5JbMMxp8RxkjSdAqqdIjjszaXBslOo0G4pEjvC+c0g5kDKSXE+YOIi+8L6xh60uJgw5rh3BXiMFg2VG1WEwWVHj0myMZV2Rwb6PHcRqEkhxmDE66dd1f+HsNrUPYK2OFsfULJOVg9ytNlENGUCANFphtGPLqQqFJYCjcFCaJKYw5mDcKHUY00V3KoywpQBbKakhNCnKiQUYhKVgtslEKEMGk6fROo0yXiJN9kunSjdd4hGh7jn3S2NhR6imxwANV9gBla1wJkaZo0IW1xDFNOR4+XI0wLtt82bndeLwRa50TlBBPtsrlLimrM4DGgxbX+VRx9DOQWNxGaqXAAAmzW3DZGk9VncReTUcJADomNJaFFTGmTF3CPMBt06qmXMc45paLwRczFgR31V4qis5WWeFfeHZWqrV3DcPlZfUmf2RYqo1ouUpu5aHRVR2KQ1cv3oWfWxhOlvqqpdOt01QFPIvR7HgeIqGjUZScCwAkg6xvCutdYEKp8Iva0aW+V/roT0OisYlvhuLDpqDzGyzy/k0Pg7imbuDxctuquO4xTbeofJyBuf4We3EZWEk81jcKwoxLnVK05PutHMbnolKPbY/npJdlyn8TOpvLqTy4XAa7aeRWZheIS97pu+S4deibi6dNhyhrx6WPXRY2Op5HNc02OqZBReqK5G4/a7N/hAs503JVsheXw3FCwxEtXocHiw8SFpgqRgyO3Y9wQFqIuXQmCxbWogEYahLUSAwpCKFCAAHaJZarDxZKhEhgsPRBVKN9hZJckD0qFlxTcE+MxyhxykAHQE7+iW4IqDocCreiUrObSe20GTFtzyRUPK6XtJ72vzhehwmKOYPDo/EQ2XDYgDss3jtMh4JzX0LokjnAS45G3TGyxKKtA4viYFmX6rJqVS4yboCVwToxUejPObkSoKlA4qxU0uHY0sIcNdCNiORXpRxFlVmVx00/EzvzHVeGFrp1LFkH9RqlTxqReGRwPQcQxJDCzWbAjcbq/w3HNogA2gBeX+3SZdf8lpYfDVXsDwQGH5S8663AjSxulPHo0RzJs2sf8UNNrGxGi8hj8TM9TI6LsY9zTBjuND2VINJMq2PGkUyZm9Eyn4PFupulvqNkk2Qp5nPYcPxraotryVwLxGHqua4Fpgr1fDOICoINnDUc+yhC8oIRNBUkKWShcLkZCAKWCiDogKOoEIhSyUedqnRKzIqhuUqElGh9kucgdUhBUdCQSmJC3Ki/gcUfEEkwbft+a9P8SOY+hTqMaAbZo/E3yu/deJC9Vw+oKlFzT397O/OErMqqQ7C+ScTzLxBPdQCmYthBg6ix7hIlOi7RmkqdBEoC5dClrCdBKNhV+iC5BK0cPweo68ZRzK0cJwJou+/IbJUssUPh4uSfoxMPh3VDlaPXb1XseIPHheG0AjK0CZIaQ2DYaGZIU4bDgWENG50AHUrA4uys97nNa4NaCAAdm6kkG5v+aXGbyS/A7Lhjhht22JxdMuA5tt36xzVEOhXMHUkRuL9+afiMBnaXN1H/tznqrqfF0xXxcocomQVIClzY1XNCajOyWtTaVctIIMEJZEWQFGwHtOF8QFVvJw1H6hXiF4HDV3McHNMEL2XDeJNqtnRw1Co2XWy64JJamOrN5hCazeYQsNIVV0QBRXqt5hQHDmELZKR5tKr1Y7oy6ASVQe+TKMUSToJzkMoU+hgnu0H7K7kl2UjCUukKlbPw5iIdB0NvR38wh4dwXNdxt9VrfZmNBDABA17LPlyxao24PFmvs9GZxjCk1IGroI76Fdh+Bk/MY6BaXEqDn02VGsdzzmA2YuAN1PDcZnn8Q1VOclHQ2GLHKf2BZwWk0S655K1hsG0XgABPp05u5MqUpIk25fukubfbNkccY9IENzeZ1mjQc/4SzLjb2Ta1QkwPb+7LF41jXiaVIEz81Rt5BGjI26owg5OkDLmjiVsH4ldV/8Axax2X5nGPni4j/aNeqz6XEXBjGyfKS4AZYk7855osPxMhgbJBDg6QBJgQCXa9I0hU65GYlswdJtr0W2MeKo4mTK5S5Wc54z5mjLJsJ0Wxh8QCyRuCI5E6ysMlWKNXK4fheAexVckOSL+Pl4un0y/iaTXiD82zxv0eN+6x69MscWmxH9sdwtmnY+h9yLJGMpgmDdoi41FhMHdUhkrRpzYOW4mS4rpT62EIEt8zRqRqP8AIbKrK0JpmFxa7DKZh65YZCVC6VAHoqVYOGYJjBKwcJiiw9DqtRmIOqlg0HWQALqtZB4qOyUiji9guoYEm5tJgcyrlClJk9gtHC0/NOzLDvus8slLRvxeOpO2BS4awQ0DzHUqzUZJFJnqjBgFx3+iscPpZRmOrr9uQWZyfbOioJaSJcwNAYEuLGRqCOt0+o+O/wCaSql6F06VR7X0h4joEjKQ1saSZ77KpwJuUOadQ6D6LVweIyPB20P+LrH9Csqr5MU4aB1/VXTtNGVrjkTNjxEAfP8AbRz6BIr4im0gVKgbOg1d7DQd1gcYx9Qk0yMjDeAZzDYl2/ZSGJyLZvKjjWtss8fxzhNNgOW2Z4+9ImARo36qhg+IlrMoscwOaPMMo8oDwZA5jkio8RhrWGIlpdIG1vmF4y7KjUaA5waZbJg8xNlshBJUcjLllOXJsbinAvcW6EzpGtzba8pbUIcmtjkriSIR5Jpnm0g+jv5UiEzCkZw06Olvvp+ajIuxuBrSIOu3UKwWLOxFe/ywRPod1eweJDxfUa/us2SH/SOl42ZP6S7GU6UCW2JzXGohshUX0W1DeGPO+jHH/cPunrotEj2OqTWogqkZ0x+TDyEO4a0WLyDvJbA/46x2lZvhlaZq6NeJA0P3m9juOic1ls0BzfxDQdx91M5tGb4E3RhlpV7APPy+3ZXquHaRIHcJVKnD2mf7yVo5UUyeK4oJzTK7IeSs1tUslN5GbiFQsOyvUm+UDc3Kr02TA5/orjNzyWGTO5ijSJDMzwNgr7hb9f2VfDMhs7m6Ks8NGZxgDc6D+VT8DulbIIQvcG3cQBzJA/JYtbjTnPDaVhI8x+Y9hsq3FYqF1QwHg3iYN4FtnJscD9mDJ5yV8FZstx9Jzi0PmASSAY5a9yEvjTMzWVNxY/Recw1YMzSJzCJ5XXp8CfEokE7fwf0Rnj+OmhWPO8rakeWY/K/MbkHdWcbizUAJdMuJM/NMRJGnslY6nB/I9wkALUtpMwzTi2iJRNChoRtCsLZwARAFRCY0FAhyF53GogjuLoyChIUAW34dr6mYuhr8rvR3zH0IPuqdZvhkFpMybTNpsfVOeM1FrovTeWE/7X3b+YhLOAfAJAGaQAT5iQh+xl/0aeFrh4n+ymkLDwuIyOnbdbLjIkf9rJkhxf4Or4+b5I77Qmq0bKaBcxssMEgk/wDE789UBKNtYhpbsVEWkrDoOzG0B3Lb05Iao/kcim4fh1V7S9jSW/i2sbwuq5ph4IdsdnDkeqgFL0xOe3UIS9LDrqSFpxu0YM8eMjQw5m45K0wWA5rN4TWsWHUadlrMF1jmqZ2MMuUE0OxOJbTYXv0G25OzQvJY/HPrGXmANGj5R6bnqrfxBiszwwaM/wDo6rOaxacGOlyOV5vkOc3FPSIaiq1CRe87/upyoXtWgxCStj4axMEtPf3sf0WRlTcE/K9rusHsbKmSPKLQ3FPjNM0+OYeHHrf91jhes4nSzU2v5a+tivLVaZBhKwStUO8qNOzgVIQAIwnmQmUwOS1IVSDC9AXKZQyoQdg3S2szmzMP8qZkJf2t5ETOu0m+pHXqj4e+Krest9HAhdw7ECmIc29xmGuka9ECy6KhC0OGV/uH0/ZU8Q6SOgibSephLa4gyNVJR5KmXxTcJWjYrMvZJrVfKTvp6lNo1g9s7rPxxnyj+lIjHdM6OTIlHkj6N4IhtLK7K1rbizW21/uq84zFNqh7HmDeLEXBiRyWzguJ+PTpvD8hDf8AVG7i0Q76BZWPwT/9OpTd4lFuYgEBtRgc6S1w+82RYqqS2mK5PTRkVjmdBiRY7XGjuxUsIInRJ4g6Kk8xf1SajzKZFtAnUuwg8scHjb6Lep4gZC/aJXn5UHEuDHU9ihOHImHP8aa/1lfNJLjvJ90Lqii26Y2NQtJgexeYohU5ow484CKJ1UALLeSCE7w40KKlgaryAxjnF2kDVSwo9NwysS11Mmm1sXc7zGeTV5/HMAJ0PI6LUHCK1JodWZI5ZvrGircSZJAaGAObIDJMH8JJ3WaNKWjfL7Y+jHzKWlW6nCagpmq6ABFib3VFaLvowuLXY1HKTKNrkCoWZddRK4KEOBIIPIg/mrBoTVeJDRm/Jxm3uqlU2Vt1LPVdDg0Q0ydflAtzKDLIXjaGUmDIzEDST1tqFVlW8dhshN5AMSYvbUEG4VSVZAYeHrlp+q5z5JPVLCt4Oi0y52g+7zJ6qsqWxsOUlxApYlzDLTB+q18Nxt7j5wTYgvbZwB1j2WPhqBc6Nt1oObAhKyNdGjDjk1d6F8QcC8kHMNjzHYpDasWhdUtdLhGK0DJKmMJUPuuK4KworObddKsVaVgbXVUq8XYqUaGNMogUoIgrlRgdAXufh/FNaCW3nLH+MWC8EtPhuM8PKO89ibD+80rLG0OwS4yPpTeIsy3bPssqvRwVUy+AebSBCxqfEraH3SqWJw5nPSvuYP1WRRZv5IH4owTGsHh1nOE/K4gjuCF5Uhb3FDhy0mnII0EmPYrLYxpF1oxPRjzxtlRECOasfZ23g++yWcOeYTbEOLBHdEFHhHkpyHkVCtMB4Vh7C58N5NH5BL8Anb3TLtcXB0aaKFkhVdhGsEaSDIkdUFFoLgCCRO2p7JlV+bW/5BbnwtQptPj1HgFphrNxzf8AshKXFWXhj5SoyH4IwYkkaiL+yJ3lptO7pI7KxxTHOdXL2EzNiBvzMIuJYinVdGUgiAHj71r5m6STulW6Vmjik3x/QrhsZba7qxU0lUatM0yHN00PfkUVSuXC1uao427Q6GVRhxfaEkyZ2UlcoTTI3bJKiUwsQKAJCVWp7ppKlhVkBlIhEE6pS5Ku4K3IW40FKMVLpMLoRewJ0XqWJI3V6jxGoB5SI5SFiK3wzDeI/LNgCSJgkDYdUqUVVmiGV3Rax+Nc4AOa2eYj9FUY4bq5V4U4DNBDZi5A6qi4kdkIV6LZU12Mzjouzjok+IpFTomUJsca3ZC6seaWanRQapUJYZJ6ofSEOc80KhAypppaZR1UfRE9nrOAY97KWUUC4T8wAM+q1DxKnBz0MsjUtt7rzWDxZay1Ut6Qq+J4jUqDLmOXfqsvC2beaihGLqZnEN+WZ6JegRBsWQuTkqM0nbsUohEpCJUIqCuXKBOyqC1cuRASChc0FcuQIJfThAWrlyumUmkiMqJkggjUFcuRKFivjHP1awTyEewmyUBzXLlEkugyk32ycqkNC5coVOLFIpBcuQIFTpCfQ/RKayy5cog+iCFLWqFyjdForZayndEHLlyWmNIlQSuXKAACkNXLkSH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4102" name="Picture 6" descr="http://proxy11.media.online.ua/uol/r3-1035d0afcc/5115f9435fcd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228184" y="2564903"/>
            <a:ext cx="2088232" cy="25267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4" descr="Марко Жмайло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789066" y="334054"/>
            <a:ext cx="1855788" cy="23756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4" descr="Taras_Tryasylo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076056" y="3645024"/>
            <a:ext cx="1748071" cy="23307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>
          <a:xfrm>
            <a:off x="-258763" y="549275"/>
            <a:ext cx="7772401" cy="1470025"/>
          </a:xfrm>
        </p:spPr>
        <p:txBody>
          <a:bodyPr/>
          <a:lstStyle/>
          <a:p>
            <a:r>
              <a:rPr lang="uk-UA" sz="3200" b="1" smtClean="0">
                <a:solidFill>
                  <a:srgbClr val="C00000"/>
                </a:solidFill>
              </a:rPr>
              <a:t>Непереможна віра в </a:t>
            </a:r>
            <a:br>
              <a:rPr lang="uk-UA" sz="3200" b="1" smtClean="0">
                <a:solidFill>
                  <a:srgbClr val="C00000"/>
                </a:solidFill>
              </a:rPr>
            </a:br>
            <a:r>
              <a:rPr lang="uk-UA" sz="3200" b="1" smtClean="0">
                <a:solidFill>
                  <a:srgbClr val="C00000"/>
                </a:solidFill>
              </a:rPr>
              <a:t>українську націю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1773238"/>
            <a:ext cx="6400800" cy="4319587"/>
          </a:xfrm>
        </p:spPr>
        <p:txBody>
          <a:bodyPr/>
          <a:lstStyle/>
          <a:p>
            <a:pPr>
              <a:defRPr/>
            </a:pP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</a:rPr>
              <a:t>Великий Кобзар вірить, що такі як Тарас </a:t>
            </a:r>
            <a:r>
              <a:rPr lang="uk-UA" sz="1800" b="1" dirty="0" err="1" smtClean="0">
                <a:solidFill>
                  <a:schemeClr val="accent2">
                    <a:lumMod val="50000"/>
                  </a:schemeClr>
                </a:solidFill>
              </a:rPr>
              <a:t>Трясило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</a:rPr>
              <a:t> були, є і будуть... Тарас Шевченко не втрачає віри в краще майбутнє, останні рядки твору засвідчують ще одну рису українця – оптимізму, вміння сприймати всі негаразди й здатність виживати за будь-якої влади! </a:t>
            </a:r>
          </a:p>
          <a:p>
            <a:pPr>
              <a:defRPr/>
            </a:pPr>
            <a:r>
              <a:rPr lang="uk-UA" sz="1800" b="1" dirty="0" smtClean="0">
                <a:solidFill>
                  <a:srgbClr val="C00000"/>
                </a:solidFill>
              </a:rPr>
              <a:t>«... Пішов </a:t>
            </a:r>
            <a:r>
              <a:rPr lang="uk-UA" sz="1800" b="1" dirty="0">
                <a:solidFill>
                  <a:srgbClr val="C00000"/>
                </a:solidFill>
              </a:rPr>
              <a:t>кобзар по улиці — </a:t>
            </a:r>
            <a:br>
              <a:rPr lang="uk-UA" sz="1800" b="1" dirty="0">
                <a:solidFill>
                  <a:srgbClr val="C00000"/>
                </a:solidFill>
              </a:rPr>
            </a:br>
            <a:r>
              <a:rPr lang="uk-UA" sz="1800" b="1" dirty="0">
                <a:solidFill>
                  <a:srgbClr val="C00000"/>
                </a:solidFill>
              </a:rPr>
              <a:t>З журби як заграє! </a:t>
            </a:r>
            <a:br>
              <a:rPr lang="uk-UA" sz="1800" b="1" dirty="0">
                <a:solidFill>
                  <a:srgbClr val="C00000"/>
                </a:solidFill>
              </a:rPr>
            </a:br>
            <a:r>
              <a:rPr lang="uk-UA" sz="1800" b="1" dirty="0">
                <a:solidFill>
                  <a:srgbClr val="C00000"/>
                </a:solidFill>
              </a:rPr>
              <a:t>Кругом хлопці </a:t>
            </a:r>
            <a:r>
              <a:rPr lang="uk-UA" sz="1800" b="1" dirty="0" smtClean="0">
                <a:solidFill>
                  <a:srgbClr val="C00000"/>
                </a:solidFill>
              </a:rPr>
              <a:t>навприсядки,</a:t>
            </a:r>
            <a:r>
              <a:rPr lang="de-DE" sz="1800" b="1" dirty="0" smtClean="0">
                <a:solidFill>
                  <a:srgbClr val="C00000"/>
                </a:solidFill>
              </a:rPr>
              <a:t> </a:t>
            </a:r>
            <a:r>
              <a:rPr lang="de-DE" sz="1800" b="1" dirty="0">
                <a:solidFill>
                  <a:srgbClr val="C00000"/>
                </a:solidFill>
              </a:rPr>
              <a:t/>
            </a:r>
            <a:br>
              <a:rPr lang="de-DE" sz="1800" b="1" dirty="0">
                <a:solidFill>
                  <a:srgbClr val="C00000"/>
                </a:solidFill>
              </a:rPr>
            </a:br>
            <a:r>
              <a:rPr lang="uk-UA" sz="1800" b="1" dirty="0">
                <a:solidFill>
                  <a:srgbClr val="C00000"/>
                </a:solidFill>
              </a:rPr>
              <a:t>А він вимовляє: </a:t>
            </a:r>
            <a:br>
              <a:rPr lang="uk-UA" sz="1800" b="1" dirty="0">
                <a:solidFill>
                  <a:srgbClr val="C00000"/>
                </a:solidFill>
              </a:rPr>
            </a:br>
            <a:r>
              <a:rPr lang="uk-UA" sz="1800" b="1" dirty="0">
                <a:solidFill>
                  <a:srgbClr val="C00000"/>
                </a:solidFill>
              </a:rPr>
              <a:t>«Нехай буде отакечки! </a:t>
            </a:r>
            <a:br>
              <a:rPr lang="uk-UA" sz="1800" b="1" dirty="0">
                <a:solidFill>
                  <a:srgbClr val="C00000"/>
                </a:solidFill>
              </a:rPr>
            </a:br>
            <a:r>
              <a:rPr lang="uk-UA" sz="1800" b="1" dirty="0">
                <a:solidFill>
                  <a:srgbClr val="C00000"/>
                </a:solidFill>
              </a:rPr>
              <a:t>Сидіть, діти, у </a:t>
            </a:r>
            <a:r>
              <a:rPr lang="uk-UA" sz="1800" b="1" dirty="0" err="1">
                <a:solidFill>
                  <a:srgbClr val="C00000"/>
                </a:solidFill>
              </a:rPr>
              <a:t>запечку</a:t>
            </a:r>
            <a:r>
              <a:rPr lang="uk-UA" sz="1800" b="1" dirty="0">
                <a:solidFill>
                  <a:srgbClr val="C00000"/>
                </a:solidFill>
              </a:rPr>
              <a:t>, </a:t>
            </a:r>
            <a:br>
              <a:rPr lang="uk-UA" sz="1800" b="1" dirty="0">
                <a:solidFill>
                  <a:srgbClr val="C00000"/>
                </a:solidFill>
              </a:rPr>
            </a:br>
            <a:r>
              <a:rPr lang="uk-UA" sz="1800" b="1" dirty="0">
                <a:solidFill>
                  <a:srgbClr val="C00000"/>
                </a:solidFill>
              </a:rPr>
              <a:t>А я з журби та до шинку, </a:t>
            </a:r>
            <a:br>
              <a:rPr lang="uk-UA" sz="1800" b="1" dirty="0">
                <a:solidFill>
                  <a:srgbClr val="C00000"/>
                </a:solidFill>
              </a:rPr>
            </a:br>
            <a:r>
              <a:rPr lang="uk-UA" sz="1800" b="1" dirty="0">
                <a:solidFill>
                  <a:srgbClr val="C00000"/>
                </a:solidFill>
              </a:rPr>
              <a:t>А там найду свою жінку, </a:t>
            </a:r>
            <a:br>
              <a:rPr lang="uk-UA" sz="1800" b="1" dirty="0">
                <a:solidFill>
                  <a:srgbClr val="C00000"/>
                </a:solidFill>
              </a:rPr>
            </a:br>
            <a:r>
              <a:rPr lang="uk-UA" sz="1800" b="1" dirty="0">
                <a:solidFill>
                  <a:srgbClr val="C00000"/>
                </a:solidFill>
              </a:rPr>
              <a:t>Найду жінку, почастую, </a:t>
            </a:r>
            <a:br>
              <a:rPr lang="uk-UA" sz="1800" b="1" dirty="0">
                <a:solidFill>
                  <a:srgbClr val="C00000"/>
                </a:solidFill>
              </a:rPr>
            </a:br>
            <a:r>
              <a:rPr lang="uk-UA" sz="1800" b="1" dirty="0">
                <a:solidFill>
                  <a:srgbClr val="C00000"/>
                </a:solidFill>
              </a:rPr>
              <a:t>З </a:t>
            </a:r>
            <a:r>
              <a:rPr lang="uk-UA" sz="1800" b="1" dirty="0" err="1">
                <a:solidFill>
                  <a:srgbClr val="C00000"/>
                </a:solidFill>
              </a:rPr>
              <a:t>вороженьків</a:t>
            </a:r>
            <a:r>
              <a:rPr lang="uk-UA" sz="1800" b="1" dirty="0">
                <a:solidFill>
                  <a:srgbClr val="C00000"/>
                </a:solidFill>
              </a:rPr>
              <a:t> покепкую». </a:t>
            </a:r>
          </a:p>
        </p:txBody>
      </p:sp>
      <p:pic>
        <p:nvPicPr>
          <p:cNvPr id="1028" name="Picture 4" descr="https://encrypted-tbn3.gstatic.com/images?q=tbn:ANd9GcSPdtcx8HSV3WrlsBskjTRCmpghKYiZ99HBnZDaIwGtjsUVC1wD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217170" y="2530096"/>
            <a:ext cx="2592289" cy="22298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0" name="Picture 6" descr="https://encrypted-tbn1.gstatic.com/images?q=tbn:ANd9GcT9ZgzsXQVyNv0zkgMPxGazUphG5boWWlKUmGweOWV-Tg3XVe-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932040" y="3645024"/>
            <a:ext cx="2581275" cy="17716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2" name="Picture 8" descr="https://encrypted-tbn1.gstatic.com/images?q=tbn:ANd9GcQvQ0w3MiGlawvVaMgQDWLg4m2iwC2qmpIUHZcikc8D8BWvO4hc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423843" y="4725144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4" name="Picture 10" descr="http://www.vox.com.ua/data/main/data/upimages/andriy/prosvita.jpe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791048" y="332656"/>
            <a:ext cx="1887352" cy="24727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>
          <a:xfrm>
            <a:off x="-396875" y="550863"/>
            <a:ext cx="7772400" cy="1470025"/>
          </a:xfrm>
        </p:spPr>
        <p:txBody>
          <a:bodyPr/>
          <a:lstStyle/>
          <a:p>
            <a:r>
              <a:rPr lang="uk-UA" sz="3200" b="1" smtClean="0">
                <a:solidFill>
                  <a:srgbClr val="C00000"/>
                </a:solidFill>
              </a:rPr>
              <a:t>Висновки -  </a:t>
            </a:r>
            <a:br>
              <a:rPr lang="uk-UA" sz="3200" b="1" smtClean="0">
                <a:solidFill>
                  <a:srgbClr val="C00000"/>
                </a:solidFill>
              </a:rPr>
            </a:br>
            <a:r>
              <a:rPr lang="uk-UA" sz="3200" b="1" smtClean="0">
                <a:solidFill>
                  <a:srgbClr val="C00000"/>
                </a:solidFill>
              </a:rPr>
              <a:t>актуальні як ніколи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6112768" cy="363640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endParaRPr lang="uk-UA" sz="16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endParaRPr lang="uk-UA" sz="16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uk-UA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Таким чином , </a:t>
            </a:r>
            <a:r>
              <a:rPr lang="uk-UA" sz="18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поемі </a:t>
            </a:r>
            <a:r>
              <a:rPr lang="uk-UA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«Тарасова ніч» Шевченко за допомогою художніх засобів доніс нам історичну правду про мало відомих героїв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 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цьому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творі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перед нами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постає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невідома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Україна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й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українці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Тарас Григорович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дорікає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згадкою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 те,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колись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було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Україні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але й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одночасно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хоче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щоб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прийдешні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покоління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знали,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пам’ятали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й брали приклад.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Вважаю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сьогоднішня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небесна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сотня і є прототипом таких як Тарас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Трясило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саме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нинішні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герої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небесної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сотні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своїми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вчинками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наслідували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невідомих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героїв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нашої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кривавої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історії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На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щастя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про них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будуть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знати,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дякуючи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таким героям  ми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маємо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право на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відому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всьому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світу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Україну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українців</a:t>
            </a:r>
            <a:r>
              <a:rPr lang="ru-RU" sz="1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sz="18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endParaRPr lang="uk-UA" dirty="0"/>
          </a:p>
        </p:txBody>
      </p:sp>
      <p:pic>
        <p:nvPicPr>
          <p:cNvPr id="2050" name="Picture 2" descr="http://cpod.co/wp-content/uploads/2014/02/%D0%9D%D0%B5%D0%B1%D0%B5%D1%81%D0%BD%D0%B0-%D0%A1%D0%BE%D1%82%D0%BD%D1%8F-655x43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831402" y="2204864"/>
            <a:ext cx="1906095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6628" name="AutoShape 4" descr="data:image/jpeg;base64,/9j/4AAQSkZJRgABAQAAAQABAAD/2wCEAAkGBxQTEhUUExQVFRUXGSAbGRgYGCAgHhofHhwhIB0eHx4cICgkHxwlHR0fJDEhJSkrLy4uHSAzODMsNygtLisBCgoKDg0OGxAQGzImICQ3LDQ0LDQ0LCwvLzQsLCwsLDQsLCwsLCwsLCwsLCwsLywsLCwsLCwsLCwsLCwsLCwsLP/AABEIAMIBAwMBIgACEQEDEQH/xAAcAAACAgMBAQAAAAAAAAAAAAAFBgMEAAIHAQj/xABIEAABAwIDBgQEAgcFBgUFAAABAgMRACEEEjEFBiJBUWETcYGRBzKhscHwFCNCUnLR4TNigrLxFTRzksLSFiSis+JDU2OT0//EABoBAAMBAQEBAAAAAAAAAAAAAAIDBAEFAAb/xAA0EQACAgEDAwIDBgYCAwAAAAABAgADERIhMQQTQSJRYXGRBRQygaHBM0JSsdHhI/AVQ/H/2gAMAwEAAhEDEQA/AOZYg3HEDGsf1rQJ5300HU1VddJ9qiU4rrSAhnZfrK8+8usY4oUCDChoY0PX+tTM4XO6hKlElZ1jtJn60Iw7RWqjez87bqCFEKkkEjlF9ex+teIxIWs7toyIz7R2QnwEmIcQEpSVG6+spA4STe5mue4xtSVqCxBnS34V0LawcQVBSwo/vAmO9xE9NKU8a8VLlQBCdfL+dLqcyrra0VQRBKMOoxbWpzs9cTFqZlqwyUqbQg5yIkTCTFjJNVcMkjMHBw6SCIPvc+gtTO4Zy9RzAowUXJntVthuKtZLwlJ4pjmT2t+FSsIAPEDbkR/OtLCMVtJyNpB4Mi5rdOCMaQKM/wCwXA0HzGTUiIIEwD3BtWpJIAi80pLVf8BziNfVnLQWjCV45hlDUR6USMAwfWju12G1MMqbQEEIhX94i2b1IN+4pmYBiYhPLrWxYjLfW/pMD6g+1XWmcwAAuSAPWrDmHzXHy6JtyGk94oS2+IQG2YMDJuY06V4Wr3oq3hiEW1Mz2AsPqVe1QOogQK8rZniMQecIVzAtzPIUTY2YAgZioiLz30MH2rbDNrAMEQYhI1UeV+QoozssrguLJUoQUiwSdUi2up16ikWsc8yexovP7LW2eJMp5KGn9PWtFsgC+tXXcO54aoK4aMKbJnL0I7RIr3CIBjMREg5jyAvoOZpyMSN4aNkQjsR0N4W8ozO/N1taLaUL208h16U3ERN7mmLeXEIKEoRE/tCJ9R0P86Xf0UFMpMn90A/ei+MYiljsJTcw2WtSwDoPpVxWGXN0kecxW6CEchbnaPqcvuT5Vu8EkSrgmMiwsIzZeUfmKvPYtp1KszLkp1KQLeveptnuPOnK01KbwoIUTHXsO5AnlQ5jEOIUpQIJcVAzJsRyJTy0+9KOSYsnO8v7L2WleUREjMozcdBP51qpjtnpQ8tIJtoenbzFX2NqLRwpQmZ1TMdrX9pquWSFHOTJMz1J1+tEurOTMG8p4nBQkGJjl6f1qs+8sWUgEwItrHO3OmFoiL3ixqpikIUDe2o7Vud95UtrKuFiosXv9qyiTmHTJ+UetZTdYiNLQeRWrGHLi0toiVECSQBcxcmwHc14wlSzCBadfz9qLYPAZj4baSsnVXTvb/T7nzuBAnuAwRbzjLC0r8PIsXJmFeoMCO9Mu2dmRg0rQUKDTqpUCJGYJStJ5yHBp0IPOjDrKHENu/M4zwlStSoJhKyQLkkCY1yioNptrbwTXh5EfrJVbhISg5ioLHESqTeeVc8XgvmaG3zF3FpWUIuVJUQY6Zu/SfvV/ZDeFL5adaSrM0i6plKimTli8wZ9O1WWHUupw+ZgHMowWzkIyjNdN0wY0gVptHd3M8S24C4QkhCuFQAGWUqkhWnY9qJHGdJ25jvvLEjXvIcZuoQSUFKhnIF9JGttao7d2ItmDN4uRpB/ramzAupaaX4gWpQhI4cpkdBE6kX521pQ2ttt5a8qzISSIIH59asVDpxzFMVLHHEj2cshAypIV1gG453oyxsMut588mZKSPcWIvVbdPENLcCH5CBfgm/QWvHl2onvLtdDfiJwySEuJyp4jKbQVXvHr/RT0nxzAxHDDvNYpjKgZWoygReI09vwrn20UNtulDalLSm0q689KzY28fh4ZLOXKpKjBE3zalRm0cIETpVzbeBZbbStGIDrirkCLCLkwbG2hPOub0HQ2UWP/T7fvL7bVZB7wYrDgkKEkRBEUbxoLWHZhQJXNgNADr1J/n6UuIxbg0W3AueZgeRrfE7accQlJMlBOVUciACNOwP0rshDJSwlrDNBIJIgHhHqLn0T/mFW9nsLUsobE8zNgAOZJ0FLZ2i4EwZEaSnSdY72oju/t1xtyxzBaSCn5Ty5xrPnaaU1bAE+YasGIAhrHYBQcQ3pnhIKTm8z6Ekx0qmrZgbeDbhBkkToI5KE+vl3qZrbzjeIbcUEoQFAZJ1SoiST21m2nnWm9W3W3coZUeFUqIFpvGt+f3r1SHTCt9LQttDdUYUtqDueVQexEH2vVReAW4tp1KF3UEggWJKYPPkqLm3LrQ/d9DmLfbaU5KEDPH8MZeZ/aIp/2FtdvM9hG+JWHPYTNzF7wqQa5X2n1TVN6BkgZPwB2g1UdzcmBtklhjEOIxiAl55KcuYSCBIiQSAZ56kRzFD96tkttrJQVZIk8JOUmYSToT0m9/c1it7MEXJcW2tYcShBSJKRHEokiwBzCe9C95d+mnEPMNoWsKQAlYFswUb3vEZTprNQ9O3Vm9XCNvjO+3jjPtKHrQJjPEWMFiQVLC7ZriRqZkiRoJqTDPQVGQE2HCD0/vG2tAX8Qqxgz+6R9iKYsMlpDcAHjuemmvOZ7RpX0bjTLuhZbFA8r+8a9m4dtSEp8JT0Rm4ZmfPkO+lBNs4PMVBplRAVYKgxyuSeI9IkR10q7g94/DQUG89NQeQnp51HsrHN6FCiVGQnNoT7UkjJzmU29MDkcfKHvh3sd1PjZlfPCVROl9DMSDIntaxo1vFuGw+gZJaWIGZMRA5KHPrOttaT9394XUbTSwCVtuAJKRHCYmQegA66E9q6wsBUZVlOXUQL+vKmrkT5y5NDEe05vhfh8ttpxxYzu5SGm0qyibcRPM9AbR9El9ZKyLyLQY15/Wm/ebfF7xH8OEpSkKWjNJJImJERBI7GlBrCkKI7wL0zGIK8SMoMxNerZgD8Bp586w5UqCSoBRPXXt+etWXmDlmCB1/PesMPBEDLxMEgzbyrKlKhz19Kyix8IGZDszZ6neBkWiFORb0PT6mnAYVvBski6oueavIdKkVjw2hMgT0nTt09qkxO8KChKPBzqNgFAa+ZqKwO42G0SNTbgSRTGVDzMnOtGZNoiIIvzOafatNshJbDThORoyBYlYSgSewKsxJMdq3ZX4aOJRW5BlfeJyp6wBrpb0oLst8POYhKrDJkHP5wZJPM2qbTvtBBMK7KxAW225li1kjlmgCPITRnaWDQpSVGJSeFWhST+B6f0oUpjwmyE6CCI7cqtbZWlWFcSo2WjJP8XCPvTVQZmKCzaR5ke3MEl1shwwpOihz9Od+VIqsMoSCEpH3q3g9rLbP6O64pQ/ZUu8dL6j1kdbVvhW1P4pvDqVkzKAKyAMoOvaYsOpirKcpt4nSTpUVGVz6x4kGzN3cQ+uGEFZH7oPD5nl6mi2J3B2ini8KeuVxKj6gKJNN+++2kYJtvCYaEpi8G58zqbXJ5yKV9197VoxLZW6pTeaF/KLG1gkCIN7k6UfdZj6RtF9oBckxfx+z3W1ltxEOgwUiJmJ1BI0Iq1sfZCXXktOu+HmBuUlQsJ0ESe9Wt4doFzGYlQMpKzlvIjWbG9Vdl7JOIdQyj5nFROpHVXoJPpTQSVzFEYOI34/chhkIC8YEhYzABnUdZz/TvU209yGMO1ncxK+IHJwAAkCRJKrDSg3xLxXi41LLQCkNIS2L6GSPz6Ux/GMApwjZ0zLPskAfc0gM5xvzHMiATmTuIIiUn0uK6EdyJ2Wo+GDi8viiRxDmG+xKRH8RoVuXsZLz4W4B4DELWTof3E+p5dAetdC2Nh1t4t95eKDiH8oDfhkZSLJhRJ5W06Vt9mDpEGlceqfO7mIK4Mk/YU2bk4fBrcDeLbzFxSEt8SkwVKIPy63KdT5VPvzu0MNjXAkcCz4jYiwCiZH+FUiOkVDszZ7zeKw3ioWiXmyM6CmYWnTMPLSmYymxmvYWfLRy3hwWzsC6hAwxClJzSHXAYJI1SqdU/aqm+W6mHZw6MXhczebLw5lSQsSCFE5p6yTInpTBv/j8Gy80cSwh1ZQcpUkqsDcQLRJ5iotvYRO0sEnENOEBAKg3PAcoMjSx6exqQH1AnzHMBo2nKWmUjREGK67sfd9lzZzeDcgOrb8bTiSVElKvSySOgNc22Ls8PvtNAf2iwDf8AZ1UfRIJ9K6DtHaez28arEKfUHkDw8odSEgIkRlAJ1nXqafexGAsTWv8AVOa7X2cptxTLqSFIMEfYg8wdQeYoY5jnEthEA5bJPQDkfwrsW8WzW9p4ZOJw8F1A0B+Ya5D3vKT3725fiNnuKIRkUhZJgKEHzuJA/lRqy2LmajvS3pMqYNyUhUnNyvqOlbKxS2yjINfcQelN6dwcN+jFfjrDuSVEZcgUnVMZZF+H5pnlyofsndhbqSthCyEJgrVBC19OIiLTpprasFYzL7PtLNeAMN7wPh8O8lYebzZ0XzpE5bc+WnI0bb3yx3ypekaAltGbz5ifeq2N2a4hC82ZKZCYtBIJmxIPuDQuIIFz/D270xsAZM5ag2Pj3lx7EqcWpx0qUpWp5z9LdvSqG1cQUp4bHtymtw9IMWB5Re3n5VolOaeGUjmSE+03P+lTm3fJl56VUHMDAgiTJPUfU1b8dQAGeUo0T+ff8iiKsO3CkZQCRZU3AMTftJPp3qHY8Nu/rUoggj2F7Hr/ADre5tnES1qgHMrl4fvfSsqRGymnOMryZr5ZiOgiLVlH3Pn9JNrqhzCYdLbS1ZZcWkqk8pt7x+JoVs/CLcWCVAICkgqmAm4sO/IVO5iioWPCInqbaVawmMCigZQlKSSE9IvmVOqotPcxEVMrOgbT5nR6rplrUdrbbeG8FlJfdVAn9WmTbvry/Ch7gDQKRAzfMRa4AEjppVPHOlTTaW0E5fnjqq8nzP1J6UOXtOGXUqsRKEDmSbk+ggTSkpOrP6SMVJUFdtzndYa2SXnllLWdZiyQJzCYII8pM6iPSq2P8VDbjDggKMybFCwoE25oUbxqkk09fDh7DJwzmKbUfHazBxoKHygSlIBiZAkK5qBv0k3swjWOZW5h0fr1ZSgkZZFpCibEZSde0VRpCH1RBUsxdRiclGCSTxKzE9xRfYOGbViUeOpQbUAhSgRIgQknWQCBPaatMbuv+KGC2ku5ZjOiI/imKJubhYkCVtspHdSf5mqWavHMIF9WrzDW/G5772IQ/h0eK3kAgKEgi03IkEAaUNwu6YZCnMbCAEnKylYzkxqSJCUjX83l2Js/aaWklkoU2Rw+IRMchZQPveo8futj3zDq2oP7IWAPWJJ8jU4ZgNIIHxjtIJ1EGBd3EYb9IbD92SqLEiTHDOhgmKbdq4/B7O8ReGQQ64IEmSkcw2DcAnUnT2FKu2N3HcMptLnhyv5YMgXi8gRrRMfDjFXV/wCXI65hHvTHAYg6toCnT/LvK25WzUYh4vPu5FIWleUJnOJ+WZGUDKBodabt/mmX/DfLpysfM2B86VLTm4p4SEzyNLiPh9izohg+TiT+FUtmbquPOusgsoW0rKoLVEkkjhgHNp9RXioJyG2E8DtuN41I29sv9GVhgQhpRk5XFBRPUqyzP8h0pO3aewjeIzvqUUIu3DixCkqBSTlubT2o+58PHkwFvYZM6ArV/wBlRY34frQw494zCg2kqISCdBJGgvWBV3GrmaSfaF9s76YF4trIQp1pWZskr4TI1ASJTIEi+ki9RbV32wzhb8VLeVKw5AeKjnT8t0jhSL2Nza2sc6dbOgiSYHDqToLXo5g/h7jlgKWhlpJv+tcyk+kEjyIBoWpwRvH1mooS3Pge8ZNv707NxOVTyc5QDGVxYN9RZI1ih22t9mxhf0XBt+ElScsJ5BR4pUdSZJJEz1qhifh7jERkZDnMLQ4jLbzIj1HvVXd3c7FYpIca8LLMfrHRNhewSSBf7VugDG+0FSrKfBk27G2MOyM6w4Hgo5VpCjblFovXu8eMYxBCm8OhpUkrUGshWVRdXUzOt5Pettu7oLwac7rrRUVRlbUSqCCQTKR0qfZG47+KaS40/h0lQnKpRzi/PKj8a8FUHXmCXydLSbCb84hpoIbaPAkADMAIAgkEJMi349aX9ubddxSiVylaUQkZiYF5Mnzq7vDu09gshOJbUqSMraiSCBzBAqzsTdp3EpDkYc3ISfEUlVrElCQRymtARPVBJLHEU9m45wuAKWY/aVlClAARPWfWabdh7/JwyFNpCinkFIso8jwq4VciOIEAXBmfdr7nOYZJcUcNYXAcUlVyAIBJESedVdj7hLxCQ4gJgk8Pjpmx6BBH/qota42MInU2WEp43aLjud5REuSSB2vA5gD8mqEz1NrEf15R3NdP3l3TS5hW2kMssOJsVTqMpBkpBJJMGSDpQzDfD7LgyApLz4SoBLawElRUMpzKywEixB1HelWWhgMRnT4TUG8znzuIExcq0OnbT8msJyqGdQIzC6ewuBNpvV/aO7WOw5DjzGVClZBlWhRkzHyqJ5UKdMHTtcXSQehHaPS9BiU5WwSyyvI5KoUkyIPRQI5dKtMsIzZjdUjMOkcKiOUxE2vND2goiSCTzOovqJq88zwtuJMq4SodLZVf5QfWmJttOd1YGrKy1sZKQykKQSq8n/EayiOH2XiFJCkMLKVcSTCrgmRy0vbtWU3WJESPaQu4NCngY4UXKU8yn+tqj/2MP1i1uZVLHCmbJ0Mnz+x9Kl2ZjkHxNAVwm2sHX8feedL+0gpTrgbCiFEDMSTpBt61NRo1HXOp2AtC2s3MI7AWQ2HVkFYhCUg6JCgTm6k8h61T3l2fkxJIEZrgERp/SKjWy+hTaUi4OZIAmbj+V6P76vrxeIZUllSD4YCkyCSr9oDKbiwjneqAg1h1klhDYIidisNC+GZMmx0kGfpXaMHsteG2S2gNrW6WxKUgqUMwzFNrwBwD0pJ2Nu46rFtIdacSCQVZkEcAMq1HS3qKcPiVt53DuNhgkHTnBm/IjQAe5oOow2FG8ZTtuYp7B2Ljl4llTzbyRmAJU2QEpni1HSdaYvittJaVtNtqyq1kcp1+gHvRD4d47F4hxa37NJTwmFcSieRUSCAJ9xSlvqtb2PVCVkpnKkAz0mP4QKDTqcKRxD1YUkRq+EzCgy8tRKhmCUg9QCpXqSse1B8Buli1LxLuKW7h2khakhK0yo6iIzQnWZg6UyYVlWF2QRlVnUgqUkA5hnPMayEwPSk/dzaONW07hyha1PJAQchAQRM5jolJGpPTuKFt2YqIS8DJgbbe3HMX4BcuWkZVKH7fQ+Z56V0v9CeOx0stZlvLaBuoAgrOe5URpMUjbV3XDD7OFaUpxSgkKMaKUbkAaJgzeecmmb4r4zwUMNtHIpStegSO/afejfBVQkxc6iWgXB4faOz3EPuh1TaDxiUrSUkQZykxrIki4FCNnYhTuOQsKWnxMSgwJEguCxg6RqL10T4fF4YNa8WqUEkpziODKJJHQmYtf1pD3Ua8THtBKSQl+R0ASuR9BRpgkgjeC2RjBjn8SthYrFO4csJVlSlYWUuBABJTEyoE2B5Gl7ebPs5P6M2pbicRhodzrmFklJUnMDAieH7Xoh8VXsQMQyGVLQPDuQmQSVHqNQB9ah2dgXNqvtqeS4220ylDi4jMoE/IVTMkyT06WkUHGeJp425l/wCFWx0nxMW4ASlWVFvlMSpUdbgDpek3ePeTEYrEKWhxSG5hGXXKDYz/AC9dafPhbtBDjD7AN0uEjqUKSBPuFCuc4/Za8KssuDKpFgSLKHJQ6g/nnTQAznMDdRtGvcLelaEYpnELKgGlONqi9hBFvMXoFuA+tGPwgC1BCioFPIy2r6zHtUeD3aU+y6+SlDTSSQpU8av3U9++kwPLfdA/+fwn/E/6TP41pRcHEzUcgxj+JWxMQ5jQ40044gtJHAlShmBVyExaLxWfDfY2Kaxai8h9DZaVGZKgnNmTAv2k26Vd+JW3sVhn2gwQlCm5g5tQozoocoqp8P8AeXFv41LbyklBQowM2oFplREa0o6imMbQhgHOd4v79t5do4i5MqSRJmJbSbdK83DcWMey3nV4aivhmw4FG3Q60wb2bCU/tRwAlIU2lZVE2SlKSB1MiK13f3fQjEtvIU4PDVxBYFwpJRYiIMqGs0Nt1YTQecQq63LahxKfxTQRiwnMrIWknLOpzLueug9qqfDXEOI2g22VkoKVwk8jE/zq98U/97b/AOCP866D7ihX+0sOYOpBgWEpOpowoNMDJFkN/FPxf0xCW3HBmbSQlBIkkqSIy3JMaeVHdz9njCKbbxTxXinQSlskHw0gSZPNR5kzew5k3N9NpMYRxOJUjPicmRlJiBe6h3BVc6weV659urj1ObVYddUVOOKIJPcaDsOlLK6k2HEIHDbnmEPioXRjE5XCAEpWlIiQq6cw5n5Y1tPek5OAeu44gxJJVEa3PQj2rqHxGdDWJw6lAZVoUknoQoEenEfeof0gBQXEBdlJyWsIzJ5EG59VDnNdfpOirtpDHnf6zi9X9q29LfpAGNufI/0f8zleIUpSrJUR15do6U3fDzFIwzrn6Qgi3Dwm06+thfzpp2Ruo0+VyoFhKv2RBVIBgTpE61m9GxcKW1BlZlu6khZPCBcQTAjrUNlfaYrOier79YYeZba32MDw0pyfsyqDHlyrKQsHhAEJBUQe1ZUpV/DSbXK2FwKczgIBvAnrlJ+womMIlLVonwxBHJWWRQzDKKipQsLpA5TAE9ZAPsfKtVYlScSUycpSlCgeqUxPa/PpSjU2cmXWdLci5YbQnsvaSSlBdsZEEJ18+n2o5h8Wyy4FrXkChZyM2X0Am/8AKkN16GgkEAmBre/P2q7j9qJU2lsiQB6+9WioFSvgxY9ByI2bx75CEDCqWookl0iCrlASbwdSSALCKo4LGO7SCm8Q5DYIOsqmdQDYWkT353oLujstvEuKQ66pCUpmERmMm14IjrajeyN0yMVlaxCRCVQhSblIIkkzqCoaJ6UgVqvp8zNdrEnG0l23vji8I4Gkw4gJGRRMEjSDAiRHIUIO+eKU+l4tgLSgpso3SbwTyE386Z94dx1rQhTTqS6k8QXYQRBCYBNz+GkGl/CbpYxaygMxl+ZSlDKOfzTB9JpyKmN4YZ5v/wCP8V+4OseIf5VMPiLiALtD/wDYf+2t3dwcZAKEtuCY4HBb/mj6UGe2A+lxxvwlKLcBRSJSDrrp/pWrTU3EI2OOZYwXxBxDbjq0oH6wglJXpAjXLfyi1FkfErEm5w8/4k//AM6Wtn4Rx13wW053JjKORGoPSOc6U3O7rYbDJH6ZiciyJytAW81KGnmBWPXWnMJXduN4ubf34xOIGQgtp5yZ9gABPeDWbA3xdwbXhMpzpJzfNFyAP3TOlMR3SZxDanMDiA8U6oVEz2Um09JEdxSepcEgpIImR0jkeleREIwJrOwO8ZE/ErGf/Z/9f/wrxfxGxZBHha/3/wD4VeTuKA2hxzEoRnAIBQZuJj5rkVKrcBIb8U4xIRbi8IxrA/a6mhxV7/3m5f2iDs3GvYZSHGiUrQIjkoWkfjTin4pZkQ6xmUOqEqE+qk/arK9xUFhx5GLS4ltKlQGonKCYuu0+VJ2zlsIcCsQ14jVyUpkE2MGU3sY06URVbNxMDFTgyzt/e13GQlSghsaJkfYWA9z3i1Wt2N7nMLmbZSFFw5pkck3GnQdaZ9r7E2ezghiy0sNKShUJUqYcgJsT/eE0j4N3Bl8l7O1hzmKFJMLH7smLWr1TV+QcDn4z1queCM+J0XePaLzmzlueI2pDiRl4P3jHmCL8hHak3Zm+D+DbLLaQUhRJUVAXPYoJ5Uf3h3TwjGGDy8VjEtcIH6+1/lgERpSC6lIJyqKkyYKzJImxPejU1OpVQeYsixW1EjGP1hHF774l15C/EKFNglABSQZ+a2UBUgRBGlbbY34xKwgheUAhUJQEyoGRJ5wYtpSoNluOuoQlSCVqABKgEiTqe3oaccN8LccsT4uE7FLiz9fDpL01BhmUpadM2xvxAU+lTbjCCSkgKU2OGRqDNj5dKg2Lvi7gwpDaZCjmJCokwBoUnpUG2NjHCqSlbrLhIN2l5sscjYRVFLI1KZGtMCVhfhBrrsus0gbxoxXxBexDS2lNnjSRKkpIuIJ+UXg8qrbp70/ogUkoSpSlTyJFoAkgAHW2ahSAspUs3SItzPL3v9KHjZylyVlI1ki/uKBShBEqt6Ig/wDEdR4O3Ef8Vv8ApxQU0vChcA2dbSQDESYUYv0r3cTaTiFpZdIjlIsYFonRXKRrSls7HlnEcWXNEjNcGr239ueLlCAlKxclPMj7eVPqfTmsHAYY+XxHynA6usu4BHqU5H7j5HidL3n2ocOhfhoKpi0cN/2iYuT07etcp2piw4QgNwQrhkfMDFok3JFh2iauO7aecSkQdP21EgdSB0oDjkqVxLM9I/CjNFSJ67Nb52IGBj2g1tfY+Smlfid/0hUNOqAUBYgcu1/rWVVwm3C2gIvb+6fOsqTS3iN7ZlJvFKbzcSSFKCiJ0IEfnyFQbV2ulbqnMuUKNoOnWpcRs5KsOHGocV+0M1z1IA0A71WbS2ttIKVB1KhKZjOP7veL/avdxZ2PvHpIyTKWJEDMOIH8+9HtyG0PvtofuhRKRy1Tw3HeL1QxaEqWW2LocEQf2HEmQD+6TpfrXmzZRABhYM/wkfiCKLBsrYDYkfmJLZcGYHHE6NsPdwMY11UiGwQhJjMoLGsm0ajvBpmwRU1lWqAgWuLnNAt000FK+9+KLmFYx7Si2tMJXli+YwQQbGF9eRpJfxj6lFSn3JVrCso9kwBr0qTpC9yZJ9S7H5ibZpU48GdmGK8Q5WVJVlCSYVcTJBMaE851vY0ib97zOJX4Daud+kgwSRzvIA7E0z/CltKcE4qcy1uqKiTJkJSBJN9APeuT48ZsQ4VkyFRHOnhNVmk8CaDpTIjj8N9tKaxafFeV4biSlQV8ubVJECxkR/iqPE79Bh7EtqbKg44pRkERKQnUG4ibRqaD7L2M4+FltIytpzLKjA7CTzN4HY0O8MCIEdqqRVD5wPlEMWK8kfGdX+HWDQzg3MaoDM8VuaRCAokAdJif+XpXLNr4tWLeW64SQVHL08/zygV1fAYnxtiKDV1oZUgpGso5R1Ig+orkeCshIHTWloM2EmNJwgEcfhQxkxxyzBaVmE2gFMfX7mq/xGZDePdCbZ0pcjuRB9yJ8yaZvhjs3wmnMW9wJUmEFX7gMqV5ExH8PcUg7x7V/Ssc+7qmQlPYJt/OvA/8m09j0byXebeFeNKBlKG20AZdAT76fe3QU97eRl2ChsC6mmUgeakE/Sa5epdzpTPvRinFvIZg5W20oSIImB3t684oLQEwBKukqF7nWcADeCtj7YXg232hZDyChQOiSqwVraJN6P72DBpwyfAfQt0KCPDSsLEQSpZBJKTAMGdSJqjuPstOMW74j4b8JI5iTcjnykfUVb322Gyxh0LZcC1KJBEJJNiE/IBzBEcz5VTTaq5wSCfoYnrekXUFGG+exH6fv8I4bc2W5iNlNMNIzKKGbEgWTlJubcq5+/uHjovh5/xt/wDdTt8QcQU4RpptZQrOkFQElMJ0IPX8K5q7tTFpTIxKuxhP8qkrZsbYjj0zFO4QcTpPxHaH+zEoUNFNgjpA/pXK/CSeQrqvxNGXZ7Y//KgH/lVXKWUXJnsO1N6f8O8kt/FIlYATmSSki4IMR5RXU/hFiicK+HFFRQ8RJ1goSRXMVqiAOZp++Ei/97b7tq9wofhWdSo05hUnfERC0G1ETmubkzaba8oirRQFkXyWtab9T2kVW20jJiX2QYDSyFWuQDwwfKDUWHfIBOncq9qVueZ9RR2tGK9h77T1bLjapkFBjOAbE+/sR0otgC2UuqTlVCFEE8+HkDzE8+x5gkY83ISZCwuycxsSL5TyuAYParjDKQkuBaQmQCkzKSbFKgBIULjp6UBAxORffWM9tznP1g7EoLuUEXm1r+VephIiAIorjwAlKfCCQmxUmASRrmA0Pne/PkH2kgEFCAcx0TMkxewGv9DVSWLwJHfTZYDdkEfr9J0PcTY7DmEViHUeIcygEyeEJHQH5jr5RS9vThmkkLaBQFSCDeLWidByPSfSlnYe9D2FByKKdJHIxYZkmxI0npVpO1XXyp14mTZNgPOAIAFShLO5qJ2k4dSsHOIuayryMISJANZVORFQVszaRbIAbSSCIVcK7QeX2vejWJwQdaEjKCvPmi6P3kwTIHMagHqIkVgG5OYjWreNgBKZAvM6/SsNeY1yNRIm7iIUpIscoNyJVItfXOAJF739YLtwXLG8nrOn86u4MoSlSrrUlPCATY9tTl94vVXEqLgSpSgfEsdfMdtdO4PWsDYMWcQ/u+t9zMw234zbgOZsqIT2UVD5YIGl612vuy4wkKcLaxMHIucp6QY976Ua+GZGZ/DcSXMgVmH7oMWPXiEf0rffolKfDmOErE9EECOVjNjGojnaE3MnVYQAA8/H4ypUV6tzuOJQ3P3rOAUQtJWw4eIDVKo+YdbWI7DpdjxI2RiXfGT4hccUJS2qM6jYcMmCe0T51zrDjxMqUgrUbBIEknoBzNFxsnEYBaH14dQSCIkpN+hAVwmJiYrpFEL7tjMn1MF4zGrbpWhTOES1+iYdxVogkxclRvK4FgrnEzareCwGz3kKaSyEhKT+tPzCB8xWbk8zNq5/tneXEYiMwSlKSVJHMSkgXjlJ68qFP7deUktqdUE6KSABPYlMSPOkv0bWadDYPmOFqjUGG3iGt3d5nMMslpUZkzlV8qrwCRyN6h2hj86s+VAUszKUxzJJhI/CaB4FedwqslCRH8o6mi2SVpQmEqgkzqYF5jmTTL1CucTsdB2lo1uB8zLZxz60BHirUhdyCpVh1M6Hp5UPawoQClKhbvc1t45Jy26X5+R84HrUQKMqIElRUPlvIJ58xakhyvEbaemchbNz7jbmFtjY9pnMXcMHzIglXy9o0M0Yxu+uGxORteGWpYWCgBZBz6CCE94jQzelRp3WxIBiBeTpA/l3q/hcQhl1tTyIAIVqAYBk369jFYQrNkwH6FEQaGH+flGjC7s4xppYUsJbbILKDc5VK/aIJFjFjOnOhY2++ziCWlpTNyICrkCfyKKbc3pS8UqacUtBSUIvAK4NiAL8o1gilpjGFvEvEmEpkzpBFgAf4j7Vrb5OJz62Hc1WDOBx7wg9t9WLeR45RDYUZCNQBImOU6DqapYPbJZeLiG21oTMIUkEK7iedhBBHnVTZ2ZapKsqnZEnkkWPubf4TVrFbOS2g81TAP4/0FCRp3nT1oDg7Btsf3JhzEfFNt0FvEYQLE3SdJHqYPek9bwJJSIBMx07Uf2ruk6y0X1oQoAgOAG6CdCbXBNrE6j0EOtIyjhKVHTp5W8qdW6DgzmN0b2AlSNs/PaUiOcmPya6HuZtDZ7CyGXHVOupSFBSkEDLJtEQBJuZtXPnGimxSRPIpI9pFEX92sVhsuI8IDJxFMgkAg5syeacpgi9iZrbipXn/cloBLaf+iPm++4jZU68044HlDMUmC2qBoLZkk5dZInlXNGHQpAykr4fMdx7etHv/HrrgQ1mWALWcCp580ZyB+7niAJzXBCDBpbbKWQlObmrX3uf5VOM+Z2KKLlrYEAj5/4gyFYdeZKitswpaDe08x+PK09ywfbK0KRmUgKBAOvDdQ58addeJN71Ljd3MW2hD6UoUgDNnbVJyxqUqAMQYMA86rJXb5IHCSlNr2OdB6iefcaU/AIwfM4/VqEtOniMO1sjvhuYeCSeIGIUkwb63Bn0FT4JhKM2ICIcUCBy0EEJOiZI7daHsOpkBKZhJUQNFCeXaM3SDIqzgnspUpapbQr5lmEhM6+Z5DXpelVBaF3ycfUxQsy0Vn9ivBcrGZa5VCEydb2idTWyE28onz6d660jbjaGCplJWqLISJUo8gLfU1zzFbJxCszjjDrZUorUClRAm5gpBjpe9SUfaBuZtS6R4ydz+Uu6fpKyfUYOVl/P+tZVMLm4FvWsqyXfcaJJs2XEqUlBhEZ+06e9e6mmXdn4e4rEtl7xE4dtwSkKBUVjUEpBEJ6En06lthbPwWFU63jC2p5KiDmCigJtEGIk978qdXYpPM41tWGwu85+4gyClRCgZEGrmHQhZIEZiZtYZheRyB6gWNFcRgm0rKwkKDhUppuZyom2eLzlOgNiL1C6whxSQ0nwlGLZuHzE6dYr1jKdoY6G016wJWw21XGFBafnQkgFJIJTzgi9tefqLVSxm3S9mJkqV8xUorUqNATaw5AAD2o+jZri3ApxIEfOQOFQHMdzz8yegrfGbGSBLKQkp+XSCNYV1nvSkqB3xAqtao4IgvcDabeHxSlLISotKQhR0Sskf9IInvRza+1CrDvDP4ueEzmBAMyDc3PCdJi3ac3Z2Lg1+IXAlCiIAJgIPMgHS/Ll5VW2ZjPDfXhkcaSrgUB83kOmt+1ZZVls/L9JTTYv80Xf0M5VDMD5Xi386G4rCqklQPcx6feui7b2CoNqcCUBwCRAE21Gl5FLz+FS8z4raQlYsodfyL1RU+obHMR1CYOcYgbZKQBlMxM21ny7VfW4fHZLYy8C0kqNrX685HrWmD2epxeVKStZ0A1q9/spwK8JScq0cR7Cx9Rw8qG3Qu5jKu5eugYwPMXUocUVq1hKiCf7yso+knzreHWwFBZgDI3PX9sxpzPumptoEtCATxgTPQE/jf0qDEYRSWkuZhC+UHSO9qEuv1hP07odLneSYJ5SQmDcXkjn28/xq2vaCcRAgB1vpopM8R8wYt0npT5uDggjDjx2kqLozgqCTKSLX6QJigu8+7+Gw6m3GQUuKJMSTIMyYMwBMetT91C+BzLRW9ugLjI8xQxWZVkhWYEKSoDmDaJtymi2MTK1KJzBSiSeknMfZVvSon8wFxA+teLVPODaYNM1bToVdCnd1MckflLJWFfLxRaBy5369aafh/tZKcSlD3GFDhm+RY0N9DEix/CksOlCVZLkjNAjsB9KN7lu5n0kIOZKITeCFCL97T71oGdozqtDVlCNwP8A5vHDf3a4Q28hsE+PCCTPD1MEXPD9aSdk45LGJbeegoTyCf7pA8zJmmff1f6lJ6GR15fzpRxeG8ZuAcpFwehpT1KAV8H95yKnrCAkZPvDW2N8v0hKU+ElBQ5nSo8RFtNNfpVrH78haTna/WmQFJsiLXMkkkdPLSaVEYJYSnKM8jUWg66DlVfEqSkFKsuYaXmCe8mlV01qNAGwjV7Nh28QRhcItDphIIP0Gsg9bUw7LW74iEJySq0LuOp07VTwmXPqeXLU9qu+M2h6VJWpABBgC6wRCZUDlvN7G1UawzYhq1a1FFbOfEemE+HKVKlKhAFoHK4PyiIF9et6XcfsRTBWoEKbVxJUOQ6HpHLyrbBb3FJIKeFXKZMeZsYoi3j0upcShMog50HS/wBj5WP1rxUHYSa/p9SwK1xN/LlJkgc9BEW0IAkVCU+KiLQkzEaSNZA+1qqYp85TCik2CTJsOtrzW7WI4pKiuYlQ1M87WkKj3NeTjecexGU7jElO8K0uISwEqCSAFOEyeVkjS3NRPkKk2r8QMU4IbCGxoT8xPlmED2qfY+Fw4KiEElSTfqowAOuWCVW5iD3rb1bET4wOEQ5kUIMpKQDPewvOvSlv0/TOwZwMj3hpa2MCL+H2mlKQFtZ1XlU638ulZTzhtxGVISVPLKovlCYntr96ykH7U6QHGT9DH6LfeOGM36wiGEHMpKikQ0EHMLaTGWOUzFc8xeODiTiHBC3FFVjpcwIiTCSL8+1e7R2UlwjxQBOhQqY9Dpc0Tb2OhTZ1hCZAgfKNIkgAnUyRrVFlaVZbMOk2q22w8mDtkvqQ2qRYmUHQzzvrED3rXAbOcxLt4KYuonTp/pTLhNnYJ5KVq8S0iFKgi3PL+b0Y2VjMKyvwmsiQJmDzN7nUnvXNb7SXuaVQkygXYc2DzPcFhSUZEiUgfNOvqdTQ3B4UqUG0i5MRPQnXtTMjFpIJTJAJgcz5Us7OxoQ6orBMrnWCIOtvT2rr0WCxMjY+0jNp17jPtCGP3GSviK8q4uEptp9fpSziNn/oboUqLCAqR9B0+1dSdxSEJBJsSB70i78v51ANgLXoB0np1UeQ70NqFxpzzCovK2apQc24l5JVoE2V6UubOYLanHAQUE6diSR7XHqKYcF8PcYULEtNBY0KiSSNJCQRB01obsvDZfEZcSQ4mUuAm2to8wZnnNaSal9PiUtZQVZn3PtBeHeX4zKsPDa3lKTmH7OU8RH+E/emLG7l4l5t19WIcW4P7IE/MkA5gY0nlFuutqeysKGMmYg5VLUg9iIHrH2ro2Exg8JPTKPsDUl11hPojadLV5UeT9JwJhpJBzhQExmHI9DP2o7g1MFLYxGdxhv9lOpM9cwISE8hJJ6VFv8AQ3i15IyKAVA7kzI6yJ9aK7j7vofxDiXQShCUyP2cxAKh6THqKbZYO3rP+40mtvQ43HmNLO0EYlofoqIbQkIRHCB5A/sgW5aUE3l2G8poLSnMQQLEqMTcCep6dKu757SGGcbcaBClkNqSmySLwT36dvKrGN26hlKUOq8MdSJgzrzqRBghhFVNXW2M+ozm7mYJy5jJk3/ZIHy36VphHiZzcKrjpYVPtVbSXR4C1LQV5ytQvc3Glx371GUSqVAaGTGhCiPsD7V0gMiG/Wmm3UpyD4zJHXeIogiACTyHEBH1+tXsGShYVmIUkyCLG3+nrVX9L4FryXLSNORBSNT1gzV/YKXciXAngkgEkWMdO1h7VmMSjpuv157pEK7a2k47hklUSQqI1gAD3kE0rYHFrdSEDmYVytBsft3mnHFbPWvCB08iZ8uIfypI2OSHVTH4mDRkEic601m3FfG8PphtBUFHMEmP9KCvLzKVoeZP3/Papd4njwwqADJH2qDZzIUlROp0vfzpWjaROhNmnMYGdkshKQUhRF+t+t9Ko7VwbXiglIz6mOfcjmZ50OONU2QAu0C0TF4r3CoUXCtUrUvQ/X7fYUKiU6weBLefw1ApSFHobR1veK8cxYU5lyrAWBmAvcHnB8rz960xgVnbBGVCoST369qdcK0lCQlpIA7fm5rM4gC10bIirtVkIE8xE84NUcHjgkglM8QBtoCbzcHTzqvtXF5sSszwJUcp5TAB9JFaoRJJI19jRICAA28q7n3qvQ3IhnCvqbdQvJKSZSkmAtMwRI6x6SKEbRbzrWtV5iI8gB1rZwqy2NwZImxMRxf3stgT+6NJons7ahaKXEjiBnLyPWR0JhUeYNqeSAMzn19PYz6FG8FoxTyQAHXEiLCBYctRNe0bRvljh8qwBJPyp5mTqOprKTpT+gf9/KV/c742YVtK8OcQ5KByQLAxa9tCb2PLzrbbG2W4S0xBBIkpEpIj5bfNqL9/OqW9O0UpbQ2lIAkBM6AxAt0qrhtpeC0FIQkuKMBZHypgi3mZ9x0riqLL17r5POBnb4Say3B0kzTarYaBKxlITbrfStNgsJAS4fmUb30i3vrQXaT5Kx4zh45KlRMaZQAKu4Fw5ALhKdVG35NdFEIALcybPgcRxGKABIJEGPOqKjmXJtPIVd2S0lxCz3BvzEVTUMqlDpb+VdBKwu48yqpQDhpOCYy5jlHKazY2KaZxCFLSSJif3SdFRzj6TUbbZJIOsTSxtXEHxspuBwwPr9aI/CH3KmOMTvazAHn96UMbsFJxr7piFshKeyiTJ9kov51c2NvO262W1GHUABSTqYHzDqD9DQzGbxtlTxSoKLaYIB0MUmxxJQSAfjEvebDHw8w66jrVnZeMU5wZiEhIVbuRI8oJqw443iGiEGUqET0ULH0zA+hoLu8ShakqsUpgjuKhPGPIi0uevOkwfjWM+KcW5xZVcPpofTQeVHd2XnMO0snhcdUVqn9kH5QeluVDdmjM+4uLJUY8/wClFHWvEC0yQEoKlEfQfnpQW2baBDW585zzF3evHlwtNgzxeIVcyTwj2odjcX40lRVCics9CZHrVLCrBLilEDKCqedzCQPeR5VrhXZII0BjtVy1qoAHidnpyrWDbxCW2diOtho2U0oCFp0sDrbyq08yeIGIyiRzlyTI73j1oxtPbCFbP8MQAAApREkEXgRGpuO3egZxA8NKycyuFMdkjX3AijBOJy7xpcr7Spimv1S4MyG0x/iWZ9Y+lMO6qQpotHQEEec5T9DQXEpKWUBOhUgeyV0Q3WJSuFW4gfMSD+FMwCIHcHbKzpeNww/RFpGgEj3/ANa4o6lSXiU2Inl6V3SMzKh2WPz71zT/AMIO4guqacCVNqsg/tnWJ5TPuPWlXdQlS5c4E9WGJ9MUsYsrMqOpAv2AJ+p+9eJx/hqygEEc+v8ASr69nghQg50kD1HXpzq+vYDzqWyGFKClwlYHKQDmjRPc9DSzci7sY7SdWYNwOGDsgyCSVE84ATb3Ne4Z3w1EAhXFCR6xf0k0x7W3JxbKfEayOQFhQSYNwIIzRN0/mbCMNgkBkDVZglXMHt0FDTfXcuUbMIhgBJMc7aFEe1WsQ243hSVvkZkwlIGk8swuTFu09qGvYRKW0KclTh0Em/eNNKjw8lu940kzzmAJtTAkdR0ptPOBKuHJ8MJUkG8CNfX+lV8Pi1iUgAgWhU2+0UTQFKAnKki8jmPyapuLEyQT0miwJZ/45AwZTibYFvKbScw4uLWrCxpHW0a+RqBKr9DH3pl3TwyRK1gkaCDrOtufpQO+BmdGsIq+mAktmLE+39KyuhjFJ5JSB0j+mtZSPvEHvge31ihjklJlSiTrxGTmIgak6a14ytS5KUkIbCUzyk3g96jxDoW9e5IEReJAEwOgNFtr7SUtDeGQ2QDBSdStQ5WGvevXZXSqj5/CfIKAc5MrI2fnazpUAsEkHyNudiCB9ar/AKUAhPime55k3kiswW0A20sLJgEmIuJ1EdjPvQJ1UrUqSBOUAmYBE/nzpirkzyc7zpW5eIKkKB1CR9Jq5tNiQFAXBvHSge4j976mfbWmdfyz1sK6C7iU3HS8D4dRvBg/y6e32qHD7KTmU6r5rmfwj8a3Kct9DMfz+laOum8m2n1rcCI1+0ELfjFthIn9ajMrtIEeVU9rsckXXiFgEf8ADlH/AKl39Kn2fncX4msuoSkdvEBJ9Ej2Jq3tZ4cboiQVNtx1Iur0RmV7Vzr3xaMQy64m27iuBaUngbXkSesJTmV6rKj61mN4Xcw/aEHueX0+1abrtxhxyzKJH4n3BrfEGVntpUtpwxxJm5mrUNIJ8yT1Jv8An0oxs1rKyc3zLur15egtQJQzuIb5A5lemg96MuLkgVOc8mezOdbewagtdhKlZvQCB9zaqWIlAShCTnIBPby6mumMOocZ8JaARmJknXjzRaLT3oDvDhWcOlKk5itSrAnkNbRyke9dJb1JCjeWrcgTIJDfpFVL4K5EEACZFtdY5xfWrzfEmTckmJ7wIHsa0Rh84WUAErIBvA5zfsJNqtE5BYjMlII7STB8xNVHA2i7LmsYu0kedSlKG9Qk8R7hMfjHrVrBupbWhWoOaR2j6UubSxAS2gQTJJ9gJ+9ENngmCTqFenDEfSvFYrxOu7uPlbEm/QxEiDBjlNUt23wMQ4k/tX9rH6VZ3UcBYRGhApH2zilNvlSVFJGhHY1B1/S/eKtEf0z6WjbvXsdOZLjcArWEKHc2zfS9MeGwyUBCRokAAfaua4fbr2IU3Kh+rdE5REgix11EKH+IU0sb0JS4UuEAgZr2EDUkmwFfOdZ0XVCpEPq054nQW1NREacaOCOtcZxbRlabZ0qIPmDBrqzWNS+kLSeDUHr/AErkGPdz4nEOBUJCyRHnE+0+9O+wUdHYGesYcGRY3DKdctEDX+7rAFeK4TlNwSOVhyVbrFW9nKQGi4VRJOa99IAJ8oPrQ59IdcBQVRHLT619OCSYNPUtXxxPNrjMR4c6Hlp7W5VRbxpCAqLmALx+HaimBw5SVqkQSIB59fwv9KE7XaPzJgDn+FvTWjG+009VZrLHYGXVvqeAKEBK0JukalIGo8jeOhr3Y+3kspUUtfrCCCpSzAJ5gAW9/wAKqbJxozp8UqSkA3HWLela4ppKiVN5QbiI1PMdldovqO2aRnSRFvaa/SpOP7SfD71KSkBQUSBBOY1lBm0giSpI869rezX7RXZUxswCj+kjzP8AlFMG0DBbIsQ6iCOXEKysqaz9pB5i5t5RLy5vx/gaE4n+0X6f5aysoqOB8occPh+f1noPtTw/qPKsrK6C8Q7vxwe+P8x+yKEY8/OOV6yspb8RHmDd3D/nX/7deYn/AOn/ABOH/wBsfYketZWVDZ/Eg+TDeDH6rD/8MfaqCvmNZWVJd+MzxmuyP7Vz0+1XZvWVlJaZKeyTwigW+54kfwfiaysqjp/4ghDmVtmf7ks886r+iKzF/wBs5/wm/qgzXtZV6/xD+f7RrfhldAlKJ6H7V7h+f8Sv8hrKynniZ4nTtxD/AOVb/jV/mpL3r/3hf8avuKysoDNT8Uh3a/tljt/1IqbeEf255+EP/cP8qysqP/2fSMb+J+Uh2RiFpwoAUoDisCQPmoRs1A8Ndh8o+1ZWVtY9TfOO/lEqbQPBHKJj/lorsT+zHl/KsrKoHE1OTLavlPlQRtI8MWFZWV4czor/AAXlfYqQSZE/N9qP4jDoDZISkEyTAF6ysrX5nLu/EYovoGY2FZWVlNjhx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29" name="AutoShape 6" descr="data:image/jpeg;base64,/9j/4AAQSkZJRgABAQAAAQABAAD/2wCEAAkGBxQTEhUUExQVFRUXGSAbGRgYGCAgHhofHhwhIB0eHx4cICgkHxwlHR0fJDEhJSkrLy4uHSAzODMsNygtLisBCgoKDg0OGxAQGzImICQ3LDQ0LDQ0LCwvLzQsLCwsLDQsLCwsLCwsLCwsLCwsLywsLCwsLCwsLCwsLCwsLCwsLP/AABEIAMIBAwMBIgACEQEDEQH/xAAcAAACAgMBAQAAAAAAAAAAAAAFBgMEAAIHAQj/xABIEAABAwIDBgQEAgcFBgUFAAABAgMRACEEEjEFBiJBUWETcYGRBzKhscHwFCNCUnLR4TNigrLxFTRzksLSFiSis+JDU2OT0//EABoBAAMBAQEBAAAAAAAAAAAAAAIDBAEFAAb/xAA0EQACAgEDAwIDBgYCAwAAAAABAgADERIhMQQTQSJRYXGRBRQygaHBM0JSsdHhI/AVQ/H/2gAMAwEAAhEDEQA/AOZYg3HEDGsf1rQJ5300HU1VddJ9qiU4rrSAhnZfrK8+8usY4oUCDChoY0PX+tTM4XO6hKlElZ1jtJn60Iw7RWqjez87bqCFEKkkEjlF9ex+teIxIWs7toyIz7R2QnwEmIcQEpSVG6+spA4STe5mue4xtSVqCxBnS34V0LawcQVBSwo/vAmO9xE9NKU8a8VLlQBCdfL+dLqcyrra0VQRBKMOoxbWpzs9cTFqZlqwyUqbQg5yIkTCTFjJNVcMkjMHBw6SCIPvc+gtTO4Zy9RzAowUXJntVthuKtZLwlJ4pjmT2t+FSsIAPEDbkR/OtLCMVtJyNpB4Mi5rdOCMaQKM/wCwXA0HzGTUiIIEwD3BtWpJIAi80pLVf8BziNfVnLQWjCV45hlDUR6USMAwfWju12G1MMqbQEEIhX94i2b1IN+4pmYBiYhPLrWxYjLfW/pMD6g+1XWmcwAAuSAPWrDmHzXHy6JtyGk94oS2+IQG2YMDJuY06V4Wr3oq3hiEW1Mz2AsPqVe1QOogQK8rZniMQecIVzAtzPIUTY2YAgZioiLz30MH2rbDNrAMEQYhI1UeV+QoozssrguLJUoQUiwSdUi2up16ikWsc8yexovP7LW2eJMp5KGn9PWtFsgC+tXXcO54aoK4aMKbJnL0I7RIr3CIBjMREg5jyAvoOZpyMSN4aNkQjsR0N4W8ozO/N1taLaUL208h16U3ERN7mmLeXEIKEoRE/tCJ9R0P86Xf0UFMpMn90A/ei+MYiljsJTcw2WtSwDoPpVxWGXN0kecxW6CEchbnaPqcvuT5Vu8EkSrgmMiwsIzZeUfmKvPYtp1KszLkp1KQLeveptnuPOnK01KbwoIUTHXsO5AnlQ5jEOIUpQIJcVAzJsRyJTy0+9KOSYsnO8v7L2WleUREjMozcdBP51qpjtnpQ8tIJtoenbzFX2NqLRwpQmZ1TMdrX9pquWSFHOTJMz1J1+tEurOTMG8p4nBQkGJjl6f1qs+8sWUgEwItrHO3OmFoiL3ixqpikIUDe2o7Vud95UtrKuFiosXv9qyiTmHTJ+UetZTdYiNLQeRWrGHLi0toiVECSQBcxcmwHc14wlSzCBadfz9qLYPAZj4baSsnVXTvb/T7nzuBAnuAwRbzjLC0r8PIsXJmFeoMCO9Mu2dmRg0rQUKDTqpUCJGYJStJ5yHBp0IPOjDrKHENu/M4zwlStSoJhKyQLkkCY1yioNptrbwTXh5EfrJVbhISg5ioLHESqTeeVc8XgvmaG3zF3FpWUIuVJUQY6Zu/SfvV/ZDeFL5adaSrM0i6plKimTli8wZ9O1WWHUupw+ZgHMowWzkIyjNdN0wY0gVptHd3M8S24C4QkhCuFQAGWUqkhWnY9qJHGdJ25jvvLEjXvIcZuoQSUFKhnIF9JGttao7d2ItmDN4uRpB/ramzAupaaX4gWpQhI4cpkdBE6kX521pQ2ttt5a8qzISSIIH59asVDpxzFMVLHHEj2cshAypIV1gG453oyxsMut588mZKSPcWIvVbdPENLcCH5CBfgm/QWvHl2onvLtdDfiJwySEuJyp4jKbQVXvHr/RT0nxzAxHDDvNYpjKgZWoygReI09vwrn20UNtulDalLSm0q689KzY28fh4ZLOXKpKjBE3zalRm0cIETpVzbeBZbbStGIDrirkCLCLkwbG2hPOub0HQ2UWP/T7fvL7bVZB7wYrDgkKEkRBEUbxoLWHZhQJXNgNADr1J/n6UuIxbg0W3AueZgeRrfE7accQlJMlBOVUciACNOwP0rshDJSwlrDNBIJIgHhHqLn0T/mFW9nsLUsobE8zNgAOZJ0FLZ2i4EwZEaSnSdY72oju/t1xtyxzBaSCn5Ty5xrPnaaU1bAE+YasGIAhrHYBQcQ3pnhIKTm8z6Ekx0qmrZgbeDbhBkkToI5KE+vl3qZrbzjeIbcUEoQFAZJ1SoiST21m2nnWm9W3W3coZUeFUqIFpvGt+f3r1SHTCt9LQttDdUYUtqDueVQexEH2vVReAW4tp1KF3UEggWJKYPPkqLm3LrQ/d9DmLfbaU5KEDPH8MZeZ/aIp/2FtdvM9hG+JWHPYTNzF7wqQa5X2n1TVN6BkgZPwB2g1UdzcmBtklhjEOIxiAl55KcuYSCBIiQSAZ56kRzFD96tkttrJQVZIk8JOUmYSToT0m9/c1it7MEXJcW2tYcShBSJKRHEokiwBzCe9C95d+mnEPMNoWsKQAlYFswUb3vEZTprNQ9O3Vm9XCNvjO+3jjPtKHrQJjPEWMFiQVLC7ZriRqZkiRoJqTDPQVGQE2HCD0/vG2tAX8Qqxgz+6R9iKYsMlpDcAHjuemmvOZ7RpX0bjTLuhZbFA8r+8a9m4dtSEp8JT0Rm4ZmfPkO+lBNs4PMVBplRAVYKgxyuSeI9IkR10q7g94/DQUG89NQeQnp51HsrHN6FCiVGQnNoT7UkjJzmU29MDkcfKHvh3sd1PjZlfPCVROl9DMSDIntaxo1vFuGw+gZJaWIGZMRA5KHPrOttaT9394XUbTSwCVtuAJKRHCYmQegA66E9q6wsBUZVlOXUQL+vKmrkT5y5NDEe05vhfh8ttpxxYzu5SGm0qyibcRPM9AbR9El9ZKyLyLQY15/Wm/ebfF7xH8OEpSkKWjNJJImJERBI7GlBrCkKI7wL0zGIK8SMoMxNerZgD8Bp586w5UqCSoBRPXXt+etWXmDlmCB1/PesMPBEDLxMEgzbyrKlKhz19Kyix8IGZDszZ6neBkWiFORb0PT6mnAYVvBski6oueavIdKkVjw2hMgT0nTt09qkxO8KChKPBzqNgFAa+ZqKwO42G0SNTbgSRTGVDzMnOtGZNoiIIvzOafatNshJbDThORoyBYlYSgSewKsxJMdq3ZX4aOJRW5BlfeJyp6wBrpb0oLst8POYhKrDJkHP5wZJPM2qbTvtBBMK7KxAW225li1kjlmgCPITRnaWDQpSVGJSeFWhST+B6f0oUpjwmyE6CCI7cqtbZWlWFcSo2WjJP8XCPvTVQZmKCzaR5ke3MEl1shwwpOihz9Od+VIqsMoSCEpH3q3g9rLbP6O64pQ/ZUu8dL6j1kdbVvhW1P4pvDqVkzKAKyAMoOvaYsOpirKcpt4nSTpUVGVz6x4kGzN3cQ+uGEFZH7oPD5nl6mi2J3B2ini8KeuVxKj6gKJNN+++2kYJtvCYaEpi8G58zqbXJ5yKV9197VoxLZW6pTeaF/KLG1gkCIN7k6UfdZj6RtF9oBckxfx+z3W1ltxEOgwUiJmJ1BI0Iq1sfZCXXktOu+HmBuUlQsJ0ESe9Wt4doFzGYlQMpKzlvIjWbG9Vdl7JOIdQyj5nFROpHVXoJPpTQSVzFEYOI34/chhkIC8YEhYzABnUdZz/TvU209yGMO1ncxK+IHJwAAkCRJKrDSg3xLxXi41LLQCkNIS2L6GSPz6Ux/GMApwjZ0zLPskAfc0gM5xvzHMiATmTuIIiUn0uK6EdyJ2Wo+GDi8viiRxDmG+xKRH8RoVuXsZLz4W4B4DELWTof3E+p5dAetdC2Nh1t4t95eKDiH8oDfhkZSLJhRJ5W06Vt9mDpEGlceqfO7mIK4Mk/YU2bk4fBrcDeLbzFxSEt8SkwVKIPy63KdT5VPvzu0MNjXAkcCz4jYiwCiZH+FUiOkVDszZ7zeKw3ioWiXmyM6CmYWnTMPLSmYymxmvYWfLRy3hwWzsC6hAwxClJzSHXAYJI1SqdU/aqm+W6mHZw6MXhczebLw5lSQsSCFE5p6yTInpTBv/j8Gy80cSwh1ZQcpUkqsDcQLRJ5iotvYRO0sEnENOEBAKg3PAcoMjSx6exqQH1AnzHMBo2nKWmUjREGK67sfd9lzZzeDcgOrb8bTiSVElKvSySOgNc22Ls8PvtNAf2iwDf8AZ1UfRIJ9K6DtHaez28arEKfUHkDw8odSEgIkRlAJ1nXqafexGAsTWv8AVOa7X2cptxTLqSFIMEfYg8wdQeYoY5jnEthEA5bJPQDkfwrsW8WzW9p4ZOJw8F1A0B+Ya5D3vKT3725fiNnuKIRkUhZJgKEHzuJA/lRqy2LmajvS3pMqYNyUhUnNyvqOlbKxS2yjINfcQelN6dwcN+jFfjrDuSVEZcgUnVMZZF+H5pnlyofsndhbqSthCyEJgrVBC19OIiLTpprasFYzL7PtLNeAMN7wPh8O8lYebzZ0XzpE5bc+WnI0bb3yx3ypekaAltGbz5ifeq2N2a4hC82ZKZCYtBIJmxIPuDQuIIFz/D270xsAZM5ag2Pj3lx7EqcWpx0qUpWp5z9LdvSqG1cQUp4bHtymtw9IMWB5Re3n5VolOaeGUjmSE+03P+lTm3fJl56VUHMDAgiTJPUfU1b8dQAGeUo0T+ff8iiKsO3CkZQCRZU3AMTftJPp3qHY8Nu/rUoggj2F7Hr/ADre5tnES1qgHMrl4fvfSsqRGymnOMryZr5ZiOgiLVlH3Pn9JNrqhzCYdLbS1ZZcWkqk8pt7x+JoVs/CLcWCVAICkgqmAm4sO/IVO5iioWPCInqbaVawmMCigZQlKSSE9IvmVOqotPcxEVMrOgbT5nR6rplrUdrbbeG8FlJfdVAn9WmTbvry/Ch7gDQKRAzfMRa4AEjppVPHOlTTaW0E5fnjqq8nzP1J6UOXtOGXUqsRKEDmSbk+ggTSkpOrP6SMVJUFdtzndYa2SXnllLWdZiyQJzCYII8pM6iPSq2P8VDbjDggKMybFCwoE25oUbxqkk09fDh7DJwzmKbUfHazBxoKHygSlIBiZAkK5qBv0k3swjWOZW5h0fr1ZSgkZZFpCibEZSde0VRpCH1RBUsxdRiclGCSTxKzE9xRfYOGbViUeOpQbUAhSgRIgQknWQCBPaatMbuv+KGC2ku5ZjOiI/imKJubhYkCVtspHdSf5mqWavHMIF9WrzDW/G5772IQ/h0eK3kAgKEgi03IkEAaUNwu6YZCnMbCAEnKylYzkxqSJCUjX83l2Js/aaWklkoU2Rw+IRMchZQPveo8futj3zDq2oP7IWAPWJJ8jU4ZgNIIHxjtIJ1EGBd3EYb9IbD92SqLEiTHDOhgmKbdq4/B7O8ReGQQ64IEmSkcw2DcAnUnT2FKu2N3HcMptLnhyv5YMgXi8gRrRMfDjFXV/wCXI65hHvTHAYg6toCnT/LvK25WzUYh4vPu5FIWleUJnOJ+WZGUDKBodabt/mmX/DfLpysfM2B86VLTm4p4SEzyNLiPh9izohg+TiT+FUtmbquPOusgsoW0rKoLVEkkjhgHNp9RXioJyG2E8DtuN41I29sv9GVhgQhpRk5XFBRPUqyzP8h0pO3aewjeIzvqUUIu3DixCkqBSTlubT2o+58PHkwFvYZM6ArV/wBlRY34frQw494zCg2kqISCdBJGgvWBV3GrmaSfaF9s76YF4trIQp1pWZskr4TI1ASJTIEi+ki9RbV32wzhb8VLeVKw5AeKjnT8t0jhSL2Nza2sc6dbOgiSYHDqToLXo5g/h7jlgKWhlpJv+tcyk+kEjyIBoWpwRvH1mooS3Pge8ZNv707NxOVTyc5QDGVxYN9RZI1ih22t9mxhf0XBt+ElScsJ5BR4pUdSZJJEz1qhifh7jERkZDnMLQ4jLbzIj1HvVXd3c7FYpIca8LLMfrHRNhewSSBf7VugDG+0FSrKfBk27G2MOyM6w4Hgo5VpCjblFovXu8eMYxBCm8OhpUkrUGshWVRdXUzOt5Pettu7oLwac7rrRUVRlbUSqCCQTKR0qfZG47+KaS40/h0lQnKpRzi/PKj8a8FUHXmCXydLSbCb84hpoIbaPAkADMAIAgkEJMi349aX9ubddxSiVylaUQkZiYF5Mnzq7vDu09gshOJbUqSMraiSCBzBAqzsTdp3EpDkYc3ISfEUlVrElCQRymtARPVBJLHEU9m45wuAKWY/aVlClAARPWfWabdh7/JwyFNpCinkFIso8jwq4VciOIEAXBmfdr7nOYZJcUcNYXAcUlVyAIBJESedVdj7hLxCQ4gJgk8Pjpmx6BBH/qota42MInU2WEp43aLjud5REuSSB2vA5gD8mqEz1NrEf15R3NdP3l3TS5hW2kMssOJsVTqMpBkpBJJMGSDpQzDfD7LgyApLz4SoBLawElRUMpzKywEixB1HelWWhgMRnT4TUG8znzuIExcq0OnbT8msJyqGdQIzC6ewuBNpvV/aO7WOw5DjzGVClZBlWhRkzHyqJ5UKdMHTtcXSQehHaPS9BiU5WwSyyvI5KoUkyIPRQI5dKtMsIzZjdUjMOkcKiOUxE2vND2goiSCTzOovqJq88zwtuJMq4SodLZVf5QfWmJttOd1YGrKy1sZKQykKQSq8n/EayiOH2XiFJCkMLKVcSTCrgmRy0vbtWU3WJESPaQu4NCngY4UXKU8yn+tqj/2MP1i1uZVLHCmbJ0Mnz+x9Kl2ZjkHxNAVwm2sHX8feedL+0gpTrgbCiFEDMSTpBt61NRo1HXOp2AtC2s3MI7AWQ2HVkFYhCUg6JCgTm6k8h61T3l2fkxJIEZrgERp/SKjWy+hTaUi4OZIAmbj+V6P76vrxeIZUllSD4YCkyCSr9oDKbiwjneqAg1h1klhDYIidisNC+GZMmx0kGfpXaMHsteG2S2gNrW6WxKUgqUMwzFNrwBwD0pJ2Nu46rFtIdacSCQVZkEcAMq1HS3qKcPiVt53DuNhgkHTnBm/IjQAe5oOow2FG8ZTtuYp7B2Ljl4llTzbyRmAJU2QEpni1HSdaYvittJaVtNtqyq1kcp1+gHvRD4d47F4hxa37NJTwmFcSieRUSCAJ9xSlvqtb2PVCVkpnKkAz0mP4QKDTqcKRxD1YUkRq+EzCgy8tRKhmCUg9QCpXqSse1B8Buli1LxLuKW7h2khakhK0yo6iIzQnWZg6UyYVlWF2QRlVnUgqUkA5hnPMayEwPSk/dzaONW07hyha1PJAQchAQRM5jolJGpPTuKFt2YqIS8DJgbbe3HMX4BcuWkZVKH7fQ+Z56V0v9CeOx0stZlvLaBuoAgrOe5URpMUjbV3XDD7OFaUpxSgkKMaKUbkAaJgzeecmmb4r4zwUMNtHIpStegSO/afejfBVQkxc6iWgXB4faOz3EPuh1TaDxiUrSUkQZykxrIki4FCNnYhTuOQsKWnxMSgwJEguCxg6RqL10T4fF4YNa8WqUEkpziODKJJHQmYtf1pD3Ua8THtBKSQl+R0ASuR9BRpgkgjeC2RjBjn8SthYrFO4csJVlSlYWUuBABJTEyoE2B5Gl7ebPs5P6M2pbicRhodzrmFklJUnMDAieH7Xoh8VXsQMQyGVLQPDuQmQSVHqNQB9ah2dgXNqvtqeS4220ylDi4jMoE/IVTMkyT06WkUHGeJp425l/wCFWx0nxMW4ASlWVFvlMSpUdbgDpek3ePeTEYrEKWhxSG5hGXXKDYz/AC9dafPhbtBDjD7AN0uEjqUKSBPuFCuc4/Za8KssuDKpFgSLKHJQ6g/nnTQAznMDdRtGvcLelaEYpnELKgGlONqi9hBFvMXoFuA+tGPwgC1BCioFPIy2r6zHtUeD3aU+y6+SlDTSSQpU8av3U9++kwPLfdA/+fwn/E/6TP41pRcHEzUcgxj+JWxMQ5jQ40044gtJHAlShmBVyExaLxWfDfY2Kaxai8h9DZaVGZKgnNmTAv2k26Vd+JW3sVhn2gwQlCm5g5tQozoocoqp8P8AeXFv41LbyklBQowM2oFplREa0o6imMbQhgHOd4v79t5do4i5MqSRJmJbSbdK83DcWMey3nV4aivhmw4FG3Q60wb2bCU/tRwAlIU2lZVE2SlKSB1MiK13f3fQjEtvIU4PDVxBYFwpJRYiIMqGs0Nt1YTQecQq63LahxKfxTQRiwnMrIWknLOpzLueug9qqfDXEOI2g22VkoKVwk8jE/zq98U/97b/AOCP866D7ihX+0sOYOpBgWEpOpowoNMDJFkN/FPxf0xCW3HBmbSQlBIkkqSIy3JMaeVHdz9njCKbbxTxXinQSlskHw0gSZPNR5kzew5k3N9NpMYRxOJUjPicmRlJiBe6h3BVc6weV659urj1ObVYddUVOOKIJPcaDsOlLK6k2HEIHDbnmEPioXRjE5XCAEpWlIiQq6cw5n5Y1tPek5OAeu44gxJJVEa3PQj2rqHxGdDWJw6lAZVoUknoQoEenEfeof0gBQXEBdlJyWsIzJ5EG59VDnNdfpOirtpDHnf6zi9X9q29LfpAGNufI/0f8zleIUpSrJUR15do6U3fDzFIwzrn6Qgi3Dwm06+thfzpp2Ruo0+VyoFhKv2RBVIBgTpE61m9GxcKW1BlZlu6khZPCBcQTAjrUNlfaYrOier79YYeZba32MDw0pyfsyqDHlyrKQsHhAEJBUQe1ZUpV/DSbXK2FwKczgIBvAnrlJ+womMIlLVonwxBHJWWRQzDKKipQsLpA5TAE9ZAPsfKtVYlScSUycpSlCgeqUxPa/PpSjU2cmXWdLci5YbQnsvaSSlBdsZEEJ18+n2o5h8Wyy4FrXkChZyM2X0Am/8AKkN16GgkEAmBre/P2q7j9qJU2lsiQB6+9WioFSvgxY9ByI2bx75CEDCqWookl0iCrlASbwdSSALCKo4LGO7SCm8Q5DYIOsqmdQDYWkT353oLujstvEuKQ66pCUpmERmMm14IjrajeyN0yMVlaxCRCVQhSblIIkkzqCoaJ6UgVqvp8zNdrEnG0l23vji8I4Gkw4gJGRRMEjSDAiRHIUIO+eKU+l4tgLSgpso3SbwTyE386Z94dx1rQhTTqS6k8QXYQRBCYBNz+GkGl/CbpYxaygMxl+ZSlDKOfzTB9JpyKmN4YZ5v/wCP8V+4OseIf5VMPiLiALtD/wDYf+2t3dwcZAKEtuCY4HBb/mj6UGe2A+lxxvwlKLcBRSJSDrrp/pWrTU3EI2OOZYwXxBxDbjq0oH6wglJXpAjXLfyi1FkfErEm5w8/4k//AM6Wtn4Rx13wW053JjKORGoPSOc6U3O7rYbDJH6ZiciyJytAW81KGnmBWPXWnMJXduN4ubf34xOIGQgtp5yZ9gABPeDWbA3xdwbXhMpzpJzfNFyAP3TOlMR3SZxDanMDiA8U6oVEz2Um09JEdxSepcEgpIImR0jkeleREIwJrOwO8ZE/ErGf/Z/9f/wrxfxGxZBHha/3/wD4VeTuKA2hxzEoRnAIBQZuJj5rkVKrcBIb8U4xIRbi8IxrA/a6mhxV7/3m5f2iDs3GvYZSHGiUrQIjkoWkfjTin4pZkQ6xmUOqEqE+qk/arK9xUFhx5GLS4ltKlQGonKCYuu0+VJ2zlsIcCsQ14jVyUpkE2MGU3sY06URVbNxMDFTgyzt/e13GQlSghsaJkfYWA9z3i1Wt2N7nMLmbZSFFw5pkck3GnQdaZ9r7E2ezghiy0sNKShUJUqYcgJsT/eE0j4N3Bl8l7O1hzmKFJMLH7smLWr1TV+QcDn4z1queCM+J0XePaLzmzlueI2pDiRl4P3jHmCL8hHak3Zm+D+DbLLaQUhRJUVAXPYoJ5Uf3h3TwjGGDy8VjEtcIH6+1/lgERpSC6lIJyqKkyYKzJImxPejU1OpVQeYsixW1EjGP1hHF774l15C/EKFNglABSQZ+a2UBUgRBGlbbY34xKwgheUAhUJQEyoGRJ5wYtpSoNluOuoQlSCVqABKgEiTqe3oaccN8LccsT4uE7FLiz9fDpL01BhmUpadM2xvxAU+lTbjCCSkgKU2OGRqDNj5dKg2Lvi7gwpDaZCjmJCokwBoUnpUG2NjHCqSlbrLhIN2l5sscjYRVFLI1KZGtMCVhfhBrrsus0gbxoxXxBexDS2lNnjSRKkpIuIJ+UXg8qrbp70/ogUkoSpSlTyJFoAkgAHW2ahSAspUs3SItzPL3v9KHjZylyVlI1ki/uKBShBEqt6Ig/wDEdR4O3Ef8Vv8ApxQU0vChcA2dbSQDESYUYv0r3cTaTiFpZdIjlIsYFonRXKRrSls7HlnEcWXNEjNcGr239ueLlCAlKxclPMj7eVPqfTmsHAYY+XxHynA6usu4BHqU5H7j5HidL3n2ocOhfhoKpi0cN/2iYuT07etcp2piw4QgNwQrhkfMDFok3JFh2iauO7aecSkQdP21EgdSB0oDjkqVxLM9I/CjNFSJ67Nb52IGBj2g1tfY+Smlfid/0hUNOqAUBYgcu1/rWVVwm3C2gIvb+6fOsqTS3iN7ZlJvFKbzcSSFKCiJ0IEfnyFQbV2ulbqnMuUKNoOnWpcRs5KsOHGocV+0M1z1IA0A71WbS2ttIKVB1KhKZjOP7veL/avdxZ2PvHpIyTKWJEDMOIH8+9HtyG0PvtofuhRKRy1Tw3HeL1QxaEqWW2LocEQf2HEmQD+6TpfrXmzZRABhYM/wkfiCKLBsrYDYkfmJLZcGYHHE6NsPdwMY11UiGwQhJjMoLGsm0ajvBpmwRU1lWqAgWuLnNAt000FK+9+KLmFYx7Si2tMJXli+YwQQbGF9eRpJfxj6lFSn3JVrCso9kwBr0qTpC9yZJ9S7H5ibZpU48GdmGK8Q5WVJVlCSYVcTJBMaE851vY0ib97zOJX4Daud+kgwSRzvIA7E0z/CltKcE4qcy1uqKiTJkJSBJN9APeuT48ZsQ4VkyFRHOnhNVmk8CaDpTIjj8N9tKaxafFeV4biSlQV8ubVJECxkR/iqPE79Bh7EtqbKg44pRkERKQnUG4ibRqaD7L2M4+FltIytpzLKjA7CTzN4HY0O8MCIEdqqRVD5wPlEMWK8kfGdX+HWDQzg3MaoDM8VuaRCAokAdJif+XpXLNr4tWLeW64SQVHL08/zygV1fAYnxtiKDV1oZUgpGso5R1Ig+orkeCshIHTWloM2EmNJwgEcfhQxkxxyzBaVmE2gFMfX7mq/xGZDePdCbZ0pcjuRB9yJ8yaZvhjs3wmnMW9wJUmEFX7gMqV5ExH8PcUg7x7V/Ssc+7qmQlPYJt/OvA/8m09j0byXebeFeNKBlKG20AZdAT76fe3QU97eRl2ChsC6mmUgeakE/Sa5epdzpTPvRinFvIZg5W20oSIImB3t684oLQEwBKukqF7nWcADeCtj7YXg232hZDyChQOiSqwVraJN6P72DBpwyfAfQt0KCPDSsLEQSpZBJKTAMGdSJqjuPstOMW74j4b8JI5iTcjnykfUVb322Gyxh0LZcC1KJBEJJNiE/IBzBEcz5VTTaq5wSCfoYnrekXUFGG+exH6fv8I4bc2W5iNlNMNIzKKGbEgWTlJubcq5+/uHjovh5/xt/wDdTt8QcQU4RpptZQrOkFQElMJ0IPX8K5q7tTFpTIxKuxhP8qkrZsbYjj0zFO4QcTpPxHaH+zEoUNFNgjpA/pXK/CSeQrqvxNGXZ7Y//KgH/lVXKWUXJnsO1N6f8O8kt/FIlYATmSSki4IMR5RXU/hFiicK+HFFRQ8RJ1goSRXMVqiAOZp++Ei/97b7tq9wofhWdSo05hUnfERC0G1ETmubkzaba8oirRQFkXyWtab9T2kVW20jJiX2QYDSyFWuQDwwfKDUWHfIBOncq9qVueZ9RR2tGK9h77T1bLjapkFBjOAbE+/sR0otgC2UuqTlVCFEE8+HkDzE8+x5gkY83ISZCwuycxsSL5TyuAYParjDKQkuBaQmQCkzKSbFKgBIULjp6UBAxORffWM9tznP1g7EoLuUEXm1r+VephIiAIorjwAlKfCCQmxUmASRrmA0Pne/PkH2kgEFCAcx0TMkxewGv9DVSWLwJHfTZYDdkEfr9J0PcTY7DmEViHUeIcygEyeEJHQH5jr5RS9vThmkkLaBQFSCDeLWidByPSfSlnYe9D2FByKKdJHIxYZkmxI0npVpO1XXyp14mTZNgPOAIAFShLO5qJ2k4dSsHOIuayryMISJANZVORFQVszaRbIAbSSCIVcK7QeX2vejWJwQdaEjKCvPmi6P3kwTIHMagHqIkVgG5OYjWreNgBKZAvM6/SsNeY1yNRIm7iIUpIscoNyJVItfXOAJF739YLtwXLG8nrOn86u4MoSlSrrUlPCATY9tTl94vVXEqLgSpSgfEsdfMdtdO4PWsDYMWcQ/u+t9zMw234zbgOZsqIT2UVD5YIGl612vuy4wkKcLaxMHIucp6QY976Ua+GZGZ/DcSXMgVmH7oMWPXiEf0rffolKfDmOErE9EECOVjNjGojnaE3MnVYQAA8/H4ypUV6tzuOJQ3P3rOAUQtJWw4eIDVKo+YdbWI7DpdjxI2RiXfGT4hccUJS2qM6jYcMmCe0T51zrDjxMqUgrUbBIEknoBzNFxsnEYBaH14dQSCIkpN+hAVwmJiYrpFEL7tjMn1MF4zGrbpWhTOES1+iYdxVogkxclRvK4FgrnEzareCwGz3kKaSyEhKT+tPzCB8xWbk8zNq5/tneXEYiMwSlKSVJHMSkgXjlJ68qFP7deUktqdUE6KSABPYlMSPOkv0bWadDYPmOFqjUGG3iGt3d5nMMslpUZkzlV8qrwCRyN6h2hj86s+VAUszKUxzJJhI/CaB4FedwqslCRH8o6mi2SVpQmEqgkzqYF5jmTTL1CucTsdB2lo1uB8zLZxz60BHirUhdyCpVh1M6Hp5UPawoQClKhbvc1t45Jy26X5+R84HrUQKMqIElRUPlvIJ58xakhyvEbaemchbNz7jbmFtjY9pnMXcMHzIglXy9o0M0Yxu+uGxORteGWpYWCgBZBz6CCE94jQzelRp3WxIBiBeTpA/l3q/hcQhl1tTyIAIVqAYBk369jFYQrNkwH6FEQaGH+flGjC7s4xppYUsJbbILKDc5VK/aIJFjFjOnOhY2++ziCWlpTNyICrkCfyKKbc3pS8UqacUtBSUIvAK4NiAL8o1gilpjGFvEvEmEpkzpBFgAf4j7Vrb5OJz62Hc1WDOBx7wg9t9WLeR45RDYUZCNQBImOU6DqapYPbJZeLiG21oTMIUkEK7iedhBBHnVTZ2ZapKsqnZEnkkWPubf4TVrFbOS2g81TAP4/0FCRp3nT1oDg7Btsf3JhzEfFNt0FvEYQLE3SdJHqYPek9bwJJSIBMx07Uf2ruk6y0X1oQoAgOAG6CdCbXBNrE6j0EOtIyjhKVHTp5W8qdW6DgzmN0b2AlSNs/PaUiOcmPya6HuZtDZ7CyGXHVOupSFBSkEDLJtEQBJuZtXPnGimxSRPIpI9pFEX92sVhsuI8IDJxFMgkAg5syeacpgi9iZrbipXn/cloBLaf+iPm++4jZU68044HlDMUmC2qBoLZkk5dZInlXNGHQpAykr4fMdx7etHv/HrrgQ1mWALWcCp580ZyB+7niAJzXBCDBpbbKWQlObmrX3uf5VOM+Z2KKLlrYEAj5/4gyFYdeZKitswpaDe08x+PK09ywfbK0KRmUgKBAOvDdQ58addeJN71Ljd3MW2hD6UoUgDNnbVJyxqUqAMQYMA86rJXb5IHCSlNr2OdB6iefcaU/AIwfM4/VqEtOniMO1sjvhuYeCSeIGIUkwb63Bn0FT4JhKM2ICIcUCBy0EEJOiZI7daHsOpkBKZhJUQNFCeXaM3SDIqzgnspUpapbQr5lmEhM6+Z5DXpelVBaF3ycfUxQsy0Vn9ivBcrGZa5VCEydb2idTWyE28onz6d660jbjaGCplJWqLISJUo8gLfU1zzFbJxCszjjDrZUorUClRAm5gpBjpe9SUfaBuZtS6R4ydz+Uu6fpKyfUYOVl/P+tZVMLm4FvWsqyXfcaJJs2XEqUlBhEZ+06e9e6mmXdn4e4rEtl7xE4dtwSkKBUVjUEpBEJ6En06lthbPwWFU63jC2p5KiDmCigJtEGIk978qdXYpPM41tWGwu85+4gyClRCgZEGrmHQhZIEZiZtYZheRyB6gWNFcRgm0rKwkKDhUppuZyom2eLzlOgNiL1C6whxSQ0nwlGLZuHzE6dYr1jKdoY6G016wJWw21XGFBafnQkgFJIJTzgi9tefqLVSxm3S9mJkqV8xUorUqNATaw5AAD2o+jZri3ApxIEfOQOFQHMdzz8yegrfGbGSBLKQkp+XSCNYV1nvSkqB3xAqtao4IgvcDabeHxSlLISotKQhR0Sskf9IInvRza+1CrDvDP4ueEzmBAMyDc3PCdJi3ac3Z2Lg1+IXAlCiIAJgIPMgHS/Ll5VW2ZjPDfXhkcaSrgUB83kOmt+1ZZVls/L9JTTYv80Xf0M5VDMD5Xi386G4rCqklQPcx6feui7b2CoNqcCUBwCRAE21Gl5FLz+FS8z4raQlYsodfyL1RU+obHMR1CYOcYgbZKQBlMxM21ny7VfW4fHZLYy8C0kqNrX685HrWmD2epxeVKStZ0A1q9/spwK8JScq0cR7Cx9Rw8qG3Qu5jKu5eugYwPMXUocUVq1hKiCf7yso+knzreHWwFBZgDI3PX9sxpzPumptoEtCATxgTPQE/jf0qDEYRSWkuZhC+UHSO9qEuv1hP07odLneSYJ5SQmDcXkjn28/xq2vaCcRAgB1vpopM8R8wYt0npT5uDggjDjx2kqLozgqCTKSLX6QJigu8+7+Gw6m3GQUuKJMSTIMyYMwBMetT91C+BzLRW9ugLjI8xQxWZVkhWYEKSoDmDaJtymi2MTK1KJzBSiSeknMfZVvSon8wFxA+teLVPODaYNM1bToVdCnd1MckflLJWFfLxRaBy5369aafh/tZKcSlD3GFDhm+RY0N9DEix/CksOlCVZLkjNAjsB9KN7lu5n0kIOZKITeCFCL97T71oGdozqtDVlCNwP8A5vHDf3a4Q28hsE+PCCTPD1MEXPD9aSdk45LGJbeegoTyCf7pA8zJmmff1f6lJ6GR15fzpRxeG8ZuAcpFwehpT1KAV8H95yKnrCAkZPvDW2N8v0hKU+ElBQ5nSo8RFtNNfpVrH78haTna/WmQFJsiLXMkkkdPLSaVEYJYSnKM8jUWg66DlVfEqSkFKsuYaXmCe8mlV01qNAGwjV7Nh28QRhcItDphIIP0Gsg9bUw7LW74iEJySq0LuOp07VTwmXPqeXLU9qu+M2h6VJWpABBgC6wRCZUDlvN7G1UawzYhq1a1FFbOfEemE+HKVKlKhAFoHK4PyiIF9et6XcfsRTBWoEKbVxJUOQ6HpHLyrbBb3FJIKeFXKZMeZsYoi3j0upcShMog50HS/wBj5WP1rxUHYSa/p9SwK1xN/LlJkgc9BEW0IAkVCU+KiLQkzEaSNZA+1qqYp85TCik2CTJsOtrzW7WI4pKiuYlQ1M87WkKj3NeTjecexGU7jElO8K0uISwEqCSAFOEyeVkjS3NRPkKk2r8QMU4IbCGxoT8xPlmED2qfY+Fw4KiEElSTfqowAOuWCVW5iD3rb1bET4wOEQ5kUIMpKQDPewvOvSlv0/TOwZwMj3hpa2MCL+H2mlKQFtZ1XlU638ulZTzhtxGVISVPLKovlCYntr96ykH7U6QHGT9DH6LfeOGM36wiGEHMpKikQ0EHMLaTGWOUzFc8xeODiTiHBC3FFVjpcwIiTCSL8+1e7R2UlwjxQBOhQqY9Dpc0Tb2OhTZ1hCZAgfKNIkgAnUyRrVFlaVZbMOk2q22w8mDtkvqQ2qRYmUHQzzvrED3rXAbOcxLt4KYuonTp/pTLhNnYJ5KVq8S0iFKgi3PL+b0Y2VjMKyvwmsiQJmDzN7nUnvXNb7SXuaVQkygXYc2DzPcFhSUZEiUgfNOvqdTQ3B4UqUG0i5MRPQnXtTMjFpIJTJAJgcz5Us7OxoQ6orBMrnWCIOtvT2rr0WCxMjY+0jNp17jPtCGP3GSviK8q4uEptp9fpSziNn/oboUqLCAqR9B0+1dSdxSEJBJsSB70i78v51ANgLXoB0np1UeQ70NqFxpzzCovK2apQc24l5JVoE2V6UubOYLanHAQUE6diSR7XHqKYcF8PcYULEtNBY0KiSSNJCQRB01obsvDZfEZcSQ4mUuAm2to8wZnnNaSal9PiUtZQVZn3PtBeHeX4zKsPDa3lKTmH7OU8RH+E/emLG7l4l5t19WIcW4P7IE/MkA5gY0nlFuutqeysKGMmYg5VLUg9iIHrH2ro2Exg8JPTKPsDUl11hPojadLV5UeT9JwJhpJBzhQExmHI9DP2o7g1MFLYxGdxhv9lOpM9cwISE8hJJ6VFv8AQ3i15IyKAVA7kzI6yJ9aK7j7vofxDiXQShCUyP2cxAKh6THqKbZYO3rP+40mtvQ43HmNLO0EYlofoqIbQkIRHCB5A/sgW5aUE3l2G8poLSnMQQLEqMTcCep6dKu757SGGcbcaBClkNqSmySLwT36dvKrGN26hlKUOq8MdSJgzrzqRBghhFVNXW2M+ozm7mYJy5jJk3/ZIHy36VphHiZzcKrjpYVPtVbSXR4C1LQV5ytQvc3Glx371GUSqVAaGTGhCiPsD7V0gMiG/Wmm3UpyD4zJHXeIogiACTyHEBH1+tXsGShYVmIUkyCLG3+nrVX9L4FryXLSNORBSNT1gzV/YKXciXAngkgEkWMdO1h7VmMSjpuv157pEK7a2k47hklUSQqI1gAD3kE0rYHFrdSEDmYVytBsft3mnHFbPWvCB08iZ8uIfypI2OSHVTH4mDRkEic601m3FfG8PphtBUFHMEmP9KCvLzKVoeZP3/Papd4njwwqADJH2qDZzIUlROp0vfzpWjaROhNmnMYGdkshKQUhRF+t+t9Ko7VwbXiglIz6mOfcjmZ50OONU2QAu0C0TF4r3CoUXCtUrUvQ/X7fYUKiU6weBLefw1ApSFHobR1veK8cxYU5lyrAWBmAvcHnB8rz960xgVnbBGVCoST369qdcK0lCQlpIA7fm5rM4gC10bIirtVkIE8xE84NUcHjgkglM8QBtoCbzcHTzqvtXF5sSszwJUcp5TAB9JFaoRJJI19jRICAA28q7n3qvQ3IhnCvqbdQvJKSZSkmAtMwRI6x6SKEbRbzrWtV5iI8gB1rZwqy2NwZImxMRxf3stgT+6NJons7ahaKXEjiBnLyPWR0JhUeYNqeSAMzn19PYz6FG8FoxTyQAHXEiLCBYctRNe0bRvljh8qwBJPyp5mTqOprKTpT+gf9/KV/c742YVtK8OcQ5KByQLAxa9tCb2PLzrbbG2W4S0xBBIkpEpIj5bfNqL9/OqW9O0UpbQ2lIAkBM6AxAt0qrhtpeC0FIQkuKMBZHypgi3mZ9x0riqLL17r5POBnb4Say3B0kzTarYaBKxlITbrfStNgsJAS4fmUb30i3vrQXaT5Kx4zh45KlRMaZQAKu4Fw5ALhKdVG35NdFEIALcybPgcRxGKABIJEGPOqKjmXJtPIVd2S0lxCz3BvzEVTUMqlDpb+VdBKwu48yqpQDhpOCYy5jlHKazY2KaZxCFLSSJif3SdFRzj6TUbbZJIOsTSxtXEHxspuBwwPr9aI/CH3KmOMTvazAHn96UMbsFJxr7piFshKeyiTJ9kov51c2NvO262W1GHUABSTqYHzDqD9DQzGbxtlTxSoKLaYIB0MUmxxJQSAfjEvebDHw8w66jrVnZeMU5wZiEhIVbuRI8oJqw443iGiEGUqET0ULH0zA+hoLu8ShakqsUpgjuKhPGPIi0uevOkwfjWM+KcW5xZVcPpofTQeVHd2XnMO0snhcdUVqn9kH5QeluVDdmjM+4uLJUY8/wClFHWvEC0yQEoKlEfQfnpQW2baBDW585zzF3evHlwtNgzxeIVcyTwj2odjcX40lRVCics9CZHrVLCrBLilEDKCqedzCQPeR5VrhXZII0BjtVy1qoAHidnpyrWDbxCW2diOtho2U0oCFp0sDrbyq08yeIGIyiRzlyTI73j1oxtPbCFbP8MQAAApREkEXgRGpuO3egZxA8NKycyuFMdkjX3AijBOJy7xpcr7Spimv1S4MyG0x/iWZ9Y+lMO6qQpotHQEEec5T9DQXEpKWUBOhUgeyV0Q3WJSuFW4gfMSD+FMwCIHcHbKzpeNww/RFpGgEj3/ANa4o6lSXiU2Inl6V3SMzKh2WPz71zT/AMIO4guqacCVNqsg/tnWJ5TPuPWlXdQlS5c4E9WGJ9MUsYsrMqOpAv2AJ+p+9eJx/hqygEEc+v8ASr69nghQg50kD1HXpzq+vYDzqWyGFKClwlYHKQDmjRPc9DSzci7sY7SdWYNwOGDsgyCSVE84ATb3Ne4Z3w1EAhXFCR6xf0k0x7W3JxbKfEayOQFhQSYNwIIzRN0/mbCMNgkBkDVZglXMHt0FDTfXcuUbMIhgBJMc7aFEe1WsQ243hSVvkZkwlIGk8swuTFu09qGvYRKW0KclTh0Em/eNNKjw8lu940kzzmAJtTAkdR0ptPOBKuHJ8MJUkG8CNfX+lV8Pi1iUgAgWhU2+0UTQFKAnKki8jmPyapuLEyQT0miwJZ/45AwZTibYFvKbScw4uLWrCxpHW0a+RqBKr9DH3pl3TwyRK1gkaCDrOtufpQO+BmdGsIq+mAktmLE+39KyuhjFJ5JSB0j+mtZSPvEHvge31ihjklJlSiTrxGTmIgak6a14ytS5KUkIbCUzyk3g96jxDoW9e5IEReJAEwOgNFtr7SUtDeGQ2QDBSdStQ5WGvevXZXSqj5/CfIKAc5MrI2fnazpUAsEkHyNudiCB9ar/AKUAhPime55k3kiswW0A20sLJgEmIuJ1EdjPvQJ1UrUqSBOUAmYBE/nzpirkzyc7zpW5eIKkKB1CR9Jq5tNiQFAXBvHSge4j976mfbWmdfyz1sK6C7iU3HS8D4dRvBg/y6e32qHD7KTmU6r5rmfwj8a3Kct9DMfz+laOum8m2n1rcCI1+0ELfjFthIn9ajMrtIEeVU9rsckXXiFgEf8ADlH/AKl39Kn2fncX4msuoSkdvEBJ9Ej2Jq3tZ4cboiQVNtx1Iur0RmV7Vzr3xaMQy64m27iuBaUngbXkSesJTmV6rKj61mN4Xcw/aEHueX0+1abrtxhxyzKJH4n3BrfEGVntpUtpwxxJm5mrUNIJ8yT1Jv8An0oxs1rKyc3zLur15egtQJQzuIb5A5lemg96MuLkgVOc8mezOdbewagtdhKlZvQCB9zaqWIlAShCTnIBPby6mumMOocZ8JaARmJknXjzRaLT3oDvDhWcOlKk5itSrAnkNbRyke9dJb1JCjeWrcgTIJDfpFVL4K5EEACZFtdY5xfWrzfEmTckmJ7wIHsa0Rh84WUAErIBvA5zfsJNqtE5BYjMlII7STB8xNVHA2i7LmsYu0kedSlKG9Qk8R7hMfjHrVrBupbWhWoOaR2j6UubSxAS2gQTJJ9gJ+9ENngmCTqFenDEfSvFYrxOu7uPlbEm/QxEiDBjlNUt23wMQ4k/tX9rH6VZ3UcBYRGhApH2zilNvlSVFJGhHY1B1/S/eKtEf0z6WjbvXsdOZLjcArWEKHc2zfS9MeGwyUBCRokAAfaua4fbr2IU3Kh+rdE5REgix11EKH+IU0sb0JS4UuEAgZr2EDUkmwFfOdZ0XVCpEPq054nQW1NREacaOCOtcZxbRlabZ0qIPmDBrqzWNS+kLSeDUHr/AErkGPdz4nEOBUJCyRHnE+0+9O+wUdHYGesYcGRY3DKdctEDX+7rAFeK4TlNwSOVhyVbrFW9nKQGi4VRJOa99IAJ8oPrQ59IdcBQVRHLT619OCSYNPUtXxxPNrjMR4c6Hlp7W5VRbxpCAqLmALx+HaimBw5SVqkQSIB59fwv9KE7XaPzJgDn+FvTWjG+009VZrLHYGXVvqeAKEBK0JukalIGo8jeOhr3Y+3kspUUtfrCCCpSzAJ5gAW9/wAKqbJxozp8UqSkA3HWLela4ppKiVN5QbiI1PMdldovqO2aRnSRFvaa/SpOP7SfD71KSkBQUSBBOY1lBm0giSpI869rezX7RXZUxswCj+kjzP8AlFMG0DBbIsQ6iCOXEKysqaz9pB5i5t5RLy5vx/gaE4n+0X6f5aysoqOB8occPh+f1noPtTw/qPKsrK6C8Q7vxwe+P8x+yKEY8/OOV6yspb8RHmDd3D/nX/7deYn/AOn/ABOH/wBsfYketZWVDZ/Eg+TDeDH6rD/8MfaqCvmNZWVJd+MzxmuyP7Vz0+1XZvWVlJaZKeyTwigW+54kfwfiaysqjp/4ghDmVtmf7ks886r+iKzF/wBs5/wm/qgzXtZV6/xD+f7RrfhldAlKJ6H7V7h+f8Sv8hrKynniZ4nTtxD/AOVb/jV/mpL3r/3hf8avuKysoDNT8Uh3a/tljt/1IqbeEf255+EP/cP8qysqP/2fSMb+J+Uh2RiFpwoAUoDisCQPmoRs1A8Ndh8o+1ZWVtY9TfOO/lEqbQPBHKJj/lorsT+zHl/KsrKoHE1OTLavlPlQRtI8MWFZWV4czor/AAXlfYqQSZE/N9qP4jDoDZISkEyTAF6ysrX5nLu/EYovoGY2FZWVlNjhx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2056" name="Picture 8" descr="http://expres.ua/gfx/events/euromaidan_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444208" y="3789040"/>
            <a:ext cx="2496276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6631" name="AutoShape 10" descr="data:image/jpeg;base64,/9j/4AAQSkZJRgABAQAAAQABAAD/2wCEAAkGBxQTEhQUExQVFRUWGBoYGBcYGBgXGhgXGBgXHBwfGBwYHyggGB0lHBoYITEkKCkrLi4uGh8zODMsNygtLisBCgoKDg0OGxAQGywkHyQsLCwsLCwsLCwsLCwsLCwsLCwsLCwsLCwsLCwsLCwsLCwsLCwsLCwsLCwsLCwsLCwsLP/AABEIALkBEQMBIgACEQEDEQH/xAAbAAABBQEBAAAAAAAAAAAAAAAEAAECAwUGB//EAD0QAAECAwUGBAYBAgYBBQAAAAECEQADIQQSMUFRBWFxgZHwEyKhsQYywdHh8RRCUiNicoKSsjMVY6LC0v/EABkBAAMBAQEAAAAAAAAAAAAAAAABAgMEBf/EACcRAAICAQQCAQQDAQAAAAAAAAABAhEhAxIxQQQTURQicYEVMqEF/9oADAMBAAIRAxEAPwDGlyHDu50GRyckcekOlPPfBciUoAkOxpjjj9H9YulKLfLpXHDTnWOGz0xrOoMHApu3+pb33QSlKSBiBqAef0h0E6Ddux/MFoCq+Xi454RNoKYMlASQWJ3EZ/b7RKcl1MK78BvOGH2g2XKVU0Gb76b9wh5KRiRVqN33WFYACJeIwY4sD74Q6kOMCBiCwY8xj3yLXZ8yMcu+6RFNmhbhgqbNhUD9w6LMMz0bDukHS7Ppn6AZ96QybMG3Yke33/UOwBEyQ5w4VLYdYgUEmoLd5/WDBZ8CAcYRlca6wbgAVLyAp6mEZXF2eDBZ3eLJcu7l328LcMzZktoSJRJw56RqS5IDU5nTvusSTLO5sssYLFZlrknEAs2PpD/xlae0HkK9vxECgnM9YNyDIKJBvBN1uuEQnprh+NPRo0kyg2DPxy/MUeBA5AgC7F6ZIbU64AHPiwgpNlfKHRKx0P3f6QbhgHgnvm3tDmQrSNK6Wq27mz+0RKSd3p3h6QWgyZ3gHTX0xiUqQSeGMaJkm67nQH7aRESwMK674diM+citMDp+YsTJpRLnecu+9DkyMScesL+Msa9dYLAzlSjkPXd0asREhWkasqTVnOb95xXNRXE+0KwyBSpVHYHjrkN+sRnI4PmzDvvfGmJQAZ273d0iJsgwf06fTukOwMdaYFnIOmOEdAqypo5DdKUiifZ8wRu0B4nvDCBA2YPgq/tPQwo3f46v/b/4ph4oVgVnRjSjZ91x9YKE1sGfM4jDf3SK0oBTUtX7/f1i6ShIOP4495QndDL5cxWTBvx9Yvkh8cM++8IiEUHmpxfv8RclqcYh2BcpG8CmHr9oiJY1PtDk8ImAG771iW7YLBAoTvhjLHARNocCCwILTXd28OmWOWe+LEEdPd4V7TTv6wAytR3d4dPxEVIJi4zIllTtod2Iolyq/SHXLbnwMWqSe/eGKD3ygApuiHQkAccYt8PeIaFkZASg2EVTp6UYkBqYvhwjB+J9vXD4aFEZKUMX0HXmzaxk2K1lTFQKiRQGmho1cOzGux1ZG9cHXotSCMeZBAHWg5xd4cYEsscW0Ax/PQwVIthRhUE4KOdM8u9YhxKUjZ8MN9N0P4Q+9Yrs84LDh94NCCMQYubvSJsZX4I7MMJeW6J4RNw/eEFhkoKBg+EOZO5+90XhQ774Qn4fqHQWVhJx7zhjKJMTWvfDgHXvsekIOCi5ExKpTroN0SJ7aEBABBCK+3GJmUDi3rlw5Qm1iSzRsB7wJiZTMlpAqDWApyRQgMB6n9wXMVAE+HY6BGO+FFvhnQ9IUOxg3zGlYvly6jR+2iqWvXAaUrl6wTLCXqf0MPSKYrCpZqX5actYvQoaRRJlBqntq5YPF6UjI1/W7jEsC990SWemUMBl3231ifH9RIiIMPfGkIHnCNd3rAMcr4QwLb4ZZPfKIKUBUkdWgAkxNYklfe7GGTNSW8wPAiv6rDhhxh8ARKjFUyelPzKA0BNTwED7b2l4Mt0h1qN1A1Ue/wBxDY2zEhIM3/FWfmUXIL5DQQKOLYnLpFydoysPES+8tTnFe2bYESVKScQySDmeHM8o6CVsmSrGWkg4ON2WgbKOL+M9m/wzfQFeA94pqQk4Vfjl/l3xotNdGb1Pk463hQAOeOtannUDprjbsuca555hwd2DVH5wgm2hKg4ZQIdJ0AbV2Jvfg4HIsdpIONymvA55ZvhQOTHQsoyeGdPZJ4wJGLcA7Y4ZA8txINQoHIsaH+n1NRV452y2mlDdqHLtTIuaB3ajE6xqWKyLWnypmKyoAlP/AMiCenWM5RNFI2bNbLi0hqGisGxbHM1y4Zxv5d+kctPsE6WxWhSUlqum6CSwDgndizxqr2zLcsX35feMZRouMkzUCN8Jh328ZSNrpdiGfCuPIgUbONGROCg6axNUUXMMorBiV0QwAhAMYm4410pCpr28M3t6wDHKvtESswyjDkDt4MgJ+8oT5eu6JKT331iJTAIrmSxqGgKZLTmoQVMQcu+/pAk4EUwbE9T3yhoZHxRp6j7woH/lH+0QosVAiQTQdtBMgF2apw3d/SIy1AB8AzcTi7Z/mLUFG8979zQmUGJAOdG6044feLkI09x3+oHlrToc4CmbZSCUIq2JZw404awqsm6NwJAzB73Rm7V2v4a0S0gVAUokEsl2oAzkkHpnD2a2lWLcGI7/ADzjkvjefaETZYlKJTMdQAAVgEBmPPLA4xWnG3RM3Ss6KxbWWp710DJsMKPmRzg2yWxf9ZSTndB6iteGPscbYmwLfNSlS1yJYOqHU1GPloDrAfxHNtdgVLM1MpaJjspAVQ6EuwOfIxXrvCJ9iXJ1lrtRSBd8y10QHYE4uSMABWMyX8NTpk29PmhaWOD0fJKSLopFSLeFJs0zIpLkYAqCCz837aOqkWhLXiQzYuIlfaVLJnWz4TlCUrwQZakpcKclyBR9YyNgbWUtRlzC6hgc3ZyDw+kdrJtCSKEEbiDHGW7ZwlbQKhRKvNQH+0g4cujYRTprJEW7AduzwbfIll2RKXMd/K5cVGtHjo9n7Qlk3UKCmDli/wC+Uczt2wldtQo/L4YSN4KvN+d0HSdjCzmXcJbxEkuVEqvLS7kqyb3gpOK/A82darbSJRAXeBOHlUc9wrEfjJCZ1imnFkKUDvSlR5ac4a0bGkT5ib6UkgOFEORRqZjPBoE+MJIlWKZLfyqSUjGjhqDcHYUwikZvLPLvh0PKWpRa6RdLj+pssvlPrGdKlAzUyg4KiztgwY++/wB47LY1nly5gROLuAsEA0ZyDSta5ZRyiVNblGnmUxD5ti2bNxciNoytslqqR11h2SEAJSkE3T5iB8xDFtHDdIFs9kmyJksmVcd6pUUl63QTiSQC4qK7q9LsG1JKg4yH0/EX/ElqQFIBISKqKlFgCKVJzY4bjGCk8mrSsxvijby1puKSUSyEqBvC6sMlb4E0JAc4EYRi/DMkTVUDXXJIJYGmHs3DRo3PiWXKMuSLyS5AF0g3TeAw0qBAPwbZEoQtTm8SxGnLX8Rba2kpZOhsWwEqBZSk4tueI7TsEyySlTUi+AAkAO5KlAB07lHo8UL+JjKmFASpQRdCvIrBWDKKgCaPhGztbbaFWe4GMyYlJuOxCSosS/8ApP8AxUaNGaj8lOT6OT2fYLZaPntBl3v6UjAHS61d/PKNi17PtdkT4ili0SQ16l1aRSuJccebYxR8O7QCpxQMQCfmFWNWuk4Z8Y6M7Vl2pFosxKf/ABqQplOQ6KvTIEYPiIpK8NCbrgGss5K5aVA0UAoHcQ4w3RNhHD7J2+qVYJaikBbqSAagB3BbPHCB0Wy3KIU6mLEl2TUUamvdYj1svej0AAb4QwpGJsu2TmHjJUxIF4hmUaAUpjSNpa0gVIGXPdENUWnY4VSGUs/aHDZE+0Mwf9wgwUTppGB5/aAbSskVNThw/ftB00JGsAz1AFwcqHTsQ0ME8M9tCiVP7ldR94eKoLBRGRbvieVKVdAK1OzAtBu0ifBmXcbpZuEchYtgzVjxGY5AaB3JI3P1GsaQhF5kZ6kpLETpx8R3kTAlJSoAgF3rg4yLOPzENm2BbApDg1cVccMRGdI2JPTJK1IUzHTMdiN7Ym2JUsIBvMQC4AIAyB0oPTdDcUv6kqV8h9ksM8qZKFDfUUfe3esT2xLUhJdCSuWXD18q0qFMHJIbERszdtJkoTMCFzb9U3K0dnNCQK1oWina6fGIYXUrlgkNga3cRkaxnXY7bdAuz7VOmWbyKKJgUEkAhgWdi4VqHauT637b2ROm7PmSphC5h8wBNAoYMThX35Rk7P2iZMwIUFBKyVlkEm8GSQ4LAUTj9o6a2bRASm65Wr5EnoSocHik6JZzG0LEBZrvyhKkmoAZwAzYDEDlBWwbKpUkpUVFlEJWQHHlQQSwbFSsoNtlmKkLlkUKWCn/AKi5wyINekZGzLUZawhZV4aqMFAAlq3hjy3RKd4LfydVsfZHhgm8pV5z5lFTPkNBFG1rOBMBzu3XYl93DONGReSKKpp+Yw9sWi8tLKNFGoPzEi629iQeQhsmPJl/EqhL8OaSQEm4SHNFelCx5Rn7Wta5gMu7fQm65a8SohwlLUBYu5+sbe1ZifAmCZ5vKQQM6ehjl9h2ybIk+GEjzAqvYm6wDZYanDpBBY/BU+TYsVotElPihLyxdK0BCUqZRa8kpo4fAnAZRR8V7fEzwkhV9D3qf24P16bqRhyfiG0fxV2RMpUxSgUJ+ZRAVQ1OO59RXKNuR8JKlypRmkKmkhw9EpDkgegfe7PSNWkssyTt4CrRZnlkBIC2DOMzlwNRpnHmlpUrxnLjAtUE1PlOYo+Tu8epT0XFpGTlSd5AYJOjP0HFuf2/sUTWMqiglJUlmBDYjfU4anOJ0ppPJWrC0S2DthIQVLLXEgnI4qGAzLFmwBbSCZ1utVpTfATJlGoSSgTFg4EqX5EHc4xONI4LaSZl26oEUZTkea69f8zl6voHo8dDN+JlfxZaUeVSTLvG9dcJJcUq1C9MM3IjV6ebRn7H2bFnTeXNkEBXgrBwDsUoKWCaOk3hvZ6w+zLWl/8ADIBKiSD/AHKxfTF+cR+HpS0pVOmfNaFXySxKgHZ+RPWHtWxkhZnSiyiKoxBxIatKu+O7Q5Sq6NVdJnUTFpMkkIvKAIJGWra8PvGdMnoWJRuKSSyTfF1whUwj0UPWIWOelaBLmpXLBoogFeLGipZIIpuyLBxFm3JJFnSU/Mggh3cte/uJIoXaucQsYG1bIptqZdpSUyyq6FDy3R5lM4DkP3pHZWSUhUtaykJUzl2fDdHHbM2X/IUibLNQxU61Jc6eXFt8dHa5lyX4Q+dTOQXYNX0PrDuiWrZ59tiwqCZUoVT5UgsxoSBhyPItHWbPt0tBCFEJZmBBIYanDrGf8R2e6kTEgAJugjcFg0bA1x3NnBWzkSVy1TLqCtKVJS4DkYkVyJAiU7SLao6Ta1vl+CuWVC+UFSQN2BphUehjmrKRfJUXOTxds6yIVZJs4S7q/DZN9LYuEgbmu+scjZ9r2ha6pCUlKlAMxAAVmcahsMopxsiLSPS7CUqSxbe8BmYApQd7p6g9npGJssIUtKFT1oUpyACmrY5ZUjL25tcyVeHJmeItamBID3QWoR81SQ/2MTtvgq6Z1E+7m/p3hAcy7lxNNPz7xg2TYm0FgLEwOrJSvl9CCOsHomLCSiam7MSWW1QcwU7jjygcayWpJ4Cv5Cd/pCgCFBZVFVpl3kKSMSkjqDAWwLiVy13iL4IUGJBpSgxJLnrGi/XIRy8iUlcy+uXN8MksyVTGD0ASkugvUFtHwi4KzPUO+RZSiQt5hVeBxqxL5ZEH6Rg2WUmQpKSgkHzJAxYn5TwPvB1lQqYlJAWmUlbpv/OthRx/SkHWppzey2G9eEzHJQOdKj7cNITdYBK1Zq/Dc/8Aw5aShhLe+5FHJLJL1xrug+74s5ZdgGCcKpD/AFeOW2JaglUyWUMtRuqUxrdp5UjM4vzL0jqrMgAOQ27QDLvfEyxgS5sxviRSpF2YhF9T6OKA9Dk8B7Fs05alTZykhSv6RUtkA1ANwd/bU2gnxbwVXINVt+8uIIsEsSxRyWZzCUkkU02wTa+0xJTdCXmEUTkkY+ZsSTUt+YydiWhZUpbpKy4IKaVBNGq3l0yOOJO2jY1LmlQzavDflD2WQZanGG7ewwzpApKg2svmbSmJQTOIRTBNMXYCp0On1GfY5a5676qIwA3ZAaDfrGvarKlQZgWqONPp7ROTKuhvbSE54GoAW0rPelqQBiCBxKSB6mMLYhDMoOLox1auHH3jrVB4xJmy1IW8sOlV5/8AK5SelD6QQeKCS7N6wSUgJZKRwHfZhbSW6kjQEkjew+/SM9FoWgBIbiaN69+9sqYMVrSScagDkOfrDfBK5KbTZFKGL5gUFRgUmg5HrnGeUX1ClyYmikkFiAxu5EhgAOrVjektlUdYrtVgKlX0kXmAY4Fn6GuP4YjIGjE23YBPsq7wT5aghjgkggHg/pHN2P4NmX0BaHlipAIS+jufMajJmcbj1G0VL/jzZdy6pQUBiHJB/wCWLUxjYl/KH0r0i3qOKpEqCk8mfNswKUI/sASCwag3wEqzrlfMykaijcXw/HCNJawGjTs4SocqghqcCIzTNGZEhV1rmBLqTuJ8xG+r/eggW3T1zFtc/wANLkGrqV8uGTAqo2kGmxqQboD5JJwuhsTuw5b4uk2QAkbnJ1JdyecF5DoD+GZCGCpZKXwANPX9Rs7UUlK5YAxvE64p+pPWMxVjEhMxaSRdUFAblkE+pV0gzZslUyYZk0n5QwwCQCWG/UnU6NFvKM+GZO20+NLKLxSkqZxQ0ep1DgU7AFhm+GpMuekjIKDhKxqCGunUfSNidZWWpAdj5nbAgu3RostkkpSQUXmqGrUaHX2iU6wW85JTJiJUpEuWQpP/AJDUsC7pFSWbFqYRy5mJqGLi/TIOACAcQHD8zG5sGUZkpS1VKjQ5M1B/pGA9c3Fl2BN6oLKqMaOA4J5CKvJNYNVSJf8AFBASFBiSpW/UO5jCtljKrUlTAKKboS5ozrJvN/mbDI8I2dnSVi9LSu9Lf+oFyDzx3npWMPbu0kS7RKUVMU3k3qM71BObYHSnGGn0hVWWdBsu0WlBuLSkm6pSQk5pIABfBwRXJjAu0lKUu/MSETClIUkVYh888YI2b/iL/kXk3UpqXL5ENdLEcRpjAVrnFRKjiS/DT0aE2qKgrlYM8KGhRBsQPQw9gSL4SzFio7zRyOLu2+JRJEvEjFm/EVZLjZvWFYKgAKJFaUJLHv8AcW26Uh6M+cZllmFKQAd/EnGCL+ZPMxDl0JRzZZLlgVEXgvASrakYOrgKdSwPKIG1rOACeqvs3Qw1pSfREteEew4pDvEZk5KfmUBxIBjNWoqoVKPNhniAwPSGmIupNwB2NMATyjVeO+2YS8xdIMXbEaFXI/8A2YRH+YK+UjiQ/o8ZNmC5stK/Eu3kuAkChO9Tu0DhKRMWJ0x2SkgqWUh2qQHYOco1XjwXLMH5k3wbirecGA41+0RNqXrloPrGNabIkTkFSHFwh1JKnZ2xBJyh9pJWJQSlKkpWsIBNGSUuWfIkNXU5ND2aS+CHq6r+TRSsqBN5RbRR00BaB5c5Cjdu1ZyDdJFQKhyYU7ZfgGWZaSBeEsi87hTgO5yJemsMiyqFqUAn5pd44VIUw9AYFPSXDRLWq+Uy8JAHyjoN0RIpBBs6gKjLUUaALROU1A3+YhyeA61OmBxhrUg1aY1pTbqi22TghJWGSoPXDg+7dmxjo5c1sY4y2Sv8OuLvq5Yiup+26OueOXVluyeho6e1Uy6eApJEBWL5ADVqH/b5T6iL4ZIjJvBso0QEoPh+4tBiBWBiRFS7WkFqk7kqPqA0CTfAOUVyw6fUAjX6H7QO32MDHaoAIuKI18vq6n9ICXtxIyThe+ZRN04FkoNOcaeqb6MffprDZsTGVefMAdCT9YvlzOVGjCRta8UgKQ6nKfmL3cdMNOMQVtcgLJUkBHzPLWOnmq+7WK9OoQ/I0vk1rnmJ1/Xs0ESpzAPVowBtmgUVy0gkjzJUk0Z6KU4xHUQSi3qIcXFDcSPvC9GouivqdJ9hsiWEggBgXccXhlSUkBxmTwfFucCf+osWKP8Aip/+wTFo2gnMKHEP/wBXETsmui1q6b7J2iWpKHlmpNdya4b3YcODxzVjsQWgomovJbGt4EYkHEHP0zjqJc9KvlUDwNekRus/v30hb2sFbU+Dk5tqQEzJUitxJ811/MkEkAvwO9jkXg+xSFqQ5VXePrF52ahK1LAYqBSoDBTgByMy1OUMmZc4VpzpGkpJijFoq8BWnrCiz+SNIUTgv7igRMLbUxXFiJQOIfjWGq7FLdX2jfyiSwYHQeZXr9oKlSyalJO8l/c0icoABgOAH0g6RIzUx3ZDjr3TOJn5EdNYRi9By/tJsGRZlKDgc3x4awRKsBapA9YMEyKTagKZuzByRXQYUjlfm6suAXiaa5IpsAGJiSLOnOvP7RVfmZDqW9nPpDiRMZiUhyTmcekLf5EuWWtHTXQPsOUhKZkth5JiwM/KTeGP+qHmzUy7S7fNLGCXq50GgESlbPCVFQCApWKghiXxcu+NYKSlgzmFKGo3bf8ApaglwgOdaL06UyFiigXSQ3yGrYBicdDBG1bMJssocO4IfX6Y8scos8JvbE/eIqlA/uI9MrVFUDy5U1VwTQlkEKcFytQoCQMGd950gebaB/LAcPcAZw9b546dY07pbE8cYrTZjiFH014Q1oyFRj223EzjLNLjNvJSC/qRuaIzjQaDHp+Wh7dScUmt4JVUa3kn/qIoE0eL4fhpHkvBWblWDNpvj0tLx/sVfBxz8nbJpoU9RUGTUgjeARjXDH6xpWW2KCEgp8wDF1aUyd4xbaJjzk3qhAXLCfLRKnUCcXLAfSDNnSpJIMq6VKS7Auq6WNc9MY2ehFLJj9XNvAebSsvUD/SK9VOPSALTa1haEAuVgsVKUASnK6mmHCNdFkVo3GM3b+ynlhd4+RSVG64LYKALhnBMZrW0IurQNa812DKtizJVMQAFJckYglB8wB3gEQHtDaF+VLWlwygtQfAIIcFsXKk7iC8bH/p0mUuUiVeJfzJvEgyiCCVAnyjBjrzhbN2VL8KYm6L7Klk1rd+XGlKD/bCfnaUcpMX0uo+WZPyKtCBS8UqQ2aprJ/7EdIrsIWlckBN4gTJJyH+GphWvGNyyWdRVZ5ikEMi6vAMUvdJD1cmCLRZl33TdbxEzEl61RdUGbUA4xnL/AKK4SLXhPtnP7RkeEtCjQpvTC9ASVC8BxSCAIfbchQ8UBKjeMlTgUAvgVeuUdJaJV+clRCSgJIL4uXwDab4pFiWUMq6/h3M1fKXQcK74n+Slh0ivolnJjzrISmeSh2lhQdL1Ug4PgfKmGGzhLkCZcAUJJJLMT5M9Y159lX4UxIIvrAD1YBISkDMmj8XiW0pa1yShN28QBdejBSXq39oOWcL+Qn8Lkf0UflmTswJuISkuUJSDqCwFRxjT8IGrHkDlEUidNWgqlJl3VG8SsKJDF0gAYF8zkNI0ShOaBzSMYJee10UvDT7M42dSsUEje31L4boiuTMT8t4f7kkcGUacmjSCUZEp/wBOGeVRlpDTAoCovDVP/wCcejwl5ilh0ax8ZR4bMsrm/wBSUngW+4MUTjyg6aoHCAJ0Xdm0VXZVChQoCrCSi8zlILYU77ETRLSK3w0CiLpajTChfDHR+BY8hDZP4NKzymYmijRtB9Tr9ouTOfD1iiRMzPA99YJ8rnLv9xy+i3csjsZMt8XPekXol4DDcPtDXxpE0KrTONkkhZGwMSJGcPMTp333nEQd36EHAuRADfEktpCKzn7b4Qdj28MBqdv3+oanCGvan2iRLkfSFYURIGvfbQ5flCI3Q1w6QDM63oHiSyRQug8/Mn2PWAdt2YAypiTcZV0lnYKGhxoKbyI2LXKdBo7VHFJceogO0SBNTcuqYkOXuVSoHHEGmIHOM5S1FJbWyJQjLlA8/Z6ZBROKlLYssrU4ukEUGArprEtlWkykqlJlqVcUQCAACk1DqLAnrGkJJYAqoGoBwZypycBWhiwJiHCc197GoJcYJiaSHZqVGLUrh05QOsqU6bhINKkAHoSR0goEQqVgj48UVYFJs5RRKZaBoAVaf6cotCVf3NwA+rxeQITiL9UfgAcSP8yjzA9gIcWYP/Uf9yj9YvvCHQQMqxaigZXLlB2AiRlbhCIhJV2+PWGkgF4PCGFnToOkI6RJaWgQEVSEv8qTyHf4iJsqf7U9B9om2ZhADjAIh/HbBxwKh7GGunI/X1iRVy4RXOr30iXGL6GUTkPUgPg+BYa+vrGetIfDBh7uawXaA2GMBWlDCnPn796xcIpcAPfG/qj7woFho0CgqQsM2NDwHefKLUFJYlzlplpA0pYD0elX4iCULDOzDfn9/s8AuwqUpLAV3j7wQiYnN8/pj6wPJmE5AU/X0i5KzpzbKIYwiSGNeUOaPrnEUTDoWH6hwquEICQmdtC8Q61hisaQ4mVoPXvt4X7D9DXjqYcr5QvF3cu+ERvuXL98oAJhFIZiIUxXeEOcBU19IdCsdL5fSGcjvnFYJ14e0OFcTCGTJpXlCCx3hFa1HsQ105wZDBYC5hK7+kMnmBDGbhABI5REK3Q3iw/iE0pAAhEkpiMxVB37Qwm0xgoLZJRG+GCoQm7qQ5mtAA4mHSF4u4QxmN+4YzQD2aww/RNKoYqcxFw2D1xw7/cRPCEHZYD070h1L7c/aKjTKsOVkCobLGACXiD774qVNESM1/tFU+cMIYAq1NU10gG0KvVGAx5/f6QVMUDpzr2IBtK8nBA0ap4bu8YuIFcKIXoUMZFM1sItRNfOA5Sn3nIQcEBzdqXYNgC715exhtCsOkJLZjTvn68YKReFb3qde/SMyWh63qV4kDTpBT6kCgpv0G6ntEUFh6H15PDlbB8Xw3YfiA0p4HsfeImYSTnWJAJvxITWZsYqnTGDYYdc/tEbOvEtX7/SCsjsKFoOAMOidv8AQYwJTF/UfWE74qHXPvvR0IKXe4jk8MVKzo9Mu2gYA5F65c/t7Q6FAO5qBn9vSCgCFzCnf9O3iSZpO77a96wDLmOXUaDF+9YefMr366QAGOrfyIhKUoVfDfvgOSocWG/HcB3jhE1KW9OTUzgoAm9g5bUxC+k586/aByVHFtH4fSkREpWkFAGIUmtab6/uEmYK6d9ICmlmBbvP2ic4sG0r+4KAKvg4cGfvjFKpkUypwGJ+vesLxU60/HCCrAIE0N3WHRMqCYGvA4HOvBvxEp08UZtwx7P5goAoKzOVd57+sUibV25RQZxH5L9Yf+SrFvvXjWAApMwkGre0JE1zjhVyW7x9YE/lDMPTvLnCVaA2j8MoKAKM06sNf1C8SjknlSAjOfGg7wi1No1o3oPp2YKAsUtu8IHmzIY2vQDugiu0WgAsQ/PDqO33wUMGnzIELkjfhvi+dbhkkN79uYFFsALszDKmNMevWLSFZf8Axlap6n7QoH/m7j/yMKHSFbIy0poQpjTN9H9CekSTdr5z0NWjPl48j7GLURTHRqpnpDHGg44DXA49BBCJiSHL9AHO5sYykQWrHkPYRDAOvIpX8Cv4h5c1IOofTIbjqYCTE+/eEOgq+CS2lBz390h1EH+oDdp20CmGMAgq6H+cQzjIvTOgft+kDwxgpDovmzDuHAip1pSJSVhxpm/sIGhQCDCxYk0erHtz+ecUoH9w779uECiHgAKBYUUMnAI+ulPWLr3lcvTEOW4cvSukZwh8h3pAFBotA1bHmTU7x+ogoJ/u99awJEpmUMdUEpKf7zjQF2G/6wgoBOLnEDAftn7MCGGgCg3xk64DIDHpx/MMGxJcDcz49cvXSBIvnfKO/wCkQhFnipZq7+xjlEL6N/HflA8OqAdBCVpcEHrSIKernHQv7RSYQgEXINaHLE5cN8WCYFYk/TsQIYmnPh9RAMIVMQdcvpv0hlTknI8vp6QNCgEEeMMqDINXLE5j7QDOVFxgeZABUJd7Cuo3Uw1OPSK51mLC6kuGBZJY0xfD9xCbnAw79I1SIbdk7itDCimFBRVs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2" name="AutoShape 12" descr="data:image/jpeg;base64,/9j/4AAQSkZJRgABAQAAAQABAAD/2wCEAAkGBxQTEhQUExQVFRUWGBoYGBcYGBgXGhgXGBgXHBwfGBwYHyggGB0lHBoYITEkKCkrLi4uGh8zODMsNygtLisBCgoKDg0OGxAQGywkHyQsLCwsLCwsLCwsLCwsLCwsLCwsLCwsLCwsLCwsLCwsLCwsLCwsLCwsLCwsLCwsLCwsLP/AABEIALkBEQMBIgACEQEDEQH/xAAbAAABBQEBAAAAAAAAAAAAAAAEAAECAwUGB//EAD0QAAECAwUGBAYBAgYBBQAAAAECEQADIQQSMUFRBWFxgZHwEyKhsQYywdHh8RRCUiNicoKSsjMVY6LC0v/EABkBAAMBAQEAAAAAAAAAAAAAAAABAgMEBf/EACcRAAICAQQCAQQDAQAAAAAAAAABAhEhAxIxQQQTURQicYEVMqEF/9oADAMBAAIRAxEAPwDGlyHDu50GRyckcekOlPPfBciUoAkOxpjjj9H9YulKLfLpXHDTnWOGz0xrOoMHApu3+pb33QSlKSBiBqAef0h0E6Ddux/MFoCq+Xi454RNoKYMlASQWJ3EZ/b7RKcl1MK78BvOGH2g2XKVU0Gb76b9wh5KRiRVqN33WFYACJeIwY4sD74Q6kOMCBiCwY8xj3yLXZ8yMcu+6RFNmhbhgqbNhUD9w6LMMz0bDukHS7Ppn6AZ96QybMG3Yke33/UOwBEyQ5w4VLYdYgUEmoLd5/WDBZ8CAcYRlca6wbgAVLyAp6mEZXF2eDBZ3eLJcu7l328LcMzZktoSJRJw56RqS5IDU5nTvusSTLO5sssYLFZlrknEAs2PpD/xlae0HkK9vxECgnM9YNyDIKJBvBN1uuEQnprh+NPRo0kyg2DPxy/MUeBA5AgC7F6ZIbU64AHPiwgpNlfKHRKx0P3f6QbhgHgnvm3tDmQrSNK6Wq27mz+0RKSd3p3h6QWgyZ3gHTX0xiUqQSeGMaJkm67nQH7aRESwMK674diM+citMDp+YsTJpRLnecu+9DkyMScesL+Msa9dYLAzlSjkPXd0asREhWkasqTVnOb95xXNRXE+0KwyBSpVHYHjrkN+sRnI4PmzDvvfGmJQAZ273d0iJsgwf06fTukOwMdaYFnIOmOEdAqypo5DdKUiifZ8wRu0B4nvDCBA2YPgq/tPQwo3f46v/b/4ph4oVgVnRjSjZ91x9YKE1sGfM4jDf3SK0oBTUtX7/f1i6ShIOP4495QndDL5cxWTBvx9Yvkh8cM++8IiEUHmpxfv8RclqcYh2BcpG8CmHr9oiJY1PtDk8ImAG771iW7YLBAoTvhjLHARNocCCwILTXd28OmWOWe+LEEdPd4V7TTv6wAytR3d4dPxEVIJi4zIllTtod2Iolyq/SHXLbnwMWqSe/eGKD3ygApuiHQkAccYt8PeIaFkZASg2EVTp6UYkBqYvhwjB+J9vXD4aFEZKUMX0HXmzaxk2K1lTFQKiRQGmho1cOzGux1ZG9cHXotSCMeZBAHWg5xd4cYEsscW0Ax/PQwVIthRhUE4KOdM8u9YhxKUjZ8MN9N0P4Q+9Yrs84LDh94NCCMQYubvSJsZX4I7MMJeW6J4RNw/eEFhkoKBg+EOZO5+90XhQ774Qn4fqHQWVhJx7zhjKJMTWvfDgHXvsekIOCi5ExKpTroN0SJ7aEBABBCK+3GJmUDi3rlw5Qm1iSzRsB7wJiZTMlpAqDWApyRQgMB6n9wXMVAE+HY6BGO+FFvhnQ9IUOxg3zGlYvly6jR+2iqWvXAaUrl6wTLCXqf0MPSKYrCpZqX5actYvQoaRRJlBqntq5YPF6UjI1/W7jEsC990SWemUMBl3231ifH9RIiIMPfGkIHnCNd3rAMcr4QwLb4ZZPfKIKUBUkdWgAkxNYklfe7GGTNSW8wPAiv6rDhhxh8ARKjFUyelPzKA0BNTwED7b2l4Mt0h1qN1A1Ue/wBxDY2zEhIM3/FWfmUXIL5DQQKOLYnLpFydoysPES+8tTnFe2bYESVKScQySDmeHM8o6CVsmSrGWkg4ON2WgbKOL+M9m/wzfQFeA94pqQk4Vfjl/l3xotNdGb1Pk463hQAOeOtannUDprjbsuca555hwd2DVH5wgm2hKg4ZQIdJ0AbV2Jvfg4HIsdpIONymvA55ZvhQOTHQsoyeGdPZJ4wJGLcA7Y4ZA8txINQoHIsaH+n1NRV452y2mlDdqHLtTIuaB3ajE6xqWKyLWnypmKyoAlP/AMiCenWM5RNFI2bNbLi0hqGisGxbHM1y4Zxv5d+kctPsE6WxWhSUlqum6CSwDgndizxqr2zLcsX35feMZRouMkzUCN8Jh328ZSNrpdiGfCuPIgUbONGROCg6axNUUXMMorBiV0QwAhAMYm4410pCpr28M3t6wDHKvtESswyjDkDt4MgJ+8oT5eu6JKT331iJTAIrmSxqGgKZLTmoQVMQcu+/pAk4EUwbE9T3yhoZHxRp6j7woH/lH+0QosVAiQTQdtBMgF2apw3d/SIy1AB8AzcTi7Z/mLUFG8979zQmUGJAOdG6044feLkI09x3+oHlrToc4CmbZSCUIq2JZw404awqsm6NwJAzB73Rm7V2v4a0S0gVAUokEsl2oAzkkHpnD2a2lWLcGI7/ADzjkvjefaETZYlKJTMdQAAVgEBmPPLA4xWnG3RM3Ss6KxbWWp710DJsMKPmRzg2yWxf9ZSTndB6iteGPscbYmwLfNSlS1yJYOqHU1GPloDrAfxHNtdgVLM1MpaJjspAVQ6EuwOfIxXrvCJ9iXJ1lrtRSBd8y10QHYE4uSMABWMyX8NTpk29PmhaWOD0fJKSLopFSLeFJs0zIpLkYAqCCz837aOqkWhLXiQzYuIlfaVLJnWz4TlCUrwQZakpcKclyBR9YyNgbWUtRlzC6hgc3ZyDw+kdrJtCSKEEbiDHGW7ZwlbQKhRKvNQH+0g4cujYRTprJEW7AduzwbfIll2RKXMd/K5cVGtHjo9n7Qlk3UKCmDli/wC+Uczt2wldtQo/L4YSN4KvN+d0HSdjCzmXcJbxEkuVEqvLS7kqyb3gpOK/A82darbSJRAXeBOHlUc9wrEfjJCZ1imnFkKUDvSlR5ac4a0bGkT5ib6UkgOFEORRqZjPBoE+MJIlWKZLfyqSUjGjhqDcHYUwikZvLPLvh0PKWpRa6RdLj+pssvlPrGdKlAzUyg4KiztgwY++/wB47LY1nly5gROLuAsEA0ZyDSta5ZRyiVNblGnmUxD5ti2bNxciNoytslqqR11h2SEAJSkE3T5iB8xDFtHDdIFs9kmyJksmVcd6pUUl63QTiSQC4qK7q9LsG1JKg4yH0/EX/ElqQFIBISKqKlFgCKVJzY4bjGCk8mrSsxvijby1puKSUSyEqBvC6sMlb4E0JAc4EYRi/DMkTVUDXXJIJYGmHs3DRo3PiWXKMuSLyS5AF0g3TeAw0qBAPwbZEoQtTm8SxGnLX8Rba2kpZOhsWwEqBZSk4tueI7TsEyySlTUi+AAkAO5KlAB07lHo8UL+JjKmFASpQRdCvIrBWDKKgCaPhGztbbaFWe4GMyYlJuOxCSosS/8ApP8AxUaNGaj8lOT6OT2fYLZaPntBl3v6UjAHS61d/PKNi17PtdkT4ili0SQ16l1aRSuJccebYxR8O7QCpxQMQCfmFWNWuk4Z8Y6M7Vl2pFosxKf/ABqQplOQ6KvTIEYPiIpK8NCbrgGss5K5aVA0UAoHcQ4w3RNhHD7J2+qVYJaikBbqSAagB3BbPHCB0Wy3KIU6mLEl2TUUamvdYj1svej0AAb4QwpGJsu2TmHjJUxIF4hmUaAUpjSNpa0gVIGXPdENUWnY4VSGUs/aHDZE+0Mwf9wgwUTppGB5/aAbSskVNThw/ftB00JGsAz1AFwcqHTsQ0ME8M9tCiVP7ldR94eKoLBRGRbvieVKVdAK1OzAtBu0ifBmXcbpZuEchYtgzVjxGY5AaB3JI3P1GsaQhF5kZ6kpLETpx8R3kTAlJSoAgF3rg4yLOPzENm2BbApDg1cVccMRGdI2JPTJK1IUzHTMdiN7Ym2JUsIBvMQC4AIAyB0oPTdDcUv6kqV8h9ksM8qZKFDfUUfe3esT2xLUhJdCSuWXD18q0qFMHJIbERszdtJkoTMCFzb9U3K0dnNCQK1oWina6fGIYXUrlgkNga3cRkaxnXY7bdAuz7VOmWbyKKJgUEkAhgWdi4VqHauT637b2ROm7PmSphC5h8wBNAoYMThX35Rk7P2iZMwIUFBKyVlkEm8GSQ4LAUTj9o6a2bRASm65Wr5EnoSocHik6JZzG0LEBZrvyhKkmoAZwAzYDEDlBWwbKpUkpUVFlEJWQHHlQQSwbFSsoNtlmKkLlkUKWCn/AKi5wyINekZGzLUZawhZV4aqMFAAlq3hjy3RKd4LfydVsfZHhgm8pV5z5lFTPkNBFG1rOBMBzu3XYl93DONGReSKKpp+Yw9sWi8tLKNFGoPzEi629iQeQhsmPJl/EqhL8OaSQEm4SHNFelCx5Rn7Wta5gMu7fQm65a8SohwlLUBYu5+sbe1ZifAmCZ5vKQQM6ehjl9h2ybIk+GEjzAqvYm6wDZYanDpBBY/BU+TYsVotElPihLyxdK0BCUqZRa8kpo4fAnAZRR8V7fEzwkhV9D3qf24P16bqRhyfiG0fxV2RMpUxSgUJ+ZRAVQ1OO59RXKNuR8JKlypRmkKmkhw9EpDkgegfe7PSNWkssyTt4CrRZnlkBIC2DOMzlwNRpnHmlpUrxnLjAtUE1PlOYo+Tu8epT0XFpGTlSd5AYJOjP0HFuf2/sUTWMqiglJUlmBDYjfU4anOJ0ppPJWrC0S2DthIQVLLXEgnI4qGAzLFmwBbSCZ1utVpTfATJlGoSSgTFg4EqX5EHc4xONI4LaSZl26oEUZTkea69f8zl6voHo8dDN+JlfxZaUeVSTLvG9dcJJcUq1C9MM3IjV6ebRn7H2bFnTeXNkEBXgrBwDsUoKWCaOk3hvZ6w+zLWl/8ADIBKiSD/AHKxfTF+cR+HpS0pVOmfNaFXySxKgHZ+RPWHtWxkhZnSiyiKoxBxIatKu+O7Q5Sq6NVdJnUTFpMkkIvKAIJGWra8PvGdMnoWJRuKSSyTfF1whUwj0UPWIWOelaBLmpXLBoogFeLGipZIIpuyLBxFm3JJFnSU/Mggh3cte/uJIoXaucQsYG1bIptqZdpSUyyq6FDy3R5lM4DkP3pHZWSUhUtaykJUzl2fDdHHbM2X/IUibLNQxU61Jc6eXFt8dHa5lyX4Q+dTOQXYNX0PrDuiWrZ59tiwqCZUoVT5UgsxoSBhyPItHWbPt0tBCFEJZmBBIYanDrGf8R2e6kTEgAJugjcFg0bA1x3NnBWzkSVy1TLqCtKVJS4DkYkVyJAiU7SLao6Ta1vl+CuWVC+UFSQN2BphUehjmrKRfJUXOTxds6yIVZJs4S7q/DZN9LYuEgbmu+scjZ9r2ha6pCUlKlAMxAAVmcahsMopxsiLSPS7CUqSxbe8BmYApQd7p6g9npGJssIUtKFT1oUpyACmrY5ZUjL25tcyVeHJmeItamBID3QWoR81SQ/2MTtvgq6Z1E+7m/p3hAcy7lxNNPz7xg2TYm0FgLEwOrJSvl9CCOsHomLCSiam7MSWW1QcwU7jjygcayWpJ4Cv5Cd/pCgCFBZVFVpl3kKSMSkjqDAWwLiVy13iL4IUGJBpSgxJLnrGi/XIRy8iUlcy+uXN8MksyVTGD0ASkugvUFtHwi4KzPUO+RZSiQt5hVeBxqxL5ZEH6Rg2WUmQpKSgkHzJAxYn5TwPvB1lQqYlJAWmUlbpv/OthRx/SkHWppzey2G9eEzHJQOdKj7cNITdYBK1Zq/Dc/8Aw5aShhLe+5FHJLJL1xrug+74s5ZdgGCcKpD/AFeOW2JaglUyWUMtRuqUxrdp5UjM4vzL0jqrMgAOQ27QDLvfEyxgS5sxviRSpF2YhF9T6OKA9Dk8B7Fs05alTZykhSv6RUtkA1ANwd/bU2gnxbwVXINVt+8uIIsEsSxRyWZzCUkkU02wTa+0xJTdCXmEUTkkY+ZsSTUt+YydiWhZUpbpKy4IKaVBNGq3l0yOOJO2jY1LmlQzavDflD2WQZanGG7ewwzpApKg2svmbSmJQTOIRTBNMXYCp0On1GfY5a5676qIwA3ZAaDfrGvarKlQZgWqONPp7ROTKuhvbSE54GoAW0rPelqQBiCBxKSB6mMLYhDMoOLox1auHH3jrVB4xJmy1IW8sOlV5/8AK5SelD6QQeKCS7N6wSUgJZKRwHfZhbSW6kjQEkjew+/SM9FoWgBIbiaN69+9sqYMVrSScagDkOfrDfBK5KbTZFKGL5gUFRgUmg5HrnGeUX1ClyYmikkFiAxu5EhgAOrVjektlUdYrtVgKlX0kXmAY4Fn6GuP4YjIGjE23YBPsq7wT5aghjgkggHg/pHN2P4NmX0BaHlipAIS+jufMajJmcbj1G0VL/jzZdy6pQUBiHJB/wCWLUxjYl/KH0r0i3qOKpEqCk8mfNswKUI/sASCwag3wEqzrlfMykaijcXw/HCNJawGjTs4SocqghqcCIzTNGZEhV1rmBLqTuJ8xG+r/eggW3T1zFtc/wANLkGrqV8uGTAqo2kGmxqQboD5JJwuhsTuw5b4uk2QAkbnJ1JdyecF5DoD+GZCGCpZKXwANPX9Rs7UUlK5YAxvE64p+pPWMxVjEhMxaSRdUFAblkE+pV0gzZslUyYZk0n5QwwCQCWG/UnU6NFvKM+GZO20+NLKLxSkqZxQ0ep1DgU7AFhm+GpMuekjIKDhKxqCGunUfSNidZWWpAdj5nbAgu3RostkkpSQUXmqGrUaHX2iU6wW85JTJiJUpEuWQpP/AJDUsC7pFSWbFqYRy5mJqGLi/TIOACAcQHD8zG5sGUZkpS1VKjQ5M1B/pGA9c3Fl2BN6oLKqMaOA4J5CKvJNYNVSJf8AFBASFBiSpW/UO5jCtljKrUlTAKKboS5ozrJvN/mbDI8I2dnSVi9LSu9Lf+oFyDzx3npWMPbu0kS7RKUVMU3k3qM71BObYHSnGGn0hVWWdBsu0WlBuLSkm6pSQk5pIABfBwRXJjAu0lKUu/MSETClIUkVYh888YI2b/iL/kXk3UpqXL5ENdLEcRpjAVrnFRKjiS/DT0aE2qKgrlYM8KGhRBsQPQw9gSL4SzFio7zRyOLu2+JRJEvEjFm/EVZLjZvWFYKgAKJFaUJLHv8AcW26Uh6M+cZllmFKQAd/EnGCL+ZPMxDl0JRzZZLlgVEXgvASrakYOrgKdSwPKIG1rOACeqvs3Qw1pSfREteEew4pDvEZk5KfmUBxIBjNWoqoVKPNhniAwPSGmIupNwB2NMATyjVeO+2YS8xdIMXbEaFXI/8A2YRH+YK+UjiQ/o8ZNmC5stK/Eu3kuAkChO9Tu0DhKRMWJ0x2SkgqWUh2qQHYOco1XjwXLMH5k3wbirecGA41+0RNqXrloPrGNabIkTkFSHFwh1JKnZ2xBJyh9pJWJQSlKkpWsIBNGSUuWfIkNXU5ND2aS+CHq6r+TRSsqBN5RbRR00BaB5c5Cjdu1ZyDdJFQKhyYU7ZfgGWZaSBeEsi87hTgO5yJemsMiyqFqUAn5pd44VIUw9AYFPSXDRLWq+Uy8JAHyjoN0RIpBBs6gKjLUUaALROU1A3+YhyeA61OmBxhrUg1aY1pTbqi22TghJWGSoPXDg+7dmxjo5c1sY4y2Sv8OuLvq5Yiup+26OueOXVluyeho6e1Uy6eApJEBWL5ADVqH/b5T6iL4ZIjJvBso0QEoPh+4tBiBWBiRFS7WkFqk7kqPqA0CTfAOUVyw6fUAjX6H7QO32MDHaoAIuKI18vq6n9ICXtxIyThe+ZRN04FkoNOcaeqb6MffprDZsTGVefMAdCT9YvlzOVGjCRta8UgKQ6nKfmL3cdMNOMQVtcgLJUkBHzPLWOnmq+7WK9OoQ/I0vk1rnmJ1/Xs0ESpzAPVowBtmgUVy0gkjzJUk0Z6KU4xHUQSi3qIcXFDcSPvC9GouivqdJ9hsiWEggBgXccXhlSUkBxmTwfFucCf+osWKP8Aip/+wTFo2gnMKHEP/wBXETsmui1q6b7J2iWpKHlmpNdya4b3YcODxzVjsQWgomovJbGt4EYkHEHP0zjqJc9KvlUDwNekRus/v30hb2sFbU+Dk5tqQEzJUitxJ811/MkEkAvwO9jkXg+xSFqQ5VXePrF52ahK1LAYqBSoDBTgByMy1OUMmZc4VpzpGkpJijFoq8BWnrCiz+SNIUTgv7igRMLbUxXFiJQOIfjWGq7FLdX2jfyiSwYHQeZXr9oKlSyalJO8l/c0icoABgOAH0g6RIzUx3ZDjr3TOJn5EdNYRi9By/tJsGRZlKDgc3x4awRKsBapA9YMEyKTagKZuzByRXQYUjlfm6suAXiaa5IpsAGJiSLOnOvP7RVfmZDqW9nPpDiRMZiUhyTmcekLf5EuWWtHTXQPsOUhKZkth5JiwM/KTeGP+qHmzUy7S7fNLGCXq50GgESlbPCVFQCApWKghiXxcu+NYKSlgzmFKGo3bf8ApaglwgOdaL06UyFiigXSQ3yGrYBicdDBG1bMJssocO4IfX6Y8scos8JvbE/eIqlA/uI9MrVFUDy5U1VwTQlkEKcFytQoCQMGd950gebaB/LAcPcAZw9b546dY07pbE8cYrTZjiFH014Q1oyFRj223EzjLNLjNvJSC/qRuaIzjQaDHp+Wh7dScUmt4JVUa3kn/qIoE0eL4fhpHkvBWblWDNpvj0tLx/sVfBxz8nbJpoU9RUGTUgjeARjXDH6xpWW2KCEgp8wDF1aUyd4xbaJjzk3qhAXLCfLRKnUCcXLAfSDNnSpJIMq6VKS7Auq6WNc9MY2ehFLJj9XNvAebSsvUD/SK9VOPSALTa1haEAuVgsVKUASnK6mmHCNdFkVo3GM3b+ynlhd4+RSVG64LYKALhnBMZrW0IurQNa812DKtizJVMQAFJckYglB8wB3gEQHtDaF+VLWlwygtQfAIIcFsXKk7iC8bH/p0mUuUiVeJfzJvEgyiCCVAnyjBjrzhbN2VL8KYm6L7Klk1rd+XGlKD/bCfnaUcpMX0uo+WZPyKtCBS8UqQ2aprJ/7EdIrsIWlckBN4gTJJyH+GphWvGNyyWdRVZ5ikEMi6vAMUvdJD1cmCLRZl33TdbxEzEl61RdUGbUA4xnL/AKK4SLXhPtnP7RkeEtCjQpvTC9ASVC8BxSCAIfbchQ8UBKjeMlTgUAvgVeuUdJaJV+clRCSgJIL4uXwDab4pFiWUMq6/h3M1fKXQcK74n+Slh0ivolnJjzrISmeSh2lhQdL1Ug4PgfKmGGzhLkCZcAUJJJLMT5M9Y159lX4UxIIvrAD1YBISkDMmj8XiW0pa1yShN28QBdejBSXq39oOWcL+Qn8Lkf0UflmTswJuISkuUJSDqCwFRxjT8IGrHkDlEUidNWgqlJl3VG8SsKJDF0gAYF8zkNI0ShOaBzSMYJee10UvDT7M42dSsUEje31L4boiuTMT8t4f7kkcGUacmjSCUZEp/wBOGeVRlpDTAoCovDVP/wCcejwl5ilh0ax8ZR4bMsrm/wBSUngW+4MUTjyg6aoHCAJ0Xdm0VXZVChQoCrCSi8zlILYU77ETRLSK3w0CiLpajTChfDHR+BY8hDZP4NKzymYmijRtB9Tr9ouTOfD1iiRMzPA99YJ8rnLv9xy+i3csjsZMt8XPekXol4DDcPtDXxpE0KrTONkkhZGwMSJGcPMTp333nEQd36EHAuRADfEktpCKzn7b4Qdj28MBqdv3+oanCGvan2iRLkfSFYURIGvfbQ5flCI3Q1w6QDM63oHiSyRQug8/Mn2PWAdt2YAypiTcZV0lnYKGhxoKbyI2LXKdBo7VHFJceogO0SBNTcuqYkOXuVSoHHEGmIHOM5S1FJbWyJQjLlA8/Z6ZBROKlLYssrU4ukEUGArprEtlWkykqlJlqVcUQCAACk1DqLAnrGkJJYAqoGoBwZypycBWhiwJiHCc197GoJcYJiaSHZqVGLUrh05QOsqU6bhINKkAHoSR0goEQqVgj48UVYFJs5RRKZaBoAVaf6cotCVf3NwA+rxeQITiL9UfgAcSP8yjzA9gIcWYP/Uf9yj9YvvCHQQMqxaigZXLlB2AiRlbhCIhJV2+PWGkgF4PCGFnToOkI6RJaWgQEVSEv8qTyHf4iJsqf7U9B9om2ZhADjAIh/HbBxwKh7GGunI/X1iRVy4RXOr30iXGL6GUTkPUgPg+BYa+vrGetIfDBh7uawXaA2GMBWlDCnPn796xcIpcAPfG/qj7woFho0CgqQsM2NDwHefKLUFJYlzlplpA0pYD0elX4iCULDOzDfn9/s8AuwqUpLAV3j7wQiYnN8/pj6wPJmE5AU/X0i5KzpzbKIYwiSGNeUOaPrnEUTDoWH6hwquEICQmdtC8Q61hisaQ4mVoPXvt4X7D9DXjqYcr5QvF3cu+ERvuXL98oAJhFIZiIUxXeEOcBU19IdCsdL5fSGcjvnFYJ14e0OFcTCGTJpXlCCx3hFa1HsQ105wZDBYC5hK7+kMnmBDGbhABI5REK3Q3iw/iE0pAAhEkpiMxVB37Qwm0xgoLZJRG+GCoQm7qQ5mtAA4mHSF4u4QxmN+4YzQD2aww/RNKoYqcxFw2D1xw7/cRPCEHZYD070h1L7c/aKjTKsOVkCobLGACXiD774qVNESM1/tFU+cMIYAq1NU10gG0KvVGAx5/f6QVMUDpzr2IBtK8nBA0ap4bu8YuIFcKIXoUMZFM1sItRNfOA5Sn3nIQcEBzdqXYNgC715exhtCsOkJLZjTvn68YKReFb3qde/SMyWh63qV4kDTpBT6kCgpv0G6ntEUFh6H15PDlbB8Xw3YfiA0p4HsfeImYSTnWJAJvxITWZsYqnTGDYYdc/tEbOvEtX7/SCsjsKFoOAMOidv8AQYwJTF/UfWE74qHXPvvR0IKXe4jk8MVKzo9Mu2gYA5F65c/t7Q6FAO5qBn9vSCgCFzCnf9O3iSZpO77a96wDLmOXUaDF+9YefMr366QAGOrfyIhKUoVfDfvgOSocWG/HcB3jhE1KW9OTUzgoAm9g5bUxC+k586/aByVHFtH4fSkREpWkFAGIUmtab6/uEmYK6d9ICmlmBbvP2ic4sG0r+4KAKvg4cGfvjFKpkUypwGJ+vesLxU60/HCCrAIE0N3WHRMqCYGvA4HOvBvxEp08UZtwx7P5goAoKzOVd57+sUibV25RQZxH5L9Yf+SrFvvXjWAApMwkGre0JE1zjhVyW7x9YE/lDMPTvLnCVaA2j8MoKAKM06sNf1C8SjknlSAjOfGg7wi1No1o3oPp2YKAsUtu8IHmzIY2vQDugiu0WgAsQ/PDqO33wUMGnzIELkjfhvi+dbhkkN79uYFFsALszDKmNMevWLSFZf8Axlap6n7QoH/m7j/yMKHSFbIy0poQpjTN9H9CekSTdr5z0NWjPl48j7GLURTHRqpnpDHGg44DXA49BBCJiSHL9AHO5sYykQWrHkPYRDAOvIpX8Cv4h5c1IOofTIbjqYCTE+/eEOgq+CS2lBz390h1EH+oDdp20CmGMAgq6H+cQzjIvTOgft+kDwxgpDovmzDuHAip1pSJSVhxpm/sIGhQCDCxYk0erHtz+ecUoH9w779uECiHgAKBYUUMnAI+ulPWLr3lcvTEOW4cvSukZwh8h3pAFBotA1bHmTU7x+ogoJ/u99awJEpmUMdUEpKf7zjQF2G/6wgoBOLnEDAftn7MCGGgCg3xk64DIDHpx/MMGxJcDcz49cvXSBIvnfKO/wCkQhFnipZq7+xjlEL6N/HflA8OqAdBCVpcEHrSIKernHQv7RSYQgEXINaHLE5cN8WCYFYk/TsQIYmnPh9RAMIVMQdcvpv0hlTknI8vp6QNCgEEeMMqDINXLE5j7QDOVFxgeZABUJd7Cuo3Uw1OPSK51mLC6kuGBZJY0xfD9xCbnAw79I1SIbdk7itDCimFBRVs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2062" name="Picture 14" descr="http://image.tsn.ua/media/images3/original/Mar2014/383961209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542566" y="490769"/>
            <a:ext cx="2483768" cy="21751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>
          <a:xfrm>
            <a:off x="755650" y="765175"/>
            <a:ext cx="7772400" cy="1470025"/>
          </a:xfrm>
        </p:spPr>
        <p:txBody>
          <a:bodyPr/>
          <a:lstStyle/>
          <a:p>
            <a:pPr algn="l"/>
            <a:r>
              <a:rPr lang="uk-UA" b="1" smtClean="0">
                <a:solidFill>
                  <a:srgbClr val="C00000"/>
                </a:solidFill>
              </a:rPr>
              <a:t/>
            </a:r>
            <a:br>
              <a:rPr lang="uk-UA" b="1" smtClean="0">
                <a:solidFill>
                  <a:srgbClr val="C00000"/>
                </a:solidFill>
              </a:rPr>
            </a:br>
            <a:r>
              <a:rPr lang="uk-UA" sz="4800" b="1" smtClean="0">
                <a:solidFill>
                  <a:srgbClr val="C00000"/>
                </a:solidFill>
              </a:rPr>
              <a:t>Найважливіший </a:t>
            </a:r>
            <a:br>
              <a:rPr lang="uk-UA" sz="4800" b="1" smtClean="0">
                <a:solidFill>
                  <a:srgbClr val="C00000"/>
                </a:solidFill>
              </a:rPr>
            </a:br>
            <a:r>
              <a:rPr lang="uk-UA" sz="4800" b="1" smtClean="0">
                <a:solidFill>
                  <a:srgbClr val="C00000"/>
                </a:solidFill>
              </a:rPr>
              <a:t>висновок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2781300"/>
            <a:ext cx="6400800" cy="1752600"/>
          </a:xfrm>
        </p:spPr>
        <p:txBody>
          <a:bodyPr/>
          <a:lstStyle/>
          <a:p>
            <a:pPr algn="l">
              <a:defRPr/>
            </a:pPr>
            <a:endParaRPr lang="uk-UA" dirty="0" smtClean="0"/>
          </a:p>
          <a:p>
            <a:pPr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Так, «ми пишемо історію кров’ю і мечем», але від нині ми «не народ сліпців», бо  знаємо своїх героїв в обличчя...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http://zolochiv.net/wp-content/uploads/2014/02/nebesna-sotnja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08104" y="692695"/>
            <a:ext cx="3259617" cy="26991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1"/>
          </p:nvPr>
        </p:nvSpPr>
        <p:spPr>
          <a:xfrm>
            <a:off x="611188" y="908050"/>
            <a:ext cx="8229600" cy="514508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предмет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межах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проводиться робота проекту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країнська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проекту: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образотворче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розрахований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проект: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13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проекту: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дослідницький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4338" name="Picture 2" descr="http://www.museumshevchenko.org.ua/flash-point/files/web-site/statti/726_self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91926"/>
            <a:ext cx="2232248" cy="2811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body" idx="1"/>
          </p:nvPr>
        </p:nvSpPr>
        <p:spPr>
          <a:xfrm>
            <a:off x="611188" y="1125538"/>
            <a:ext cx="7777162" cy="48561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Історії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ж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бо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пишуть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столі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ж пишем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кров'ю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своїй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землі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пишем плугом,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шаблею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 мечем,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піснями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і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невільницьким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плачем.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eaLnBrk="1" hangingPunct="1">
              <a:buFont typeface="Arial" charset="0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</a:t>
            </a:r>
            <a:r>
              <a:rPr lang="ru-RU" i="1" dirty="0" smtClean="0">
                <a:solidFill>
                  <a:srgbClr val="C00000"/>
                </a:solidFill>
                <a:latin typeface="Arial" charset="0"/>
              </a:rPr>
              <a:t>Л. Костенко</a:t>
            </a:r>
          </a:p>
        </p:txBody>
      </p:sp>
      <p:pic>
        <p:nvPicPr>
          <p:cNvPr id="1026" name="Picture 2" descr="http://greatest.com.ua/files/main/main_kostenko_lina_fame.gi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588224" y="499462"/>
            <a:ext cx="2232248" cy="274084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68313" y="3087688"/>
            <a:ext cx="45720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Народ, що не знає своєї історії, є народ сліпців</a:t>
            </a:r>
          </a:p>
          <a:p>
            <a:pPr algn="r">
              <a:defRPr/>
            </a:pPr>
            <a:r>
              <a:rPr lang="uk-UA" sz="2800" i="1" dirty="0">
                <a:solidFill>
                  <a:srgbClr val="C00000"/>
                </a:solidFill>
              </a:rPr>
              <a:t>О. Довженко</a:t>
            </a:r>
          </a:p>
        </p:txBody>
      </p:sp>
      <p:pic>
        <p:nvPicPr>
          <p:cNvPr id="1027" name="Picture 3" descr="C:\Users\user\Desktop\index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220072" y="3789040"/>
            <a:ext cx="1656184" cy="22358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6400800" cy="175260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uk-UA" sz="2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виявити </a:t>
            </a:r>
            <a:r>
              <a:rPr lang="uk-UA" sz="2400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причини, що надихнули Шевченка створити поему </a:t>
            </a:r>
            <a:r>
              <a:rPr lang="uk-UA" sz="2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«Тарасова ніч»</a:t>
            </a:r>
          </a:p>
          <a:p>
            <a:pPr marL="342900" indent="-342900" algn="l">
              <a:buFont typeface="Wingdings" pitchFamily="2" charset="2"/>
              <a:buChar char="Ø"/>
              <a:defRPr/>
            </a:pPr>
            <a:endParaRPr lang="uk-UA" sz="2400" b="1" i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uk-UA" sz="2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усвідомити, </a:t>
            </a:r>
            <a:r>
              <a:rPr lang="uk-UA" sz="2400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 саме хотів автор донести до читача; </a:t>
            </a:r>
            <a:endParaRPr lang="uk-UA" sz="2400" b="1" i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endParaRPr lang="uk-UA" sz="2400" b="1" i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uk-UA" sz="2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400" b="1" i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співставити</a:t>
            </a:r>
            <a:r>
              <a:rPr lang="uk-UA" sz="2400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події, описані поетом, з історичними фактами. </a:t>
            </a:r>
          </a:p>
        </p:txBody>
      </p:sp>
      <p:pic>
        <p:nvPicPr>
          <p:cNvPr id="1030" name="Picture 6" descr="https://encrypted-tbn3.gstatic.com/images?q=tbn:ANd9GcS2cMk9oyFWQZhI-ND9Xk2VMY4IHDLEM-eqXtB0N_W9BbHs-bRw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558406" y="692696"/>
            <a:ext cx="2050259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6387" name="Заголовок 3"/>
          <p:cNvSpPr>
            <a:spLocks noGrp="1"/>
          </p:cNvSpPr>
          <p:nvPr>
            <p:ph type="ctrTitle"/>
          </p:nvPr>
        </p:nvSpPr>
        <p:spPr>
          <a:xfrm>
            <a:off x="179388" y="692150"/>
            <a:ext cx="7772400" cy="1470025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</a:rPr>
              <a:t>Мета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90805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C00000"/>
                </a:solidFill>
              </a:rPr>
              <a:t>Завдання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6400800" cy="1752600"/>
          </a:xfrm>
        </p:spPr>
        <p:txBody>
          <a:bodyPr/>
          <a:lstStyle/>
          <a:p>
            <a:pPr algn="l">
              <a:defRPr/>
            </a:pPr>
            <a:r>
              <a:rPr lang="uk-UA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основі виявленого та опрацьованого матеріалу дослідити відгомін </a:t>
            </a:r>
            <a:r>
              <a:rPr lang="uk-UA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Тарасового слова </a:t>
            </a:r>
            <a:r>
              <a:rPr lang="uk-UA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непростих подіях сьогодення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uk-UA" dirty="0"/>
          </a:p>
        </p:txBody>
      </p:sp>
      <p:pic>
        <p:nvPicPr>
          <p:cNvPr id="2050" name="Picture 2" descr="https://encrypted-tbn0.gstatic.com/images?q=tbn:ANd9GcR08EHinSGuI7zHt8-GLtfELEMxMeya_9sHYt8uhDWGf1i0wF822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012160" y="620688"/>
            <a:ext cx="2768724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2" name="Picture 4" descr="http://images7.unian.net/photos/2014_01/1390164176-7127.jpe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271323" y="4221088"/>
            <a:ext cx="3004085" cy="18751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4" name="Picture 6" descr="http://dv-gazeta.info/wp-content/uploads/2014/01/stolknoveniya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flipH="1">
            <a:off x="3203848" y="3789040"/>
            <a:ext cx="2546018" cy="16252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6" name="Picture 8" descr="http://image.zn.ua/media/images/614xX/Dec2013/79711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434877" y="2636912"/>
            <a:ext cx="2709123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7772400" cy="2547938"/>
          </a:xfrm>
        </p:spPr>
        <p:txBody>
          <a:bodyPr/>
          <a:lstStyle/>
          <a:p>
            <a:pPr algn="l"/>
            <a:r>
              <a:rPr lang="ru-RU" sz="3200" b="1" dirty="0" err="1" smtClean="0">
                <a:solidFill>
                  <a:srgbClr val="C00000"/>
                </a:solidFill>
                <a:cs typeface="Times New Roman" pitchFamily="18" charset="0"/>
              </a:rPr>
              <a:t>Етапи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cs typeface="Times New Roman" pitchFamily="18" charset="0"/>
              </a:rPr>
              <a:t>роботи</a:t>
            </a: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632523"/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32523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rgbClr val="632523"/>
                </a:solidFill>
                <a:cs typeface="Times New Roman" pitchFamily="18" charset="0"/>
              </a:rPr>
              <a:t>над проектом:</a:t>
            </a:r>
            <a:br>
              <a:rPr lang="ru-RU" sz="2800" dirty="0" smtClean="0">
                <a:solidFill>
                  <a:srgbClr val="632523"/>
                </a:solidFill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632523"/>
                </a:solidFill>
                <a:cs typeface="Times New Roman" pitchFamily="18" charset="0"/>
              </a:rPr>
              <a:t>засідання</a:t>
            </a:r>
            <a:r>
              <a:rPr lang="ru-RU" sz="2800" dirty="0" smtClean="0">
                <a:solidFill>
                  <a:srgbClr val="632523"/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632523"/>
                </a:solidFill>
                <a:cs typeface="Times New Roman" pitchFamily="18" charset="0"/>
              </a:rPr>
              <a:t>авторського</a:t>
            </a:r>
            <a:r>
              <a:rPr lang="ru-RU" sz="2800" dirty="0" smtClean="0">
                <a:solidFill>
                  <a:srgbClr val="632523"/>
                </a:solidFill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632523"/>
                </a:solidFill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632523"/>
                </a:solidFill>
                <a:cs typeface="Times New Roman" pitchFamily="18" charset="0"/>
              </a:rPr>
              <a:t>колективу</a:t>
            </a:r>
            <a:r>
              <a:rPr lang="ru-RU" sz="2800" dirty="0" smtClean="0">
                <a:solidFill>
                  <a:srgbClr val="632523"/>
                </a:solidFill>
                <a:cs typeface="Times New Roman" pitchFamily="18" charset="0"/>
              </a:rPr>
              <a:t>, робота з </a:t>
            </a:r>
            <a:br>
              <a:rPr lang="ru-RU" sz="2800" dirty="0" smtClean="0">
                <a:solidFill>
                  <a:srgbClr val="632523"/>
                </a:solidFill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632523"/>
                </a:solidFill>
                <a:cs typeface="Times New Roman" pitchFamily="18" charset="0"/>
              </a:rPr>
              <a:t>джерелами</a:t>
            </a:r>
            <a:r>
              <a:rPr lang="uk-UA" sz="2800" dirty="0" smtClean="0">
                <a:solidFill>
                  <a:srgbClr val="632523"/>
                </a:solidFill>
                <a:cs typeface="Times New Roman" pitchFamily="18" charset="0"/>
              </a:rPr>
              <a:t>, консультації з учителями </a:t>
            </a:r>
            <a:r>
              <a:rPr lang="uk-UA" sz="2800" dirty="0" smtClean="0">
                <a:solidFill>
                  <a:srgbClr val="632523"/>
                </a:solidFill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rgbClr val="632523"/>
                </a:solidFill>
                <a:cs typeface="Times New Roman" pitchFamily="18" charset="0"/>
              </a:rPr>
            </a:br>
            <a:r>
              <a:rPr lang="uk-UA" sz="2800" dirty="0" smtClean="0">
                <a:solidFill>
                  <a:srgbClr val="632523"/>
                </a:solidFill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632523"/>
                </a:solidFill>
                <a:cs typeface="Times New Roman" pitchFamily="18" charset="0"/>
              </a:rPr>
              <a:t>в кабінеті історії, захист проекту</a:t>
            </a:r>
          </a:p>
        </p:txBody>
      </p:sp>
      <p:pic>
        <p:nvPicPr>
          <p:cNvPr id="4" name="Picture 2" descr="DSCF81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4832" y="770136"/>
            <a:ext cx="2561662" cy="2231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7" descr="Изображение 0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639483"/>
            <a:ext cx="2016794" cy="1512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Изображение 0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680" y="4652962"/>
            <a:ext cx="1920445" cy="1440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1" name="Picture 9" descr="Изображение 0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4" y="3644900"/>
            <a:ext cx="1920379" cy="144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Изображение 08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248" y="3794642"/>
            <a:ext cx="1728787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1196975"/>
            <a:ext cx="8062912" cy="2763838"/>
          </a:xfrm>
        </p:spPr>
        <p:txBody>
          <a:bodyPr/>
          <a:lstStyle/>
          <a:p>
            <a:pPr algn="l">
              <a:defRPr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Інтегрований урок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-пам’ять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за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ліро-епічною поемою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Тараса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Шевченка "Тарасова ніч",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козацько-селянські </a:t>
            </a:r>
            <a:b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повстання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XVII ст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., перегляд </a:t>
            </a:r>
            <a:b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документального фільму </a:t>
            </a:r>
            <a:b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«Невідома Україна», </a:t>
            </a:r>
            <a:b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конкурс ілюстрацій до твору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P10709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1439" y="3291706"/>
            <a:ext cx="2436706" cy="1826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вчитель року 2011\вчительські фото\2011-11-23\001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132533" y="3796671"/>
            <a:ext cx="2232249" cy="171661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9463" name="Picture 7" descr="Изображение 0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692696"/>
            <a:ext cx="3168352" cy="242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7483475" cy="1439863"/>
          </a:xfrm>
        </p:spPr>
        <p:txBody>
          <a:bodyPr/>
          <a:lstStyle/>
          <a:p>
            <a:pPr algn="l"/>
            <a:r>
              <a:rPr lang="uk-UA" sz="4000" b="1" smtClean="0">
                <a:solidFill>
                  <a:srgbClr val="C00000"/>
                </a:solidFill>
              </a:rPr>
              <a:t>Задум написання поеми «Тарасова ніч»</a:t>
            </a:r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2060575"/>
            <a:ext cx="6945313" cy="3384550"/>
          </a:xfrm>
        </p:spPr>
        <p:txBody>
          <a:bodyPr/>
          <a:lstStyle/>
          <a:p>
            <a:pPr algn="l"/>
            <a:r>
              <a:rPr lang="uk-UA" sz="1600" b="1" smtClean="0">
                <a:solidFill>
                  <a:srgbClr val="632523"/>
                </a:solidFill>
              </a:rPr>
              <a:t>Погляньте на репродукцію картини М. Дерегуса "Малий Тарас </a:t>
            </a:r>
          </a:p>
          <a:p>
            <a:pPr algn="l"/>
            <a:r>
              <a:rPr lang="uk-UA" sz="1600" b="1" smtClean="0">
                <a:solidFill>
                  <a:srgbClr val="632523"/>
                </a:solidFill>
              </a:rPr>
              <a:t>слухає спів кобзаря", знайдіть на ній Тараса, подивіться на об­личчя селян. </a:t>
            </a:r>
          </a:p>
          <a:p>
            <a:pPr algn="l"/>
            <a:r>
              <a:rPr lang="uk-UA" sz="1600" b="1" smtClean="0">
                <a:solidFill>
                  <a:srgbClr val="632523"/>
                </a:solidFill>
              </a:rPr>
              <a:t>Яку, на вашу думку, пісню вико­нує кобзар? Веселу? Сумну? Тривожну?</a:t>
            </a:r>
          </a:p>
          <a:p>
            <a:r>
              <a:rPr lang="uk-UA" sz="1600" b="1" smtClean="0">
                <a:solidFill>
                  <a:srgbClr val="632523"/>
                </a:solidFill>
              </a:rPr>
              <a:t>Так, сумну, про трагічну історію нашої держави. </a:t>
            </a:r>
            <a:r>
              <a:rPr lang="uk-UA" sz="1600" b="1" i="1" smtClean="0">
                <a:solidFill>
                  <a:srgbClr val="632523"/>
                </a:solidFill>
              </a:rPr>
              <a:t>Кобзар </a:t>
            </a:r>
            <a:r>
              <a:rPr lang="uk-UA" sz="1600" b="1" smtClean="0">
                <a:solidFill>
                  <a:srgbClr val="632523"/>
                </a:solidFill>
              </a:rPr>
              <a:t> пере­довсім асоціюється з першою поетичною збіркою Шевченка, яку він назвав на честь народних співців, що їх слухав змалку. Кобзарі </a:t>
            </a:r>
            <a:r>
              <a:rPr lang="ru-RU" sz="1600" b="1" smtClean="0">
                <a:solidFill>
                  <a:srgbClr val="632523"/>
                </a:solidFill>
              </a:rPr>
              <a:t>плакали-тужили над </a:t>
            </a:r>
            <a:r>
              <a:rPr lang="uk-UA" sz="1600" b="1" smtClean="0">
                <a:solidFill>
                  <a:srgbClr val="632523"/>
                </a:solidFill>
              </a:rPr>
              <a:t>до­лею рідного краю, прославляли героїв-українців, котрі боронили свою землю, розповідали про їхні звитяжні подвиги, палким словом змушували стрепенутися людські серця й задуматися над своєю долею. Хто зна, може, юний Шевченко почув уперше від кобзарів і про Івана Підкову, і про Тараса Трясила, і про зна­мениту Тарасову ніч (Я вважаю,що саме про неї співає на картині старий кобзар?). </a:t>
            </a:r>
          </a:p>
          <a:p>
            <a:r>
              <a:rPr lang="uk-UA" sz="1600" b="1" smtClean="0">
                <a:solidFill>
                  <a:srgbClr val="632523"/>
                </a:solidFill>
              </a:rPr>
              <a:t>А яким ж був шлях до майже нікому невідомої в історії Тарасової ночі? Про це ми дізналися, здійснивши власне дослідження-розвідку. </a:t>
            </a:r>
          </a:p>
        </p:txBody>
      </p:sp>
      <p:sp>
        <p:nvSpPr>
          <p:cNvPr id="20483" name="AutoShape 2" descr="data:image/jpeg;base64,/9j/4AAQSkZJRgABAQAAAQABAAD/2wCEAAkGBxQTEhQUExQWFhUXGBobGBgYFxoaFxcdHhoYHBgcHBofHCggGBolHBobITEiJSkrLi4uHB8zODMsNygtLisBCgoKDg0OGhAQGiwkICQsLCwsLCwsLCwsLCwsLCwsLCwsLCwsLCwsLCwsLCwsLCwsLCwsLCwsLCwsLCwsLCwsLP/AABEIANIA8AMBIgACEQEDEQH/xAAbAAABBQEBAAAAAAAAAAAAAAAFAQIDBAYAB//EAD8QAAIBAwIDBQYEBQMDBAMAAAECEQADIRIxBEFRBSJhcYEGEzKRofBCscHRFCNS4fFicpIzorJTgsLiBxVD/8QAGAEAAwEBAAAAAAAAAAAAAAAAAAECAwT/xAAjEQEBAAICAwEAAgMBAAAAAAAAAQIREiEDMUFRIjJCYXET/9oADAMBAAIRAxEAPwDzcr44jPP9alssw2J+4qDIwwIqVT0Mid6ybp7fFsC2onPTcHw6f3op2N226sAZ1/hJMBjJkPtkDaI2HWgbffSmkUXGWFyr0Sx7QWrgZFb+aqlwNXduQDqRWOVuAD4TGdiau8HxohZaTGYkxzJgCYyPHnXmSrkZIIiCMEHkQQZBo7c7SKot0OPelGtt7uFJIIZHfu7gEDxztmlwidvSuyO1lAjJUmZ/EsxuOm0etaC3DLqEEHY+f6+FeOdmdtIG1XWdGLchNqNgB+JIgbyB861fZPbeZRgwk7MYMQTIA2jmPlUZYaaStwyxURFV+C7RW5AGG5qT/wCJ/EMbVYaPvnSkNxUffrTWGa6Yj/FLT0lKFmlK1GLlPLUaI7TTQtMnxp+qpoRXVn6fpVe5b/OrT/2qJhT4mq6KRk+9x41ZIqO5RwJFHzqN1p+nwpBVcQjKAUhH0n8qlNMYUtFpAa5myP7daeFzXFaXEIWP36feadNKVpYp8QazR/iqtx5PzqzcHyqCxuM1HDte3lhVgASsr1GeQPmKVra8wQcTgDyorZ7K1IVtypDK2JMGHUYJkggtOcacVQtcO5yy90gHUCcTzx/etIqqb8KOWD8xTRw55/T6RFXnZZI1FTONex6bRn0pptnpjqII+Ymq3UaihpIgdfvelJ+vn9g1bdRG/wA6iezO2/htTmSbPxG4P7T97UxLpUiMQR8x49OtS+5YgEZ35+JqAkg/niriL023Y/bwZS06dBIIJ76ARpYMfiBBG/ORyrV8L2+ZhhrHlBiDmZ8OeDBryK0xhoO6lTgZBBkeeB9mjnZ/tE6i0LonSwUsfjKGI58nLHP9RFTcF45/HrtjiFcSpkfl59KeKwdrtcWiLi3AVlVDAgoZODPQyPKK0nBe0CMO+rAzB0gHrymelRpQ3FIGpLFxXXUjBl6j0JnmD4GpAv39+dARxThjenAUoGaKEczXNTwtI6TS2Fc+NNuCpitMccqqEgZd6ZFSkU375UBGRSEeH3+lSaaSKYRkCkj7+dPC0gXwqdjSBj9+lc+I6/2Fcwz8q5zUW9q10h4lqThhFJe2EfZ5fXFP4Y/f1+/KjY0x/C3dN4riR352KSj93pCkhp5ZptzhY0jo3yUTGOcDAOcxVnh+FIv6saTYz/uYspnnJU/KatPanIHL7xSi9hpTUDqHLn9fOqV3sgDKFlJjbKz5b/Wj38Py5fTapP4aRifPefH6UbvxXTJ3uHdZlVueKyGHoYJ+tQAKTAMHo0Az0zua1l7hgZJGT15HwqrxfAK4grjxyfrTmX6m4s81ggbbk/nP5VXuWtQ29Rg/U5olc7JKiEZhnkSQdv8AFVXLrhlDeI7res1cv4jKa9h54UrkT88+P0plxABEz9Bz3oo0NpjUDkEEQABEZBg86bc4KTMAnny/znNXMte2Vw/A3geK0i5bOEuqVbw6MBsSDmd4mCJo7c7ba2xU6T3QRpkhYGwORcBMmQfxdRgRxHZ5EZnrIyZ2qOzwZhpBEbb5/ORB+4NO6E3G+7D9q1hlU6W3K5kjmZgzE56Cc1tOzO0FuDJhht4ztmvC1BBnbGNwfnRvsztv3Qt6hcbTCkA90icNkfGIwOfhU8VTJ7SFrooN7P8AbSXEUatXIPt1hWz3WwR6UaJo10KaKWummsaWjMamON6ewpv96AgYUxlipri0yKRoya4NXNTfv7+lAI/WmaqcxqOB1qdnojCo7pFOG8+FMf7/ACpGhYZ8K4fl41zrvTPv7+VIw5UyOuB9Kms2vsUxEEDAqT3e8YwfT8qJD27QD51IFGY6/oKh1EHcU9XMdfDr+lMyEAnff1/PYZqt/DDr47nkfp1qdmjfA3M4AHM0H432hRDptj3hgyQxC+GdJmd8cqVPGW+lu/Ywc9dx5dOfjQnirDFxqCxG455Oo7Y8vKivZPGi+pJKBpI0g96ORg5jf5UnFcPJAnYbdZO/gO6fnTlLOfKEjhxgeOP3pf4Nm+FWjntvI2k58qIe4IOx6DnM/vRCxw5AhhBJJMFTyxJxiB9PGr+s6zV/ggvxEKsTlh0GwxHrUAuWtOkhgV/HbmSTOSefIVpuL9nH4o+8VlXQAF1hhrYglyMT8JUattwOdXeE9iLSlWZ7jMoWVIQ2iwABlSslDnuzOZmQKN0dX2824fgxvc1DMxGcczyB2q03CKNODjmZjJxkDw9a9J7P9jeHCBbq+9f8Ty1uTygK2BHIkijXBdlWbDu9m2LZuKFdVkKYJIIGwMk05am4xheyOzuJtlf5NzS2CptsGCkyTO++cnlyk16PaBA7xBPUY1DkY5HlXBadvTk+na5jTRTSK4GnSjmqMnFOpjNUm4tUL3AoJJAUAkk4AA3JPQDNKz/lVLtPglv22tPJVwAYMZBDKceIGOe1M9Ml2j7e9/8AlW00Zy+os24mAwjkY8at9h+1y3n0XgtskwrLOmejSTp6AyR86wfFoJZWQKysy4IMkGDkCDkUR9kuzRevBXPckyFMaoEhSYPQY86Vs0JLt6hBG/Km3nCjUxCgc2IAGOpMbflUPaXaIt27l19lBJyBJOyicSWIHrXl/tD22/FXAzKoCyEUAHSNzLESSSB0HhRMRcte3qikMAykMDkMCCD4gjBqN6yP/wCOkuReM/ySRgj/APpuSpmPhw2D+Hoa1lzrS4lLuGttUY3pt+6qgs7BVG5OBsdv6j4CTQUe0Ss38tGa0ur3jkEaYMAgZGc4bJjbNRZVzS4pER9+P5ipB9+tVrU9By6j5ZqcOcSD6Ry9aNjRW+ef3FIvPPLpimhz/Q0R4Z5nE04XIg6W5DamAH2qu3UVdP8A0zhz48geq/3rLtxA5mJ67n9T5Vv+1dLWrikGGERHXblyOfCKzXFWrVnS0AA/nybffcT40rpthldCPslYH8xoAYBRM94TqJBGY5NnOBtzLcTb0tMkggKJInGrHTnjzqP2cZfckBgSXZyAMCYUGec6QZ5TT+0FDaeeZUAnqB65PlTxnW2ed3TbXEKLkSoMdc5EemedFuz0trettcdFABA1kKuqJX4oBPQVR4BVK4CzOcCTz5+BHzod7UdiLdt2tKhGFyJgQEKOzSOZ7ojoSeRNXJ+s69FuDkZ9f7/e1cRWZ9heJQo1tHZkVUYAkMqyWB0HkCR8MwNGI56eq0imgZp60ls/OlP39aDO0/f2KZMU4ff3971FcHX642pmRxTSKdNMY0WEY5io2auuVGTJqVacxpjMadNRM3lNB6Yvt72NuXLrPw/u4uEsVdtOlyTqCwhJU4I8SaCezi3tU2x/MU4nEEGTPKFIG++1bjtvtVrbJbQd+4J1mIRZILAc2HjgErMzQTgotqQsHJInO5kyZloBz4k0WbLeu0Htz7y5asu2hNDsHUSQGYIUaZgL3WXJ3gbmsZfGBEEbypkfIbc+ea33GuL1q4hOkMpMxgFG94hPgHQA+BNYvhGGrSRuRI68yNpM+Gc4inNyIs5PSuwLC2eCsLIVRbV2LGAGufzGycDLY8BVDi/aHUxt8MhvNGWg6V5CVx82Kig3EcdZcq/F3bl0gqq2LdvQiDAEBTLaRmFjGMnFa6yVCAWwoQ5AUALHIiN/OpqwS32E1w+84q4bjckBOhfDUDnHJYHiau8Vwf8AK02wFCZCqIXEyAowdz8qvFvlSK2fWp+7N58OMI3TbnP/ANa0Hs+pPf5FFYryGqGHmYBz+VYrg276jGQfL4WPrt9K2/s8fgHSzy5hWC+uPyoyx0vluC7nl+mNs1Lb+n9qgZh9jlty5VNacHp1keuPPFNmn4Yw08/pgmf29KZ2v2dw/EL3jpcfDdUZU4ZS2IcCOfKeVdpOgxvB5xnTB8oP6VN2fwIOqQB3wZGC2xHLO5g+VVE6AOyOHa3du2bttFYQvdyGkgrAJPdIGBy261auqoIhRvBjYAxPygfWjPF9nBgNIi4g7pBIjJKgwPhDHltJIHKhHtCoD2wMklfeESBqmTj8MxMfZUirki4PjkGsPCspJMj8J06WkA4jHp5Uva3HW3QKO+CSD3TpI07EmNwcdal7KskNcM7BfCB3j6bA9KvPbRhpuZXBYGYidzz5CPGqEtlQewuBdcmEOlVHSCdRInA2A8jWu1/f5elZrguDFp206ipWMknSwYsRtsVIgnoepohwnGEYJMDnuRt9Krjpnct0WDdaRz60J9oeJZOGuFLhRtJKuOUDWeYgFV06hJBcYNUPYztdr1hPeFi5BI1FmYoBaElyIPeeY/1eFLVVsL9te3nS97pdQRIBChhqdk194jLCCIERhtzQ7svttrDIW7qEEwTCMACCOhMCdsVqPa3ss3rQe0JvW890DXcQA6reQZOxA8CBvWN9lr1trim8x0K3vJuZClQ2kEZ0gtE8sGpyjTGvTC24Pj+tcSCfvwppY/qfvnSTVRBtwYP3+lRU8tyqPVS0oob7+dV794Kjs2yqSfQE4peJ4pLal7jqif1OQB/esz257Ql7L+6ssbbAobrrCtrUgLbB+MnrmOlGjlCj2k17VeuE7EKIgKhyIAx1JPhS2SSFLcsk9TufOTJqJ0I0WYk6AjR4aUk+ABerAtxCjYCB6QB54pot2tcEwVhPUA4nDTP/AG/nWX4RBbLE/wDUDMoGAGKTrJ6CVnGTsJNH79wqJjMSOUmdp6x/5UJ49NS3NRm5PxREHERzwVAk5MHrV4zbO3ShwfD6D3cEz3jIjmfKD+XzK9m9rtZMtlGlmXnz7y9D9DQexdznmX2nxBj1FOsXCyAk5OSPSAPClYJXpKn1G/geYpAO8I8aCeyvFlrZQxFsLp6wdUiOgIH/ACo2jQc1GlbeZcNbXUCryYPIf0kfr+daz2fSSsEx7q5MSNn8PKKyHCPD7QIAH+rP1P7CjfD9qLw6q7qWn3ukDmddyBnYYz6YpZS7aY2ca1WtWZwNQKEIxkgaiA0eOCCfMVNasgGJIk9Scn5idvpXnfZfat21aZQToZNJYuZQmZcdILTsZAM1su0e1jw9tVI1cRMKmDkEDUTzAznExRlhxTLMvQhwHEwEnutAddR7hlYdWPLzol2RcHuwFEQSpUmSpXGmRgnSARjOOtYZO1LmlmABcd1VBIwDIVlIhsSZBnefCfsX2yT3oF1PdhlCmD3QyHuHPwmCRJPIedTrdulXqTb0bxnrnpiP12oZ7SsBaVj8QddI5sCNLD5QfMCq9vte04aLts6CZ0tqI6NvpIMiAJk4oBx/H+9VjnSSR3ttJPQQJgTVY1Ni5wXGIC4uHSCFIkgAx+E+OZonc4q1I0urXGBRQpJLSYAwMiYM8h0rP9johJBQNoQEAgneSTHXoDNGm0Kyti2wIyTkFsbczBpq10f232nowpEwS5KnSu2nMjJlqqfx1wN3mBzGwAMloEY6HbJBoP7X9oLduW9AnTCkMSuvUWAnoEliCNzNA04hg40tpaQjHSDOdC5JIBb4dJAnflVZXV6RMZrtq/a3jA/C2bbAwzM07GEiUnfVrZDiJCjyrQ+yqW/4dblsMouLGkkkAJcvBAAegMSPiCqaxPtDZOq1w4cTZRVcgkp70mbsHEqsIswPhJ61q+yQ/D8BaViDddWICgQvvMwIwdIIztqJ5U7dlIb7TdqXBbvLaJUhYUr8RYgyZ5AeGcVlOxOHgkqIWSBPNoEHxIBBk86Tje1ZYogkEgYILmVA5nz3iYOak7CuhlW0oM5aSckFQwnodIxUVpGk4DjiuxGkk9ycETyB2MBtulaDpnH59Kx3DSZB0ghyQN+4WxHjB5bTWp4ASi+u3ixP70S7ovo/iroALENA5KpZt+SjJNDGvcQ+LdtLC/1XTruc4i0MA+DGimrJphHOKqJC7XYtsOHfVfu/13Tq/wCKRpT0E1U4pvfcaitm3wi+8YE/FcOFzyCnPhobrUvtT2ibVmF+K42neCFAliDyM6VnxNZDs3tQgta95IuQzRlmK/CGbdVMnnknxpWqk6W+HQh2zIkoDk6tLOdUj8J39an1GByO5E7HY55iciuMAb5OROJ/vnNRcZxQtgO2xgYEk5H0xt4jajaLE1yIXVqI1pBG2GDmTkAQD8wOdBZ1W21HdZYzEkSTkczPlUJ7VzcdgQdBa3bV5KjMEwCk90kneBjMUHu8a3fBIKk8t8bQeflVY3Scon4QYHlPz/zScO38tc8lj5Z8uVJbMH0HLypnBbEDy/ej4n6Oezt0i+mkxLBTvlSRqHnia28+NYb2cA/ibc/1ADzYFV/7iK3qipVXmqoo/FbBAGTv9FNUuMuEtE91ZAjIz3iJ8SfoK2ns/wBiLC3bg1NugIGlQNmKx32nInEAYrMdvcB7m8wIlWkgkbzpLZH+7l+VPxz6fkyl6iDh1IwVMRBnIzyIjmPGr/a4vFOFvlSVNpQLmSS6u5GrxICgTvBqr2fwZulLVsAXWJUMfhUFh3vEADnG5rd9r8CAtuxbnRAOZkBdWgTEEllXpRlnudjGSXUY7gL5twy/Ec7wJ72A2yjx5Z2rN3bhJJOTOZyZnrRz2lFy05UrAZRk9STq+YHrms/FLxz6Xnyl1IscM0MCDBBBnaCGDGDy2PzrWcXxgAYDCqZABk4kRgRmdvOsbbaCD0j6GfWtLd4dtOo6Sp/pOor0kbgHrsaM0+K3sZ7F4gi40c1nnGMAmMwA0RuTHWtrwtlEI2LCTqPxHrttPTasf7NKAy6WDF9HeHwyzgQOoQsQepVvCtLYbVcHQhiOfJvDyrK3tv8AGU9urSiBGAxKwIWW+JPAFluMI2M/1UP4HtZphGZVBkH8VxsDUxGFI0yAOZ6zRP2nJuITG6LcBG2rN11B6qyssTMODsaz6bACB0jGeufOr+F/ku2Y5bdPDb8qOL2mxslIOtF0K240liQ2fxDVB6nT1igNozIyIMb4OBkGI8PGKIcFcAe0WBK61DAEgkMQCNxmdJE0bXTOH4YL7oQfidgW3J0EEmPAirR4cjiEue7JUfEQNjpKmPADl+tEfaPhLacWQqwBZViAWKgh0TYnHd3+tC+zeEDNDKCdjOQW0qCTO5ktVfGexi0oZgUMmDpC7gyT8MSDtiORrT8ECttQd428yT1oJ2FwmlkKkqoRiU3BLKRAJyoBJMbYo+aeOMGVpjPzqPjEZkZVdrZMQ6gahkE79RI9acxx99aiuXAiszmFXvHyHIZyeQHlVJjJdp9kJc4y1YLXLqQDc94+vQo77jqoZQo8DcFam4sqyABVcEMEUKDII2EbcvIUF9miW99xFzDXGIk4ESGcA7HvQMf0edHfzzSgtYnttxaRl1HWDpWAZMHLRHwjeflWc4hiVa6SSxUqZMk5GZIxkg4xsK1XtjZJcMZM2T/2P3v/ADX6VlbyEAqOYkc+o/QUXopVi4mlc97I1SBuIY/+0TAGaCcdbAcxs2dus/8Ab0HpRO1fJARlOojEEEEHEx9PMelUO1bZV4P9IO8+dZYSy9q8txuPRyjNMsCGYeP6CKdzppHenn/aP0rRmvcNeIJKnSYgEbg8vkc+lemIe9nBxPnifqa8t4cmRG5iOkziegzXo/EuYeN4bOO6cwc4+eKcOrCDAiIwB4AAD5YihPavZ631kjvhiuozICmNIHIavDrzq3w/E4ZeczvEAgSOnX5+FK1/SzOSBbYa2MEgQDrJ8CIMxuG6isrbFYyX2i9nexEssXVWGqFIY6tJQnInbOf+NTs2q877BSqDp8CkfVvrTV49BqNt1IdYMsI16lEzO7KdgMxURb+dcWcrcA0gQFEsd+c6v0/DU3eu1am+lztPs9OItFGwcqhPme7O8GN+RgjbPlvaXAKghZ1Ip16jMkMo6QD3ojnE+fpD3JQz3TrUjGzC4rIfR9NY/wBueHQ+74m18F0AtJ3J1aTHKArKf9op4Zdp8mOptla1fY/EWoZLhQC4hQsxVYJBGGjukEg7jasmrfr/AJq/bI0kmeXXfOPEevKtMsdsvHlxazgrTreQy2JJZAGtll0r3Ssrgbx0HOa1PZ9zvKegPPlpAjcZry7hr6yNI0yRmWkHlIBGDFHuyu3tGSyso0tDfEY0zjqSDyxWWWNl26cMsbNNh2pwQfXCLpBuBRJBuOLd0EsQ0KuoFYgExM8qE+0/Z9rh7TtbWFt+6AMhnhyq6WJO4BJ8d8UNu+2UMsqSEEKkxOIGJ2gxkD5UL4ntu9xA91ccAOWIEEaZZSdWcqqpiMzz70UYy29i5SevaAXfewo3wDhgBtvAEwM5+VGeFQs1u2oy1xAu5OWUCepxPrQzsgErI0FZOkFSCRO8rME5yRtzrYeyXZ8E8XcOi1b1Q0iCyyrGR+BMjxYgDY1pJ+Fy63T/AGrvD+LvDkLK56BmnfwC1X4S5Dz01GOfwj55/Km9p3he4i5cElGt2VHLB/iATHLY+McqH8PxMi2wO+CfEqcEdZWKrSJWvs3AjScKpaefd1EmMZxNGrwCmCQDJGTk8sdc4rK8FcklYkaQY67yPLvVkERPeToLLqYKxAMSd5JGwkYE5oxPJ6m4gmN6yftV2mXI4a1k61D9C+oC3bHkxlj4Adap2PaO4lt0AaYUWCQNziJAwqgEgNBxHMQ32Z4b+e7ZYWBpkZL3W1AkE+AuEHxWn8Rtp7VlEtJaUghRpmAoJJJdo5SzN03p38Sw5A9TB6fvVXieLVUYkkhFLNsSNzgc2MGKzHavtWNJFoMrbhjpidRkac4IzM4ir6id0c7fOpVBAEsY8tOd46D5Cslxdvu22UZG/iDOPmAfOmdhdqXLt0q7au4zAmZ1CFkZ6NHkBRP3cgecAnz89prPJePagnBmEZoBjukeGd+ZIJNB+272pwIyuoHxz3f1rS8Sp920ZKieuxIPrBj0rH9osPe3IxJxRE5+lhDUb5Pr+opytTHOTSC7YUC4pHIr6wRM+PiK0/tVcY21KuV/nAHvFZBVwNskYmI2rLcFw8qzS4ZRKgaSGI+IQ2Z22q0O3SzKdCxmQTuOUHZTHUdetEg2M8D2oMH8IgHuljE4E9NXPlJNErfaIZhuBiNPlnvCIJ2xNefcajWn7jsFJMQcyCCRHhIPTO5qr/EuSTrbVvOok46SfvlT47O5abri+xbNu5762SjBjcdnhkyWJAXTGoT3Z5hdyatcDxKO15lLNLKTJYtjW0mcz9MVgLnH3WHeuMwGQCcY5xzIrRey/GR3n2ZltnnzUo2+xLAT0mlnOlePKbavjrMqqloZ2gQDMlWgwDvMb9OtZX2jvn+GFp1Ah1ZTM8iGC/6SzEzONudajtG2z8O4SdSaXWJ1TaKsBkeHrisN7ScezwrhSQSTAjvH4hIMECeQEnyrLxztXlv8aB0d9neGt3NYuQRoYRBOTGnI+Eg7HxPjINTR32VvAXWUiQ6jz7rBgP38MV0ZenNh7DON4U23IBlT8LbEjxHIjY+VU7ePSfKtN2rwvvDtBksIGYaNxjEyB6VnbtsqYOCPlHh4UpdnljqktsRkb5+Z/arSuwwGYHIGliMwOmciV9RVa2J/L5nl12q2V6SDyI88f5pURCnFuVCl20gAAAwI6YjFaPsni3NgWtZ92rv3JIWTDaiJEkAgZ2gRWb4g97AhTB++meXlWh7AtOQRoMMQBsNU93E7gxE7CmePdGeBtju52a3knHwuwXr+P60P4yLV4hW7pbUJGCOqkGMHHnV7hgVSWVwBLlu7hQqIh3mANzvg8pNVCFLXNE95XPu+WAdbfEY72dl3GJNEi60Vq5lGUTKkaRzOnYHkG0wOkis4LZUFQSwEgEqAehB8m5+Ec6L9iP7xLKKdRULLDde8wx/q3+dUO3L622a5bAG23wl9Q1EZxDZ/bFTPxd/VC/eIzySRP9Tn426yIA/9g6miPZHaLWBbtlZtsQXOzWy8AmQZbSukFeWk5kwRliwJW3GEBJBnMaRHXPdHqavNhzjGc9ZblyzBp26qZNwW7Z49PdsuoPrTZch+pEciRvXnxyem+x+gmjV20Ae4GneM567zmem+/WqVy2GBIAAJ6c8Ry2qrdouJewbwS8xP/psOh3XnGIia0/CNq1AZOCDnmJ/+MVj+CcLdQnaQG8m7rH5E1rbAKuM7AeE7EHHLes77Vj6TT3szGcf7hBE/v41iO0LMMM7gSdsgwTHoD61vive2IDbDIxkRHmawvaiw0dGcecNAPyiniPJ6RK4PSnzt4jPoapA1as8qdTjdpl4govdMEmP1/Sq2vI5R0iuvPOOhpooF9orrs2neAIGNgSZ8aS3bJIABJ8AT/ir3apAwMHB2gRHWc1FwXGFAe6DncnO3MRkYoxy6Vlj3oi9n3pgWrkxPwMI9SIor2bZZBF0FW1K2lt4nHXBIf5HpTG7fu6VC6VABggamz5mN45VXscS7hWaWYNpUAAAiJAx4k/WqurE4/wAcmiPG3HYJL3CULMg0hcldJbYCQTvyE0B9qFAuogAGm3kKcSzsxz5k5PICtL2Qot2zzJ+Jv6ySe8ecCMeFQcdxnBNCcRbuM6OxlO6clTBae8sAeWYrPDXJrnu46ZrsDsd+Ku+6tsgbQz98kCF0zsN8z6Ud/wD0o4S7pdxcvQrLp1BRqGd9+Yk9NhVvhfaexaA/huDS0wJXWSskFQG2GraPxRIof2r2o18g3CpMaYUQAvzJOJJJPWru2Mx0lu23tgO+llCwSuTb20nbMCAY6mou0uCt3nG6aZGDk8ziDGSPrGKfY4890fESM5kEFmLHfaD02ikvKjTdWSuoCATpYx+Egcozy8qNK9h3G9mKln3ltmEMCQxDYOFOMiDg77zVG3c+Q58vDxOc1d43iYW4Nvw6QunujUDM8mJoRbvEFTAMHAbInxHOnraMrqjPZlwKxuEWyADAM6gSY1YGBjzxR3g+2FPfuPC7BLaYIGn4pOqMzMfnVDsPiALYIe4qgAMVEOSIEA5lmJiYIAVQMsakudlOoLJpjfSzZUATk/CY3x4xRY0xtjX8NxE6LiscgEREkbgD5xHhFC+0uAsqHce8toQpvJaCxpBWCJBYIWgHTMHIETCdi30NtU97bY6VCKh7xPeJmSJJJPIYFV+0ri3zxNtn+N4tmcKo0+5gAyRrBnGS56UsV59wN7P40W/eEXSqQQGQAsdxhioBHiYAMEgxFL2/dUXgiPrgKSB/01YgaVTckAGSSScnyoMbbC3O0xM4Mkz9JyPCn+50vc2Hu9QEYnYWz5ENPrVy+2V31BjhGsi1cd7pVw0KisAzoIhsg/jn/h40bTsqwyAlwTGQ91QA0c40yQDttHKsc3DyTkBRtmScR6dZnmasDh1b4zqiY3mSZYnqZPKoXBDtmwFYLw11mkksFb30RIVRBPdxtk1S9zcLQbd0sWiBbYEmJ5iBjPKnWbFtMqoJE5YbeO+/71P/ABTkAFmgcixgfPYbijej4b+qXDcG4uiVONYJOnuxbM6s4iefTGQYOWOLCW0a7iDoDQTpMfijZcTPU4oevFOnwKjzghpmM7EHAgmZBnHSrN7jkbXqBVj8dpzDGQAsY0sQIipEmulj3vuy0/D8UySMg5B5iN/ADnWW45e6mO9z8JE0UN42wNOlkA7hOSgONDqYIUGSDneKo8VdmVC4mZ3gY0gc5jFMsvwNKRvvS9PnXOsEjpXWwYJ/z/enWcie3wgI/wCooM7QdR+kUv8AD+X34VA086clhtwPWfvpUVpP+Je1TqMwo9d8T8oqguRyGwn9/CrfGnVGdwJnMGBzn1jxqCyRI1AuDIVVOnJ+H0mNthVYjyeyAk7YOD0jmcj0q/wFuApEkwSN9t/SZ6zEcqouGUaAZg5bkzdAdtI64/KivAyyBpyE38oUgnkMCipmttDw8kIsbDc4kgeXl9ayvaD6mdjgk7bQdv0rU8O2Hj+g/MwMwfGKzvaij312NtU/8gGP1JFRJpre4oNfiB0Jjrmmnie8T1ECeQPhGSRSXreOsc+dQlSYHLf5861jDLpPau5mPDeJ235x5VPb4y4IhhHhAPSIO2wxVJbcEbHbGfkaddksSY3kjYmROw2o0XJd4zj1uhdYmJztgxjfrmmObajAA8/3+tR2+FBkhoWccyBOPLf8qtJZAHL/AIHPjOxP7mlVzd+KnB8Yy/By28Op9YomOOuOBrLHwDAjO5IkZ9Kj0z0/455/SpEQbwPHAg7RiMZIo5CY2OVrjKAsoojIyZE55czt5eFX+FVxc1s5YypPcAkAEYMqUHexB3HOq4uwRnyBjH5VMb0bnkDAMczHrJNG1zD9QcbdCliqNCjUwd2MnUCykSq+7ycgA+FR2OIVyjAMrJGrZlb+g8j3R3YjZVzVx+LtkEFlSBsRuMA52O/nQ629lCdDNkf1MsepOdqNncf9reg43jqdo8/SK6CM485x8tztUKcbB7pKDwbfbLD4TjG1ddvBpMBieekZ+mKNnpOl87AzHiPHny3p3vT0X9vKqIvKDOhflJ+vOk4u69wyAdPMGN89PypFtNf4pl+FyjyDjOxxI2O+1NvdpC5/1QNU/Gsic4JGfXzofobp9R+9KLBPTfqf0FCbV7ib4ULpYs3M5ZCMxncEfryqtw174pIJmc5POd6W0rAbCKboM8vnR0NX2Y9tiTgGc0+0hWZUGfGP8Vxx4U03un5x+lGyk0k1RsMef3ilW4J/SM/3qubvjTJJxv4UqfL8KQygEgqG2/1Axp2OMgb0zK7Tr5kZ0A8v9xn0+tWeFcFmJAJHeyJz4j8QGcbTHSuXgteQQAYjkASdwBn9qezs6UUUkQPTlPkKJ9m3oU/CSZAnp+Ijx8T0pLfCbfFqzJ2HhHiM/wBqk/gGZYkLzOZ3OYj9aLlE442L/C8eDbb4iSsKCAAXEMJM7YoLxF12bvAKYgALpmJ3645+Aola4RpklQT0XfGfxROR6065ZY4JBUnpH6+J5UpYvLG2Buhunry+k00cMYk8o5eBGKOC0eo8goFI1jPj8qXIf+QMOF8/p4eH1qyOEyNI5biJzjrvFXDpHMdIxPy3FMaAAdhMdPAkeX12o5CYSI7dppEE6vEgfU7+VNKESTOPs/YqnxHFRgZ8ZK+GBSDjWGBERs0nkJ3/ADp6pc8U+sZ7wHzn18DT34sKvOT8/TNDncEmA2YxI/QbUq2T+04n9DT0jn+JhxZMaiTHIgGeufTamvxbNExPPHUVKnZ5InHTcEeVWE4HHe38Cc7etHKCY51Q92Y2Ix8qntWcD12JmiD4GTI8dz+9MLAAT6R15bUuTSYaQosbQPCPvrT/AHXMgD1/akfitPJvQfrTDxJbbB8fqNopHuekmkDP6fpUoWdgRMRzJ6zHnVUI34iI9fs11weU8uXScTSVErMBj5yScddqhucX/p85qqxJnH1/vUb3DMU9Iuaw3FdN/CoGbzNN+VI009M7bfZymnaqjWlplspNKKQLXBfCgCXEGDajHeP5GrvDqOnM/wDxrq6ojqPubelWFH6fmtdXUqPhW3+f504jf0pK6piviGwe/HKDUj7+o/NqWuq0z0odn2w1xtQB8xPIUOu3WFx4YjI2JHMzS11NlfiLiDIBOSSZJ3OFqKwMP/sf/wAGiurqty5f2p6DBqa0e63gBHhvS11FXh7FeD+A+Zp7jI9Pzrq6orqnpMUGoYHxD9aTiBpNwrg6dxjkaWupGz2kSvl+9ErajSMD4a6uqmOKe2Mn7603jRhvX9K6upfW1/qFoxn0qLkx5zvz2aurqpjPRo3Pp+tNPP75UtdQg2pLY29fyrq6mR10Z9F/I04KMV1dSN//2Q=="/>
          <p:cNvSpPr>
            <a:spLocks noChangeAspect="1" noChangeArrowheads="1"/>
          </p:cNvSpPr>
          <p:nvPr/>
        </p:nvSpPr>
        <p:spPr bwMode="auto">
          <a:xfrm>
            <a:off x="155575" y="-1592263"/>
            <a:ext cx="3810000" cy="332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4099" name="Picture 3" descr="C:\Users\user\Desktop\Дерегус._Тарас_слухає_кобзаря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372200" y="609532"/>
            <a:ext cx="2572907" cy="23874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836613"/>
            <a:ext cx="6400800" cy="4968875"/>
          </a:xfrm>
        </p:spPr>
        <p:txBody>
          <a:bodyPr/>
          <a:lstStyle/>
          <a:p>
            <a:pPr>
              <a:defRPr/>
            </a:pPr>
            <a:endParaRPr lang="uk-UA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uk-UA" sz="1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1621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року Річ Посполита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здобула перемогу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над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Туреччиною під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Хотином. Вирішальну роль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цій битві  відіграло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українське козацтво на чолі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 гетьманом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Петром Конашевичем - Сагайдачним.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невдячністю заплатила Річ Посполита своїм рятівникам: лише 3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тис.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козаків було взято на службу до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реєстрового війська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решту чекала панщина і гніт.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 не звикли козаки коритися. «Непослушні» самі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обирали собі ватажків і наслідували запорожців. </a:t>
            </a:r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Варшаву </a:t>
            </a:r>
            <a:r>
              <a:rPr lang="uk-U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лякав привид  козацької держави.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Сигізмунд направив на Подніпров’я військо, яке очолив </a:t>
            </a:r>
            <a:r>
              <a:rPr lang="uk-UA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Конецпольський</a:t>
            </a:r>
            <a:r>
              <a:rPr lang="uk-U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зустріч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виступило козацько-селянське військо Марка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Жмайла.Коронний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гетьман вирішив розпочати переговори. Підписано </a:t>
            </a:r>
            <a:r>
              <a:rPr lang="uk-UA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Коруківський</a:t>
            </a:r>
            <a:r>
              <a:rPr lang="uk-U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договір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Але це не допомогло українцям.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Поляки  продовжували гноблення. Назрівало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нове повстання, яке очолив гетьман нереєстрових козаків Тарас Федорович на прізвисько </a:t>
            </a:r>
            <a:r>
              <a:rPr lang="uk-UA" sz="1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Трясило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684213" y="908050"/>
            <a:ext cx="6002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C00000"/>
                </a:solidFill>
              </a:rPr>
              <a:t>Довгий шлях до Тарасової ночі: </a:t>
            </a:r>
          </a:p>
        </p:txBody>
      </p:sp>
      <p:pic>
        <p:nvPicPr>
          <p:cNvPr id="6" name="Picture 5" descr="Сагайдачний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812098" y="624602"/>
            <a:ext cx="1985579" cy="26237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6659563" y="3213100"/>
            <a:ext cx="22796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П.Сагайдачний</a:t>
            </a:r>
          </a:p>
        </p:txBody>
      </p:sp>
      <p:pic>
        <p:nvPicPr>
          <p:cNvPr id="8" name="Picture 5" descr="Конецпольський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948264" y="3645024"/>
            <a:ext cx="1607897" cy="21435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6300788" y="5732463"/>
            <a:ext cx="2343150" cy="371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С.</a:t>
            </a:r>
            <a:r>
              <a:rPr lang="uk-UA" b="1" dirty="0" err="1">
                <a:solidFill>
                  <a:schemeClr val="accent2">
                    <a:lumMod val="50000"/>
                  </a:schemeClr>
                </a:solidFill>
              </a:rPr>
              <a:t>Конецпольський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596</TotalTime>
  <Words>872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Мета</vt:lpstr>
      <vt:lpstr>Завдання </vt:lpstr>
      <vt:lpstr>Етапи роботи  над проектом: засідання авторського  колективу, робота з  джерелами, консультації з учителями   в кабінеті історії, захист проекту</vt:lpstr>
      <vt:lpstr>Інтегрований урок-пам’ять  за ліро-епічною поемою  Тараса Шевченка "Тарасова ніч",  козацько-селянські  повстання XVII ст., перегляд  документального фільму  «Невідома Україна»,  конкурс ілюстрацій до твору </vt:lpstr>
      <vt:lpstr>Задум написання поеми «Тарасова ніч»</vt:lpstr>
      <vt:lpstr>Презентация PowerPoint</vt:lpstr>
      <vt:lpstr>Вчинок Тараса Трясила</vt:lpstr>
      <vt:lpstr> Історична правда манерою письма Тараса Шевченка</vt:lpstr>
      <vt:lpstr>   Відомі й невідомі герої  Дана поема переконала мене в тому, що справжні герої були не лише серед всім відомих прізвищ. На мою думку, Тарас Федорович, в народі недаремно отримав прізвисько Трясило – воно  саме говорить про  себе. Особисто я вважаю його й Марка Жмайла героями на рівні з  Б.Хмельницьким та ін. Великий пророк недаремно озивається до нас історичною піснею. Він шукає нових героїв, щоб  не повторювалось ось такого:  «Козачество гине;  Гине слава, батьківщина;  Немає де дітись;  Виростають нехрещені  Козацькії діти;  Кохаються невінчані;  Без попа ховають;  Запродана жидам віра,  В церкву не пускають! </vt:lpstr>
      <vt:lpstr>Непереможна віра в  українську націю</vt:lpstr>
      <vt:lpstr>Висновки -   актуальні як ніколи</vt:lpstr>
      <vt:lpstr> Найважливіший  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pedsovet.su</dc:title>
  <dc:creator>Пашкова Екатерина</dc:creator>
  <cp:lastModifiedBy>Козьма</cp:lastModifiedBy>
  <cp:revision>55</cp:revision>
  <dcterms:created xsi:type="dcterms:W3CDTF">2013-10-16T07:14:49Z</dcterms:created>
  <dcterms:modified xsi:type="dcterms:W3CDTF">2014-04-01T07:34:24Z</dcterms:modified>
</cp:coreProperties>
</file>