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4" r:id="rId5"/>
    <p:sldId id="270" r:id="rId6"/>
    <p:sldId id="271" r:id="rId7"/>
    <p:sldId id="272" r:id="rId8"/>
    <p:sldId id="265" r:id="rId9"/>
    <p:sldId id="266" r:id="rId10"/>
    <p:sldId id="267" r:id="rId11"/>
    <p:sldId id="268" r:id="rId12"/>
    <p:sldId id="269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6BA5"/>
    <a:srgbClr val="6E558D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02" y="-2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D48E28-B334-4112-93C1-A91A11AB0B7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7894C7BC-353D-4A78-A94A-C8ABA4550263}">
      <dgm:prSet/>
      <dgm:spPr/>
      <dgm:t>
        <a:bodyPr/>
        <a:lstStyle/>
        <a:p>
          <a:pPr rtl="0"/>
          <a:r>
            <a:rPr lang="uk-UA" dirty="0" smtClean="0"/>
            <a:t>«Про те, що діялось в Україні 1768р., розказано так, як чув од старих людей;</a:t>
          </a:r>
          <a:br>
            <a:rPr lang="uk-UA" dirty="0" smtClean="0"/>
          </a:br>
          <a:r>
            <a:rPr lang="uk-UA" dirty="0" smtClean="0"/>
            <a:t>надрукованого і критикованого нічого не читав, бо, здається, і немає нічого».</a:t>
          </a:r>
          <a:br>
            <a:rPr lang="uk-UA" dirty="0" smtClean="0"/>
          </a:br>
          <a:r>
            <a:rPr lang="uk-UA" dirty="0" smtClean="0"/>
            <a:t>                                                                             </a:t>
          </a:r>
          <a:r>
            <a:rPr lang="uk-UA" dirty="0" err="1" smtClean="0"/>
            <a:t>Т.Шевченко</a:t>
          </a:r>
          <a:r>
            <a:rPr lang="uk-UA" dirty="0" smtClean="0"/>
            <a:t>. Передмова до поеми «Гайдамаки»</a:t>
          </a:r>
          <a:br>
            <a:rPr lang="uk-UA" dirty="0" smtClean="0"/>
          </a:br>
          <a:r>
            <a:rPr lang="uk-UA" dirty="0" err="1" smtClean="0"/>
            <a:t>Зіставившс</a:t>
          </a:r>
          <a:r>
            <a:rPr lang="uk-UA" dirty="0" smtClean="0"/>
            <a:t> </a:t>
          </a:r>
          <a:r>
            <a:rPr lang="uk-UA" dirty="0" err="1" smtClean="0"/>
            <a:t>істолричну</a:t>
          </a:r>
          <a:r>
            <a:rPr lang="uk-UA" dirty="0" smtClean="0"/>
            <a:t> дійсність і авторський вимисел в поемі Шевченка , Гайдамаки!, спробуємо визначитись, наскільки правдиво відобразив автор події 1768 р. у своєму творі.</a:t>
          </a:r>
          <a:endParaRPr lang="uk-UA" dirty="0"/>
        </a:p>
      </dgm:t>
    </dgm:pt>
    <dgm:pt modelId="{2445704C-DFB3-42AF-BECD-7C7F4F74C46F}" type="parTrans" cxnId="{36C6C634-FBB1-4336-8429-2AD386BEE763}">
      <dgm:prSet/>
      <dgm:spPr/>
      <dgm:t>
        <a:bodyPr/>
        <a:lstStyle/>
        <a:p>
          <a:endParaRPr lang="uk-UA"/>
        </a:p>
      </dgm:t>
    </dgm:pt>
    <dgm:pt modelId="{8E12E496-9AF3-471E-BE2E-2F02B9F444F1}" type="sibTrans" cxnId="{36C6C634-FBB1-4336-8429-2AD386BEE763}">
      <dgm:prSet/>
      <dgm:spPr/>
      <dgm:t>
        <a:bodyPr/>
        <a:lstStyle/>
        <a:p>
          <a:endParaRPr lang="uk-UA"/>
        </a:p>
      </dgm:t>
    </dgm:pt>
    <dgm:pt modelId="{69AA2802-24C8-4D7A-A5DB-BD8B402B2233}" type="pres">
      <dgm:prSet presAssocID="{1FD48E28-B334-4112-93C1-A91A11AB0B79}" presName="linear" presStyleCnt="0">
        <dgm:presLayoutVars>
          <dgm:animLvl val="lvl"/>
          <dgm:resizeHandles val="exact"/>
        </dgm:presLayoutVars>
      </dgm:prSet>
      <dgm:spPr/>
    </dgm:pt>
    <dgm:pt modelId="{83459A1E-7B20-446C-9B93-A6A229E70744}" type="pres">
      <dgm:prSet presAssocID="{7894C7BC-353D-4A78-A94A-C8ABA455026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9F88D6F-8C38-48CF-B13D-4771836DE16D}" type="presOf" srcId="{7894C7BC-353D-4A78-A94A-C8ABA4550263}" destId="{83459A1E-7B20-446C-9B93-A6A229E70744}" srcOrd="0" destOrd="0" presId="urn:microsoft.com/office/officeart/2005/8/layout/vList2"/>
    <dgm:cxn modelId="{16D79EB4-3829-4068-AE0A-BA4CD6BBBFFD}" type="presOf" srcId="{1FD48E28-B334-4112-93C1-A91A11AB0B79}" destId="{69AA2802-24C8-4D7A-A5DB-BD8B402B2233}" srcOrd="0" destOrd="0" presId="urn:microsoft.com/office/officeart/2005/8/layout/vList2"/>
    <dgm:cxn modelId="{36C6C634-FBB1-4336-8429-2AD386BEE763}" srcId="{1FD48E28-B334-4112-93C1-A91A11AB0B79}" destId="{7894C7BC-353D-4A78-A94A-C8ABA4550263}" srcOrd="0" destOrd="0" parTransId="{2445704C-DFB3-42AF-BECD-7C7F4F74C46F}" sibTransId="{8E12E496-9AF3-471E-BE2E-2F02B9F444F1}"/>
    <dgm:cxn modelId="{907DFDBD-59BD-4795-BC1D-52BA051A02B1}" type="presParOf" srcId="{69AA2802-24C8-4D7A-A5DB-BD8B402B2233}" destId="{83459A1E-7B20-446C-9B93-A6A229E707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59A1E-7B20-446C-9B93-A6A229E70744}">
      <dsp:nvSpPr>
        <dsp:cNvPr id="0" name=""/>
        <dsp:cNvSpPr/>
      </dsp:nvSpPr>
      <dsp:spPr>
        <a:xfrm>
          <a:off x="0" y="39296"/>
          <a:ext cx="7941568" cy="4169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«Про те, що діялось в Україні 1768р., розказано так, як чув од старих людей;</a:t>
          </a:r>
          <a:br>
            <a:rPr lang="uk-UA" sz="2700" kern="1200" dirty="0" smtClean="0"/>
          </a:br>
          <a:r>
            <a:rPr lang="uk-UA" sz="2700" kern="1200" dirty="0" smtClean="0"/>
            <a:t>надрукованого і критикованого нічого не читав, бо, здається, і немає нічого».</a:t>
          </a:r>
          <a:br>
            <a:rPr lang="uk-UA" sz="2700" kern="1200" dirty="0" smtClean="0"/>
          </a:br>
          <a:r>
            <a:rPr lang="uk-UA" sz="2700" kern="1200" dirty="0" smtClean="0"/>
            <a:t>                                                                             </a:t>
          </a:r>
          <a:r>
            <a:rPr lang="uk-UA" sz="2700" kern="1200" dirty="0" err="1" smtClean="0"/>
            <a:t>Т.Шевченко</a:t>
          </a:r>
          <a:r>
            <a:rPr lang="uk-UA" sz="2700" kern="1200" dirty="0" smtClean="0"/>
            <a:t>. Передмова до поеми «Гайдамаки»</a:t>
          </a:r>
          <a:br>
            <a:rPr lang="uk-UA" sz="2700" kern="1200" dirty="0" smtClean="0"/>
          </a:br>
          <a:r>
            <a:rPr lang="uk-UA" sz="2700" kern="1200" dirty="0" err="1" smtClean="0"/>
            <a:t>Зіставившс</a:t>
          </a:r>
          <a:r>
            <a:rPr lang="uk-UA" sz="2700" kern="1200" dirty="0" smtClean="0"/>
            <a:t> </a:t>
          </a:r>
          <a:r>
            <a:rPr lang="uk-UA" sz="2700" kern="1200" dirty="0" err="1" smtClean="0"/>
            <a:t>істолричну</a:t>
          </a:r>
          <a:r>
            <a:rPr lang="uk-UA" sz="2700" kern="1200" dirty="0" smtClean="0"/>
            <a:t> дійсність і авторський вимисел в поемі Шевченка , Гайдамаки!, спробуємо визначитись, наскільки правдиво відобразив автор події 1768 р. у своєму творі.</a:t>
          </a:r>
          <a:endParaRPr lang="uk-UA" sz="2700" kern="1200" dirty="0"/>
        </a:p>
      </dsp:txBody>
      <dsp:txXfrm>
        <a:off x="203557" y="242853"/>
        <a:ext cx="7534454" cy="3762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132856"/>
            <a:ext cx="4176464" cy="4248471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429124" y="5286388"/>
            <a:ext cx="3960440" cy="129956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uk-UA" sz="2400" dirty="0" smtClean="0"/>
              <a:t>Підготував учень Каширівської ЗОШ І – ІІІ ступенів Рубан Анатолій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03648" y="836712"/>
            <a:ext cx="7128792" cy="2376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sz="3200" dirty="0" smtClean="0">
                <a:latin typeface="Segoe Script" panose="020B0504020000000003" pitchFamily="34" charset="0"/>
                <a:cs typeface="Times New Roman" panose="02020603050405020304" pitchFamily="18" charset="0"/>
              </a:rPr>
              <a:t>  </a:t>
            </a:r>
            <a:r>
              <a:rPr lang="uk-UA" sz="3200" dirty="0">
                <a:latin typeface="Segoe Script" panose="020B0504020000000003" pitchFamily="34" charset="0"/>
                <a:cs typeface="Times New Roman" panose="02020603050405020304" pitchFamily="18" charset="0"/>
              </a:rPr>
              <a:t>Історична правда і авторський вимисел в поемі Т.Г. Шевченка «Гайдамаки» 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Segoe Script" panose="020B0504020000000003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pPr marL="176213"/>
            <a:r>
              <a:rPr lang="uk-UA" sz="1200" b="1" dirty="0" smtClean="0"/>
              <a:t/>
            </a:r>
            <a:br>
              <a:rPr lang="uk-UA" sz="1200" b="1" dirty="0" smtClean="0"/>
            </a:br>
            <a:r>
              <a:rPr lang="uk-UA" sz="1800" b="1" dirty="0" smtClean="0"/>
              <a:t>Історичне джерело</a:t>
            </a:r>
            <a:r>
              <a:rPr lang="uk-UA" sz="1800" dirty="0" smtClean="0"/>
              <a:t>. 1) І скрізь же ці злочини, як у Польщі, так і по кордону турецькому розголошують, ніби вони послані за її  І.В. указом (2липня 1768р.)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uk-UA" sz="1800" dirty="0" smtClean="0"/>
              <a:t>2) </a:t>
            </a:r>
            <a:r>
              <a:rPr lang="uk-UA" sz="1800" dirty="0" smtClean="0">
                <a:latin typeface="Segoe Script" pitchFamily="34" charset="0"/>
              </a:rPr>
              <a:t>Ми (Катерина) </a:t>
            </a:r>
            <a:r>
              <a:rPr lang="uk-UA" sz="1800" dirty="0" err="1" smtClean="0">
                <a:latin typeface="Segoe Script" pitchFamily="34" charset="0"/>
              </a:rPr>
              <a:t>повіліваєм</a:t>
            </a:r>
            <a:r>
              <a:rPr lang="uk-UA" sz="1800" dirty="0" smtClean="0">
                <a:latin typeface="Segoe Script" pitchFamily="34" charset="0"/>
              </a:rPr>
              <a:t> вам (запорожцям) відшукати перших </a:t>
            </a:r>
            <a:r>
              <a:rPr lang="uk-UA" sz="1800" dirty="0" err="1" smtClean="0">
                <a:latin typeface="Segoe Script" pitchFamily="34" charset="0"/>
              </a:rPr>
              <a:t>підмовлювачів</a:t>
            </a:r>
            <a:r>
              <a:rPr lang="uk-UA" sz="1800" dirty="0" smtClean="0">
                <a:latin typeface="Segoe Script" pitchFamily="34" charset="0"/>
              </a:rPr>
              <a:t> і посадити їх під міцну варту, донести нам про всі їхні обставини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457200" y="1857364"/>
            <a:ext cx="4040188" cy="1000132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928934"/>
            <a:ext cx="4040188" cy="3197228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– Досить скептично ставиться Шевченко в «Гайдамаках» до імператриці Катерини, називаючи її «сама»</a:t>
            </a:r>
          </a:p>
          <a:p>
            <a:pPr marL="1433513">
              <a:buNone/>
            </a:pPr>
            <a:r>
              <a:rPr lang="uk-UA" dirty="0" smtClean="0"/>
              <a:t>      – Історичні джерела свідчать, що на початку гайдамаччини, Катерина  підтримувала рух і лиш коли він набув небувалого розмаху – вирішила придушити повстанців.</a:t>
            </a:r>
            <a:endParaRPr lang="ru-RU" dirty="0" smtClean="0"/>
          </a:p>
          <a:p>
            <a:pPr marL="1433513"/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>
          <a:xfrm>
            <a:off x="4643438" y="1857364"/>
            <a:ext cx="4041775" cy="1000133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5025" y="2928934"/>
            <a:ext cx="4041775" cy="3197228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latin typeface="Segoe Script" pitchFamily="34" charset="0"/>
              </a:rPr>
              <a:t>– До Гонти сама, </a:t>
            </a:r>
            <a:r>
              <a:rPr lang="uk-UA" dirty="0" err="1" smtClean="0">
                <a:latin typeface="Segoe Script" pitchFamily="34" charset="0"/>
              </a:rPr>
              <a:t>сама</a:t>
            </a:r>
            <a:r>
              <a:rPr lang="uk-UA" dirty="0" smtClean="0">
                <a:latin typeface="Segoe Script" pitchFamily="34" charset="0"/>
              </a:rPr>
              <a:t> писала…!</a:t>
            </a:r>
            <a:endParaRPr lang="ru-RU" dirty="0" smtClean="0">
              <a:latin typeface="Segoe Script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5" name="Picture 2" descr="http://www.pavlodarounb.kz/wp-content/uploads/2012/10/KKI_015319_00691_1_t206-225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82" y="1714488"/>
            <a:ext cx="1264779" cy="1174983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  <p:pic>
        <p:nvPicPr>
          <p:cNvPr id="16" name="Рисунок 15" descr="DSC0083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1928802"/>
            <a:ext cx="1428760" cy="785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71480"/>
            <a:ext cx="7829576" cy="2071702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1800" dirty="0" smtClean="0"/>
              <a:t>Географічні назви</a:t>
            </a:r>
            <a:br>
              <a:rPr lang="uk-UA" sz="1800" dirty="0" smtClean="0"/>
            </a:br>
            <a:r>
              <a:rPr lang="uk-UA" sz="1800" b="1" dirty="0" smtClean="0"/>
              <a:t> Історичне джерело.</a:t>
            </a:r>
            <a:r>
              <a:rPr lang="uk-UA" sz="1800" dirty="0" smtClean="0"/>
              <a:t> – Гайдамацькі загони охопили </a:t>
            </a:r>
            <a:r>
              <a:rPr lang="uk-UA" sz="1800" dirty="0" err="1" smtClean="0"/>
              <a:t>Паволоч</a:t>
            </a:r>
            <a:r>
              <a:rPr lang="uk-UA" sz="1800" dirty="0" smtClean="0"/>
              <a:t>, Погребище, Таращу… Діяли повстанці у районі Білої церкви, Крилова, </a:t>
            </a:r>
            <a:r>
              <a:rPr lang="uk-UA" sz="1800" dirty="0" err="1" smtClean="0"/>
              <a:t>Сарвані</a:t>
            </a:r>
            <a:r>
              <a:rPr lang="uk-UA" sz="1800" dirty="0" smtClean="0"/>
              <a:t>, Сміли, Лебедина, Кодака, </a:t>
            </a:r>
            <a:r>
              <a:rPr lang="uk-UA" sz="1800" dirty="0" err="1" smtClean="0"/>
              <a:t>Липівця</a:t>
            </a:r>
            <a:r>
              <a:rPr lang="uk-UA" sz="1800" dirty="0" smtClean="0"/>
              <a:t>, Умані, </a:t>
            </a:r>
            <a:r>
              <a:rPr lang="uk-UA" sz="1800" dirty="0" err="1" smtClean="0"/>
              <a:t>Балабанівки</a:t>
            </a:r>
            <a:r>
              <a:rPr lang="uk-UA" sz="1800" dirty="0" smtClean="0"/>
              <a:t>, </a:t>
            </a:r>
            <a:r>
              <a:rPr lang="uk-UA" sz="1800" dirty="0" err="1" smtClean="0"/>
              <a:t>Гринева</a:t>
            </a:r>
            <a:r>
              <a:rPr lang="uk-UA" sz="1800" dirty="0" smtClean="0"/>
              <a:t>, Погребищ. Одні загони вчинили напади на </a:t>
            </a:r>
            <a:r>
              <a:rPr lang="uk-UA" sz="1800" dirty="0" err="1" smtClean="0"/>
              <a:t>Мошни</a:t>
            </a:r>
            <a:r>
              <a:rPr lang="uk-UA" sz="1800" dirty="0" smtClean="0"/>
              <a:t>, Чигирин. Інші -  оволоділи  Вінницею, </a:t>
            </a:r>
            <a:r>
              <a:rPr lang="uk-UA" sz="1800" dirty="0" err="1" smtClean="0"/>
              <a:t>Літичевим</a:t>
            </a:r>
            <a:r>
              <a:rPr lang="uk-UA" sz="1800" dirty="0" smtClean="0"/>
              <a:t>, Фастовом, Радомишлем, Корсунем, </a:t>
            </a:r>
            <a:r>
              <a:rPr lang="uk-UA" sz="1800" dirty="0" err="1" smtClean="0"/>
              <a:t>Ржищем</a:t>
            </a:r>
            <a:r>
              <a:rPr lang="uk-UA" sz="1800" dirty="0" smtClean="0"/>
              <a:t>, Володаркою. Деякі діяли в Поліссі та лівому  березі Прип’яті.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2714620"/>
            <a:ext cx="4040188" cy="639762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429000"/>
            <a:ext cx="4040188" cy="2697162"/>
          </a:xfrm>
        </p:spPr>
        <p:txBody>
          <a:bodyPr>
            <a:normAutofit fontScale="92500" lnSpcReduction="20000"/>
          </a:bodyPr>
          <a:lstStyle/>
          <a:p>
            <a:pPr marL="1257300" indent="-171450" defTabSz="1071563">
              <a:buNone/>
              <a:tabLst>
                <a:tab pos="714375" algn="l"/>
              </a:tabLst>
            </a:pPr>
            <a:r>
              <a:rPr lang="uk-UA" dirty="0" smtClean="0"/>
              <a:t>– Не зовсім співпадають і географічні назви тих населених пунктів, міст, хуторів і т.д., що були охоплені полум’ям повстання. У Шевченка вони у стислому варіанті. </a:t>
            </a:r>
            <a:endParaRPr lang="ru-RU" dirty="0" smtClean="0"/>
          </a:p>
          <a:p>
            <a:pPr marL="1257300"/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4876" y="2643182"/>
            <a:ext cx="4041775" cy="639762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0" y="3500438"/>
            <a:ext cx="4041775" cy="162559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uk-UA" sz="4800" dirty="0" smtClean="0">
                <a:latin typeface="Segoe Script" pitchFamily="34" charset="0"/>
              </a:rPr>
              <a:t>1) Ярема потягся у Вільшану…,</a:t>
            </a:r>
            <a:endParaRPr lang="ru-RU" sz="4800" dirty="0" smtClean="0">
              <a:latin typeface="Segoe Script" pitchFamily="34" charset="0"/>
            </a:endParaRPr>
          </a:p>
          <a:p>
            <a:pPr>
              <a:buNone/>
            </a:pPr>
            <a:r>
              <a:rPr lang="uk-UA" sz="4800" dirty="0" smtClean="0">
                <a:latin typeface="Segoe Script" pitchFamily="34" charset="0"/>
              </a:rPr>
              <a:t>2 ) «Зайнялася Смілянщина,</a:t>
            </a:r>
            <a:endParaRPr lang="ru-RU" sz="4800" dirty="0" smtClean="0">
              <a:latin typeface="Segoe Script" pitchFamily="34" charset="0"/>
            </a:endParaRPr>
          </a:p>
          <a:p>
            <a:pPr>
              <a:buNone/>
            </a:pPr>
            <a:r>
              <a:rPr lang="uk-UA" sz="4800" dirty="0" smtClean="0">
                <a:latin typeface="Segoe Script" pitchFamily="34" charset="0"/>
              </a:rPr>
              <a:t> хмара червоніє,</a:t>
            </a:r>
            <a:endParaRPr lang="ru-RU" sz="4800" dirty="0" smtClean="0">
              <a:latin typeface="Segoe Script" pitchFamily="34" charset="0"/>
            </a:endParaRPr>
          </a:p>
          <a:p>
            <a:pPr>
              <a:buNone/>
            </a:pPr>
            <a:r>
              <a:rPr lang="uk-UA" sz="4800" dirty="0" smtClean="0">
                <a:latin typeface="Segoe Script" pitchFamily="34" charset="0"/>
              </a:rPr>
              <a:t>А найперша </a:t>
            </a:r>
            <a:r>
              <a:rPr lang="uk-UA" sz="4800" dirty="0" err="1" smtClean="0">
                <a:latin typeface="Segoe Script" pitchFamily="34" charset="0"/>
              </a:rPr>
              <a:t>Медведівка</a:t>
            </a:r>
            <a:r>
              <a:rPr lang="uk-UA" sz="4800" dirty="0" smtClean="0">
                <a:latin typeface="Segoe Script" pitchFamily="34" charset="0"/>
              </a:rPr>
              <a:t> небо нагріває.</a:t>
            </a:r>
            <a:endParaRPr lang="ru-RU" sz="4800" dirty="0" smtClean="0">
              <a:latin typeface="Segoe Script" pitchFamily="34" charset="0"/>
            </a:endParaRPr>
          </a:p>
          <a:p>
            <a:pPr>
              <a:buNone/>
            </a:pPr>
            <a:r>
              <a:rPr lang="uk-UA" sz="4800" dirty="0" smtClean="0">
                <a:latin typeface="Segoe Script" pitchFamily="34" charset="0"/>
              </a:rPr>
              <a:t>Горить Сміла, Смілянщина </a:t>
            </a:r>
            <a:r>
              <a:rPr lang="uk-UA" sz="4800" dirty="0" err="1" smtClean="0">
                <a:latin typeface="Segoe Script" pitchFamily="34" charset="0"/>
              </a:rPr>
              <a:t>кровю</a:t>
            </a:r>
            <a:r>
              <a:rPr lang="uk-UA" sz="4800" dirty="0" smtClean="0">
                <a:latin typeface="Segoe Script" pitchFamily="34" charset="0"/>
              </a:rPr>
              <a:t> підпливає.</a:t>
            </a:r>
            <a:endParaRPr lang="ru-RU" sz="4800" dirty="0" smtClean="0">
              <a:latin typeface="Segoe Script" pitchFamily="34" charset="0"/>
            </a:endParaRPr>
          </a:p>
          <a:p>
            <a:pPr>
              <a:buNone/>
            </a:pPr>
            <a:r>
              <a:rPr lang="uk-UA" sz="4800" dirty="0" smtClean="0">
                <a:latin typeface="Segoe Script" pitchFamily="34" charset="0"/>
              </a:rPr>
              <a:t>Горить Корсунь, горить Канів, Чигирин, Черкаси</a:t>
            </a:r>
            <a:endParaRPr lang="ru-RU" sz="4800" dirty="0" smtClean="0">
              <a:latin typeface="Segoe Script" pitchFamily="34" charset="0"/>
            </a:endParaRPr>
          </a:p>
          <a:p>
            <a:pPr>
              <a:buNone/>
            </a:pPr>
            <a:r>
              <a:rPr lang="uk-UA" sz="4800" dirty="0" smtClean="0">
                <a:latin typeface="Segoe Script" pitchFamily="34" charset="0"/>
              </a:rPr>
              <a:t>Чорним шляхом запалало і кров полилася аж у Волинь.</a:t>
            </a:r>
          </a:p>
          <a:p>
            <a:pPr>
              <a:buNone/>
            </a:pPr>
            <a:r>
              <a:rPr lang="uk-UA" sz="4800" dirty="0" smtClean="0">
                <a:latin typeface="Segoe Script" pitchFamily="34" charset="0"/>
              </a:rPr>
              <a:t>3) ходімо з нами в </a:t>
            </a:r>
            <a:r>
              <a:rPr lang="uk-UA" sz="4800" dirty="0" err="1" smtClean="0">
                <a:latin typeface="Segoe Script" pitchFamily="34" charset="0"/>
              </a:rPr>
              <a:t>Лисянку</a:t>
            </a:r>
            <a:r>
              <a:rPr lang="uk-UA" sz="4800" dirty="0" smtClean="0">
                <a:latin typeface="Segoe Script" pitchFamily="34" charset="0"/>
              </a:rPr>
              <a:t> ножі гартувати</a:t>
            </a:r>
            <a:endParaRPr lang="ru-RU" sz="4800" dirty="0" smtClean="0">
              <a:latin typeface="Segoe Script" pitchFamily="34" charset="0"/>
            </a:endParaRPr>
          </a:p>
          <a:p>
            <a:pPr>
              <a:buNone/>
            </a:pPr>
            <a:r>
              <a:rPr lang="uk-UA" sz="4800" dirty="0" smtClean="0">
                <a:latin typeface="Segoe Script" pitchFamily="34" charset="0"/>
              </a:rPr>
              <a:t>4)Вже минули </a:t>
            </a:r>
            <a:r>
              <a:rPr lang="uk-UA" sz="4800" dirty="0" err="1" smtClean="0">
                <a:latin typeface="Segoe Script" pitchFamily="34" charset="0"/>
              </a:rPr>
              <a:t>Воронівку</a:t>
            </a:r>
            <a:r>
              <a:rPr lang="uk-UA" sz="4800" dirty="0" smtClean="0">
                <a:latin typeface="Segoe Script" pitchFamily="34" charset="0"/>
              </a:rPr>
              <a:t>, </a:t>
            </a:r>
            <a:r>
              <a:rPr lang="uk-UA" sz="4800" dirty="0" err="1" smtClean="0">
                <a:latin typeface="Segoe Script" pitchFamily="34" charset="0"/>
              </a:rPr>
              <a:t>Вербівку</a:t>
            </a:r>
            <a:r>
              <a:rPr lang="uk-UA" sz="4800" dirty="0" smtClean="0">
                <a:latin typeface="Segoe Script" pitchFamily="34" charset="0"/>
              </a:rPr>
              <a:t>;</a:t>
            </a:r>
            <a:endParaRPr lang="ru-RU" sz="4800" dirty="0" smtClean="0">
              <a:latin typeface="Segoe Script" pitchFamily="34" charset="0"/>
            </a:endParaRPr>
          </a:p>
          <a:p>
            <a:pPr>
              <a:buNone/>
            </a:pPr>
            <a:r>
              <a:rPr lang="uk-UA" sz="4800" dirty="0" smtClean="0">
                <a:latin typeface="Segoe Script" pitchFamily="34" charset="0"/>
              </a:rPr>
              <a:t>5) – Звідки ти!</a:t>
            </a:r>
            <a:endParaRPr lang="ru-RU" sz="4800" dirty="0" smtClean="0">
              <a:latin typeface="Segoe Script" pitchFamily="34" charset="0"/>
            </a:endParaRPr>
          </a:p>
          <a:p>
            <a:pPr>
              <a:buNone/>
            </a:pPr>
            <a:r>
              <a:rPr lang="uk-UA" sz="4800" dirty="0" smtClean="0">
                <a:latin typeface="Segoe Script" pitchFamily="34" charset="0"/>
              </a:rPr>
              <a:t> - З </a:t>
            </a:r>
            <a:r>
              <a:rPr lang="uk-UA" sz="4800" dirty="0" err="1" smtClean="0">
                <a:latin typeface="Segoe Script" pitchFamily="34" charset="0"/>
              </a:rPr>
              <a:t>Керелівки</a:t>
            </a:r>
            <a:r>
              <a:rPr lang="uk-UA" sz="4800" dirty="0" smtClean="0">
                <a:latin typeface="Segoe Script" pitchFamily="34" charset="0"/>
              </a:rPr>
              <a:t>.</a:t>
            </a:r>
            <a:endParaRPr lang="ru-RU" sz="4800" dirty="0" smtClean="0">
              <a:latin typeface="Segoe Script" pitchFamily="34" charset="0"/>
            </a:endParaRPr>
          </a:p>
          <a:p>
            <a:pPr>
              <a:buNone/>
            </a:pPr>
            <a:r>
              <a:rPr lang="uk-UA" sz="4800" dirty="0" smtClean="0">
                <a:latin typeface="Segoe Script" pitchFamily="34" charset="0"/>
              </a:rPr>
              <a:t>6) Як та хмара гайдамаки </a:t>
            </a:r>
            <a:endParaRPr lang="ru-RU" sz="4800" dirty="0" smtClean="0">
              <a:latin typeface="Segoe Script" pitchFamily="34" charset="0"/>
            </a:endParaRPr>
          </a:p>
          <a:p>
            <a:pPr>
              <a:buNone/>
            </a:pPr>
            <a:r>
              <a:rPr lang="uk-UA" sz="4800" dirty="0" smtClean="0">
                <a:latin typeface="Segoe Script" pitchFamily="34" charset="0"/>
              </a:rPr>
              <a:t>Умань обступили.</a:t>
            </a:r>
            <a:endParaRPr lang="ru-RU" sz="4800" dirty="0" smtClean="0">
              <a:latin typeface="Segoe Script" pitchFamily="34" charset="0"/>
            </a:endParaRPr>
          </a:p>
          <a:p>
            <a:pPr>
              <a:buNone/>
            </a:pPr>
            <a:endParaRPr lang="ru-RU" sz="2600" dirty="0" smtClean="0">
              <a:latin typeface="Segoe Script" pitchFamily="34" charset="0"/>
            </a:endParaRPr>
          </a:p>
          <a:p>
            <a:endParaRPr lang="ru-RU" dirty="0"/>
          </a:p>
        </p:txBody>
      </p:sp>
      <p:pic>
        <p:nvPicPr>
          <p:cNvPr id="9" name="Picture 2" descr="http://www.pavlodarounb.kz/wp-content/uploads/2012/10/KKI_015319_00691_1_t206-225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20" y="2500306"/>
            <a:ext cx="1111568" cy="1032107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  <p:pic>
        <p:nvPicPr>
          <p:cNvPr id="10" name="Рисунок 9" descr="DSC0083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2643182"/>
            <a:ext cx="1428760" cy="785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611313" indent="87313"/>
            <a:r>
              <a:rPr lang="uk-UA" b="1" dirty="0" smtClean="0"/>
              <a:t>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Гайдамаки </a:t>
            </a:r>
            <a:r>
              <a:rPr lang="uk-UA" b="1" dirty="0" smtClean="0"/>
              <a:t>та </a:t>
            </a:r>
            <a:r>
              <a:rPr lang="uk-UA" b="1" dirty="0" smtClean="0"/>
              <a:t>запорожці</a:t>
            </a:r>
            <a:br>
              <a:rPr lang="uk-UA" b="1" dirty="0" smtClean="0"/>
            </a:br>
            <a:r>
              <a:rPr lang="uk-UA" sz="1600" dirty="0" smtClean="0"/>
              <a:t>У  </a:t>
            </a:r>
            <a:r>
              <a:rPr lang="uk-UA" sz="1600" dirty="0"/>
              <a:t>Шевченка гайдамаки і козаки – одне єдине ціле. Історичні факти суперечать подібному ототожненню.</a:t>
            </a:r>
            <a:br>
              <a:rPr lang="uk-UA" sz="1600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  </a:t>
            </a:r>
            <a:r>
              <a:rPr lang="uk-UA" sz="1600" dirty="0" smtClean="0"/>
              <a:t> 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533847"/>
          </a:xfrm>
        </p:spPr>
        <p:txBody>
          <a:bodyPr>
            <a:normAutofit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535112"/>
            <a:ext cx="4040188" cy="3910111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00297"/>
            <a:ext cx="4041775" cy="3625865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>
                <a:latin typeface="Segoe Script" panose="020B0504020000000003" pitchFamily="34" charset="0"/>
              </a:rPr>
              <a:t>– 1) Ярема – козак перед жидом гнувся.</a:t>
            </a:r>
          </a:p>
          <a:p>
            <a:pPr marL="0" indent="0">
              <a:buNone/>
            </a:pPr>
            <a:r>
              <a:rPr lang="uk-UA" dirty="0">
                <a:latin typeface="Segoe Script" panose="020B0504020000000003" pitchFamily="34" charset="0"/>
              </a:rPr>
              <a:t>   2) Гуля Максим, гуля батько,</a:t>
            </a:r>
          </a:p>
          <a:p>
            <a:pPr marL="0" indent="0">
              <a:buNone/>
            </a:pPr>
            <a:r>
              <a:rPr lang="uk-UA" dirty="0">
                <a:latin typeface="Segoe Script" panose="020B0504020000000003" pitchFamily="34" charset="0"/>
              </a:rPr>
              <a:t>    а за ним хлоп’ята.</a:t>
            </a:r>
          </a:p>
          <a:p>
            <a:pPr marL="0" indent="0">
              <a:buNone/>
            </a:pPr>
            <a:r>
              <a:rPr lang="uk-UA" dirty="0">
                <a:latin typeface="Segoe Script" panose="020B0504020000000003" pitchFamily="34" charset="0"/>
              </a:rPr>
              <a:t>Запорожці ті хлоп’ята …</a:t>
            </a:r>
          </a:p>
          <a:p>
            <a:pPr marL="0" indent="0">
              <a:buNone/>
            </a:pPr>
            <a:r>
              <a:rPr lang="uk-UA" dirty="0">
                <a:latin typeface="Segoe Script" panose="020B0504020000000003" pitchFamily="34" charset="0"/>
              </a:rPr>
              <a:t>3) </a:t>
            </a:r>
            <a:r>
              <a:rPr lang="uk-UA" dirty="0" err="1">
                <a:latin typeface="Segoe Script" panose="020B0504020000000003" pitchFamily="34" charset="0"/>
              </a:rPr>
              <a:t>Молоились</a:t>
            </a:r>
            <a:r>
              <a:rPr lang="uk-UA" dirty="0">
                <a:latin typeface="Segoe Script" panose="020B0504020000000003" pitchFamily="34" charset="0"/>
              </a:rPr>
              <a:t> щиро козаки, як діти, щиро.</a:t>
            </a:r>
          </a:p>
          <a:p>
            <a:pPr marL="0" indent="0">
              <a:buNone/>
            </a:pPr>
            <a:endParaRPr lang="ru-RU" dirty="0">
              <a:latin typeface="Segoe Script" panose="020B0504020000000003" pitchFamily="34" charset="0"/>
            </a:endParaRPr>
          </a:p>
        </p:txBody>
      </p:sp>
      <p:pic>
        <p:nvPicPr>
          <p:cNvPr id="7" name="Рисунок 6" descr="DSC008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53229"/>
            <a:ext cx="1428760" cy="785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2" descr="http://www.pavlodarounb.kz/wp-content/uploads/2012/10/KKI_015319_00691_1_t206-225x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51128"/>
            <a:ext cx="1224136" cy="102556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718270" y="1568976"/>
            <a:ext cx="3779118" cy="3306226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Історичне джерело.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Ми з крайнім здивуванням сказати змушені, що партія запорозьких козаків, ватажки яких себе називають Залізняком, Швачкою, </a:t>
            </a:r>
            <a:r>
              <a:rPr lang="uk-UA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Односумом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чинять грабунки насилля і вбивства, мають якесь відношення до Запорозької Січі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/з грамоти Катерини ІІ кошовому отаману/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Дії запорожців: « виправдовуючись перед прикордонними начальниками, Кіш звелів усім паланкам нікого з підлеглих їм козаків за межі війська не випускати. Неслухів – карати. Зброєю діяти проти гайдамаків…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 animBg="1"/>
      <p:bldP spid="6" grpId="1" build="p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marL="1611313" algn="l"/>
            <a:r>
              <a:rPr lang="uk-UA" sz="1400" dirty="0" err="1" smtClean="0"/>
              <a:t>Співставимо</a:t>
            </a:r>
            <a:r>
              <a:rPr lang="uk-UA" sz="1400" dirty="0" smtClean="0"/>
              <a:t>  </a:t>
            </a:r>
            <a:r>
              <a:rPr lang="uk-UA" sz="1400" dirty="0"/>
              <a:t>і початок гайдамацького руху: у поемі та історичних джерелах.</a:t>
            </a:r>
            <a:br>
              <a:rPr lang="uk-UA" sz="1400" dirty="0"/>
            </a:br>
            <a:endParaRPr lang="uk-UA" sz="1400" dirty="0">
              <a:latin typeface="+mn-lt"/>
            </a:endParaRPr>
          </a:p>
        </p:txBody>
      </p:sp>
      <p:pic>
        <p:nvPicPr>
          <p:cNvPr id="3" name="Рисунок 2" descr="DSC008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655263"/>
            <a:ext cx="1428760" cy="785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899592" y="1700808"/>
            <a:ext cx="3240360" cy="33843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uk-UA" sz="1400" b="1" dirty="0"/>
              <a:t>І</a:t>
            </a:r>
            <a:r>
              <a:rPr lang="uk-UA" sz="1400" b="1" dirty="0" smtClean="0"/>
              <a:t>сторичне </a:t>
            </a:r>
            <a:r>
              <a:rPr lang="uk-UA" sz="1400" b="1" dirty="0"/>
              <a:t>джерело. </a:t>
            </a:r>
            <a:r>
              <a:rPr lang="uk-UA" sz="1400" dirty="0"/>
              <a:t>– 1) У досліджуваний час зіткнулись дві тенденції: початок зародження буржуазних відносин з однієї сторони і непосильний гніт на українське селянство з боку конфедератів з іншої. Це і стало причиною гайдамацького руху.</a:t>
            </a:r>
          </a:p>
          <a:p>
            <a:pPr algn="just"/>
            <a:r>
              <a:rPr lang="uk-UA" sz="1400" dirty="0"/>
              <a:t>2) Наприкінці квітня 1768р. по всій Русі прокотилася звістка про Козака Максима Залізняка… який збирав повстанське військо…</a:t>
            </a:r>
          </a:p>
          <a:p>
            <a:endParaRPr lang="uk-UA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76056" y="1700808"/>
            <a:ext cx="3384376" cy="33843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sz="1400" dirty="0">
                <a:latin typeface="Segoe Script" panose="020B0504020000000003" pitchFamily="34" charset="0"/>
              </a:rPr>
              <a:t>У   темному гаю зібралися,</a:t>
            </a:r>
          </a:p>
          <a:p>
            <a:r>
              <a:rPr lang="uk-UA" sz="1400" dirty="0">
                <a:latin typeface="Segoe Script" panose="020B0504020000000003" pitchFamily="34" charset="0"/>
              </a:rPr>
              <a:t> старий, малий, убогий, багатий</a:t>
            </a:r>
          </a:p>
          <a:p>
            <a:r>
              <a:rPr lang="uk-UA" sz="1400" dirty="0">
                <a:latin typeface="Segoe Script" panose="020B0504020000000003" pitchFamily="34" charset="0"/>
              </a:rPr>
              <a:t>Поєднались- дожидають</a:t>
            </a:r>
          </a:p>
          <a:p>
            <a:r>
              <a:rPr lang="uk-UA" sz="1400" dirty="0">
                <a:latin typeface="Segoe Script" panose="020B0504020000000003" pitchFamily="34" charset="0"/>
              </a:rPr>
              <a:t>Великого свята…</a:t>
            </a:r>
          </a:p>
          <a:p>
            <a:r>
              <a:rPr lang="uk-UA" sz="1400" dirty="0">
                <a:latin typeface="Segoe Script" panose="020B0504020000000003" pitchFamily="34" charset="0"/>
              </a:rPr>
              <a:t>Ото гайдамаки. На ґвалт України</a:t>
            </a:r>
          </a:p>
          <a:p>
            <a:r>
              <a:rPr lang="uk-UA" sz="1400" dirty="0">
                <a:latin typeface="Segoe Script" panose="020B0504020000000003" pitchFamily="34" charset="0"/>
              </a:rPr>
              <a:t>Орли налетіли; вони рознесуть </a:t>
            </a:r>
          </a:p>
          <a:p>
            <a:r>
              <a:rPr lang="uk-UA" sz="1400" dirty="0">
                <a:latin typeface="Segoe Script" panose="020B0504020000000003" pitchFamily="34" charset="0"/>
              </a:rPr>
              <a:t>Ляхам, жидам кару;</a:t>
            </a:r>
          </a:p>
          <a:p>
            <a:r>
              <a:rPr lang="uk-UA" sz="1400" dirty="0">
                <a:latin typeface="Segoe Script" panose="020B0504020000000003" pitchFamily="34" charset="0"/>
              </a:rPr>
              <a:t>За кров і пожари</a:t>
            </a:r>
          </a:p>
          <a:p>
            <a:r>
              <a:rPr lang="uk-UA" sz="1400" dirty="0">
                <a:latin typeface="Segoe Script" panose="020B0504020000000003" pitchFamily="34" charset="0"/>
              </a:rPr>
              <a:t>Пеклом гайдамаки ляхам </a:t>
            </a:r>
            <a:r>
              <a:rPr lang="uk-UA" sz="1400" dirty="0" err="1">
                <a:latin typeface="Segoe Script" panose="020B0504020000000003" pitchFamily="34" charset="0"/>
              </a:rPr>
              <a:t>оддадуть</a:t>
            </a:r>
            <a:r>
              <a:rPr lang="uk-UA" sz="1400" dirty="0">
                <a:latin typeface="Segoe Script" panose="020B0504020000000003" pitchFamily="34" charset="0"/>
              </a:rPr>
              <a:t>…</a:t>
            </a:r>
          </a:p>
          <a:p>
            <a:endParaRPr lang="uk-UA" dirty="0"/>
          </a:p>
        </p:txBody>
      </p:sp>
      <p:pic>
        <p:nvPicPr>
          <p:cNvPr id="7" name="Picture 2" descr="http://www.pavlodarounb.kz/wp-content/uploads/2012/10/KKI_015319_00691_1_t206-225x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854" y="655263"/>
            <a:ext cx="1264779" cy="1174983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72757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113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882775"/>
            <a:r>
              <a:rPr lang="uk-UA" sz="1800" dirty="0"/>
              <a:t>Повстання потерпіло поразку. Ватажків було жорстоко покарано</a:t>
            </a:r>
            <a:endParaRPr lang="uk-UA" sz="18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755576" y="2348880"/>
            <a:ext cx="4038600" cy="3877891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uk-UA" dirty="0" smtClean="0">
              <a:latin typeface="Segoe Script" panose="020B0504020000000003" pitchFamily="34" charset="0"/>
            </a:endParaRPr>
          </a:p>
          <a:p>
            <a:pPr marL="0" indent="0">
              <a:buNone/>
            </a:pPr>
            <a:endParaRPr lang="uk-UA" dirty="0">
              <a:latin typeface="Segoe Script" panose="020B0504020000000003" pitchFamily="34" charset="0"/>
            </a:endParaRPr>
          </a:p>
          <a:p>
            <a:pPr marL="0" indent="0">
              <a:buNone/>
            </a:pPr>
            <a:endParaRPr lang="uk-UA" dirty="0" smtClean="0">
              <a:latin typeface="Segoe Script" panose="020B0504020000000003" pitchFamily="34" charset="0"/>
            </a:endParaRPr>
          </a:p>
          <a:p>
            <a:pPr marL="0" indent="0">
              <a:buNone/>
            </a:pPr>
            <a:r>
              <a:rPr lang="uk-UA" sz="5600" dirty="0" smtClean="0">
                <a:latin typeface="Segoe Script" panose="020B0504020000000003" pitchFamily="34" charset="0"/>
              </a:rPr>
              <a:t>1</a:t>
            </a:r>
            <a:r>
              <a:rPr lang="uk-UA" sz="5600" dirty="0">
                <a:latin typeface="Segoe Script" panose="020B0504020000000003" pitchFamily="34" charset="0"/>
              </a:rPr>
              <a:t>) Нема Гонти; нема йому хреста, ні моголи</a:t>
            </a:r>
          </a:p>
          <a:p>
            <a:pPr marL="0" indent="0">
              <a:buNone/>
            </a:pPr>
            <a:r>
              <a:rPr lang="uk-UA" sz="5600" dirty="0">
                <a:latin typeface="Segoe Script" panose="020B0504020000000003" pitchFamily="34" charset="0"/>
              </a:rPr>
              <a:t> </a:t>
            </a:r>
            <a:r>
              <a:rPr lang="uk-UA" sz="5600" dirty="0" smtClean="0">
                <a:latin typeface="Segoe Script" panose="020B0504020000000003" pitchFamily="34" charset="0"/>
              </a:rPr>
              <a:t>Буйні </a:t>
            </a:r>
            <a:r>
              <a:rPr lang="uk-UA" sz="5600" dirty="0">
                <a:latin typeface="Segoe Script" panose="020B0504020000000003" pitchFamily="34" charset="0"/>
              </a:rPr>
              <a:t>вітри розмахали</a:t>
            </a:r>
          </a:p>
          <a:p>
            <a:pPr marL="0" indent="0">
              <a:buNone/>
            </a:pPr>
            <a:r>
              <a:rPr lang="uk-UA" sz="5600" dirty="0" smtClean="0">
                <a:latin typeface="Segoe Script" panose="020B0504020000000003" pitchFamily="34" charset="0"/>
              </a:rPr>
              <a:t> Попіл </a:t>
            </a:r>
            <a:r>
              <a:rPr lang="uk-UA" sz="5600" dirty="0">
                <a:latin typeface="Segoe Script" panose="020B0504020000000003" pitchFamily="34" charset="0"/>
              </a:rPr>
              <a:t>гайдамаки</a:t>
            </a:r>
          </a:p>
          <a:p>
            <a:pPr marL="0" indent="0">
              <a:buNone/>
            </a:pPr>
            <a:r>
              <a:rPr lang="uk-UA" sz="5600" dirty="0" smtClean="0">
                <a:latin typeface="Segoe Script" panose="020B0504020000000003" pitchFamily="34" charset="0"/>
              </a:rPr>
              <a:t>  </a:t>
            </a:r>
            <a:r>
              <a:rPr lang="uk-UA" sz="5600" dirty="0">
                <a:latin typeface="Segoe Script" panose="020B0504020000000003" pitchFamily="34" charset="0"/>
              </a:rPr>
              <a:t>2) Залізняк заплакав</a:t>
            </a:r>
          </a:p>
          <a:p>
            <a:pPr marL="0" indent="0">
              <a:buNone/>
            </a:pPr>
            <a:r>
              <a:rPr lang="uk-UA" sz="5600" dirty="0">
                <a:latin typeface="Segoe Script" panose="020B0504020000000003" pitchFamily="34" charset="0"/>
              </a:rPr>
              <a:t>Вперше з </a:t>
            </a:r>
            <a:r>
              <a:rPr lang="uk-UA" sz="5600" dirty="0" err="1">
                <a:latin typeface="Segoe Script" panose="020B0504020000000003" pitchFamily="34" charset="0"/>
              </a:rPr>
              <a:t>роду;сльози</a:t>
            </a:r>
            <a:r>
              <a:rPr lang="uk-UA" sz="5600" dirty="0">
                <a:latin typeface="Segoe Script" panose="020B0504020000000003" pitchFamily="34" charset="0"/>
              </a:rPr>
              <a:t> не втер</a:t>
            </a:r>
          </a:p>
          <a:p>
            <a:pPr marL="0" indent="0">
              <a:buNone/>
            </a:pPr>
            <a:r>
              <a:rPr lang="uk-UA" sz="5600" dirty="0">
                <a:latin typeface="Segoe Script" panose="020B0504020000000003" pitchFamily="34" charset="0"/>
              </a:rPr>
              <a:t>Умер неборака. Нудьга його задавила</a:t>
            </a:r>
          </a:p>
          <a:p>
            <a:pPr marL="0" indent="0">
              <a:buNone/>
            </a:pPr>
            <a:r>
              <a:rPr lang="uk-UA" sz="5600" dirty="0">
                <a:latin typeface="Segoe Script" panose="020B0504020000000003" pitchFamily="34" charset="0"/>
              </a:rPr>
              <a:t>На чужому полі, в чужу землю положила:</a:t>
            </a:r>
          </a:p>
          <a:p>
            <a:pPr marL="0" indent="0">
              <a:buNone/>
            </a:pPr>
            <a:r>
              <a:rPr lang="uk-UA" sz="5600" dirty="0">
                <a:latin typeface="Segoe Script" panose="020B0504020000000003" pitchFamily="34" charset="0"/>
              </a:rPr>
              <a:t>Така його доля.</a:t>
            </a:r>
          </a:p>
          <a:p>
            <a:endParaRPr lang="uk-UA" sz="5600" dirty="0"/>
          </a:p>
        </p:txBody>
      </p:sp>
      <p:pic>
        <p:nvPicPr>
          <p:cNvPr id="3" name="Рисунок 2" descr="DSC008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63933"/>
            <a:ext cx="1428760" cy="785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2" descr="http://www.pavlodarounb.kz/wp-content/uploads/2012/10/KKI_015319_00691_1_t206-225x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02" y="1484784"/>
            <a:ext cx="1264779" cy="1174983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  <p:sp>
        <p:nvSpPr>
          <p:cNvPr id="12" name="Объект 4"/>
          <p:cNvSpPr>
            <a:spLocks noGrp="1"/>
          </p:cNvSpPr>
          <p:nvPr>
            <p:ph sz="half" idx="1"/>
          </p:nvPr>
        </p:nvSpPr>
        <p:spPr>
          <a:xfrm>
            <a:off x="4644008" y="1340768"/>
            <a:ext cx="4398640" cy="4886003"/>
          </a:xfr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uk-UA" sz="4800" b="1" dirty="0"/>
              <a:t>Історичне джерело</a:t>
            </a:r>
            <a:r>
              <a:rPr lang="uk-UA" sz="4800" dirty="0"/>
              <a:t>. Полонених Залізняка й Ґонту після жорстокої екзекуції (кожному дісталося по 300 ударів) кинули в яму. Судив ватажків особливий інквізиційний трибунал у селі Серби поблизу Могилева-Подільського, який після 10-денних знущань виніс присуд. Залізняка заслали на довічну каторгу до рудників </a:t>
            </a:r>
            <a:r>
              <a:rPr lang="uk-UA" sz="4800" dirty="0" err="1"/>
              <a:t>Нерчинська</a:t>
            </a:r>
            <a:r>
              <a:rPr lang="uk-UA" sz="4800" dirty="0"/>
              <a:t>. Ґонту засудили до страти. Страта мала тривати 2 тижні: протягом 10-ти днів кат мав кліщами здирати з нього шкіру, на 11-й — відрубати ноги, на 12-й — руки, на 13-й — вирвати серце, на 14-й день — відтяти голову.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sz="4800" dirty="0"/>
              <a:t>Шляхтич </a:t>
            </a:r>
            <a:r>
              <a:rPr lang="uk-UA" sz="4800" dirty="0" err="1"/>
              <a:t>Дуклан</a:t>
            </a:r>
            <a:r>
              <a:rPr lang="uk-UA" sz="4800" dirty="0"/>
              <a:t>-Охотський залишив свідчення про виняткову мужність ватажка повстання: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sz="4800" i="1" dirty="0"/>
              <a:t>Ґонта вийшов на страту з лицем спокійним і веселим, наче направлявся до кума на іменини. Кат здер з нього смугу шкіри, кров чвиркнула, проте обличчя гайдамаки не здригнулося; здер нову пасмугу шкіри, і тоді Ґонта сказав: «От, казали, що буде боляче, насправді ні крихти не болить!</a:t>
            </a:r>
            <a:endParaRPr lang="uk-UA" sz="4800" dirty="0"/>
          </a:p>
          <a:p>
            <a:pPr marL="0" indent="0">
              <a:lnSpc>
                <a:spcPct val="120000"/>
              </a:lnSpc>
              <a:buNone/>
            </a:pPr>
            <a:r>
              <a:rPr lang="uk-UA" sz="4800" dirty="0"/>
              <a:t> </a:t>
            </a:r>
            <a:r>
              <a:rPr lang="uk-UA" sz="4800" dirty="0" err="1"/>
              <a:t>Бачачи</a:t>
            </a:r>
            <a:r>
              <a:rPr lang="uk-UA" sz="4800" dirty="0"/>
              <a:t>, що безприкладна мужність Ґонти справляє на присутніх протилежний ефект, генерал </a:t>
            </a:r>
            <a:r>
              <a:rPr lang="uk-UA" sz="4800" dirty="0" err="1"/>
              <a:t>Браніцький</a:t>
            </a:r>
            <a:r>
              <a:rPr lang="uk-UA" sz="4800" dirty="0"/>
              <a:t>, присланий на допомогу російським військам, наказав уже на третій день відтяти йому голову і вирок виконувати на трупові.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sz="4800" dirty="0"/>
              <a:t>Страта Ґонти відбулася у першій половині липня 1768-го року, але не пізніше 13-го. Сучасники розповідали, що і через багато років можна було ще бачити прибиту до шибениці голову керівника гайдамаків, на якій вітер ворушив волосся.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sz="4800" dirty="0"/>
              <a:t>/за матеріалами сайту http://uk.wikipedia.org/</a:t>
            </a:r>
          </a:p>
          <a:p>
            <a:pPr>
              <a:lnSpc>
                <a:spcPct val="120000"/>
              </a:lnSpc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7628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build="p" animBg="1"/>
      <p:bldP spid="12" grpI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74625" indent="0" algn="just">
              <a:buNone/>
            </a:pPr>
            <a:r>
              <a:rPr lang="uk-UA" sz="1800" b="1" dirty="0"/>
              <a:t>Історичне джерело</a:t>
            </a:r>
            <a:r>
              <a:rPr lang="uk-UA" sz="1800" dirty="0"/>
              <a:t>. – Один </a:t>
            </a:r>
            <a:r>
              <a:rPr lang="uk-UA" sz="1800" dirty="0" smtClean="0"/>
              <a:t>гайдамака міг </a:t>
            </a:r>
            <a:r>
              <a:rPr lang="uk-UA" sz="1800" dirty="0"/>
              <a:t>увірвався в середовище поляків, міг за хвилину розігнати їх 40 чоловік, заподіявши кожному з них або рану, або смерть.</a:t>
            </a:r>
          </a:p>
          <a:p>
            <a:pPr marL="446088"/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uk-UA" sz="2000" dirty="0" smtClean="0">
              <a:latin typeface="Segoe Script" panose="020B0504020000000003" pitchFamily="34" charset="0"/>
            </a:endParaRPr>
          </a:p>
          <a:p>
            <a:pPr marL="0" indent="0">
              <a:buNone/>
            </a:pPr>
            <a:endParaRPr lang="uk-UA" sz="2000" dirty="0" smtClean="0">
              <a:latin typeface="Segoe Script" panose="020B0504020000000003" pitchFamily="34" charset="0"/>
            </a:endParaRPr>
          </a:p>
          <a:p>
            <a:pPr marL="0" indent="0">
              <a:buNone/>
            </a:pPr>
            <a:endParaRPr lang="uk-UA" sz="2000" dirty="0">
              <a:latin typeface="Segoe Script" panose="020B0504020000000003" pitchFamily="34" charset="0"/>
            </a:endParaRPr>
          </a:p>
          <a:p>
            <a:pPr marL="0" indent="0">
              <a:buNone/>
            </a:pPr>
            <a:r>
              <a:rPr lang="uk-UA" sz="2000" dirty="0" smtClean="0">
                <a:latin typeface="Segoe Script" panose="020B0504020000000003" pitchFamily="34" charset="0"/>
              </a:rPr>
              <a:t>Як </a:t>
            </a:r>
            <a:r>
              <a:rPr lang="uk-UA" sz="2000" dirty="0">
                <a:latin typeface="Segoe Script" panose="020B0504020000000003" pitchFamily="34" charset="0"/>
              </a:rPr>
              <a:t>та хмара гайдамаки</a:t>
            </a:r>
          </a:p>
          <a:p>
            <a:pPr marL="0" indent="0">
              <a:buNone/>
            </a:pPr>
            <a:r>
              <a:rPr lang="uk-UA" sz="2000" dirty="0">
                <a:latin typeface="Segoe Script" panose="020B0504020000000003" pitchFamily="34" charset="0"/>
              </a:rPr>
              <a:t>Умань обступили</a:t>
            </a:r>
          </a:p>
          <a:p>
            <a:pPr marL="0" lvl="0" indent="0">
              <a:buNone/>
            </a:pPr>
            <a:r>
              <a:rPr lang="uk-UA" sz="2000" dirty="0">
                <a:latin typeface="Segoe Script" panose="020B0504020000000003" pitchFamily="34" charset="0"/>
              </a:rPr>
              <a:t>Де проїдуть – земля горить…</a:t>
            </a:r>
          </a:p>
          <a:p>
            <a:pPr marL="0" indent="0">
              <a:buNone/>
            </a:pPr>
            <a:r>
              <a:rPr lang="uk-UA" sz="2000" dirty="0">
                <a:latin typeface="Segoe Script" panose="020B0504020000000003" pitchFamily="34" charset="0"/>
              </a:rPr>
              <a:t>Кров’ю підпливає</a:t>
            </a:r>
          </a:p>
          <a:p>
            <a:pPr marL="0" indent="0">
              <a:buNone/>
            </a:pPr>
            <a:r>
              <a:rPr lang="uk-UA" sz="2000" dirty="0">
                <a:latin typeface="Segoe Script" panose="020B0504020000000003" pitchFamily="34" charset="0"/>
              </a:rPr>
              <a:t> </a:t>
            </a:r>
          </a:p>
          <a:p>
            <a:pPr marL="0" lvl="0" indent="0">
              <a:buNone/>
            </a:pPr>
            <a:r>
              <a:rPr lang="uk-UA" sz="2000" dirty="0">
                <a:latin typeface="Segoe Script" panose="020B0504020000000003" pitchFamily="34" charset="0"/>
              </a:rPr>
              <a:t>Погуляли гайдамаки,</a:t>
            </a:r>
          </a:p>
          <a:p>
            <a:pPr marL="0" indent="0">
              <a:buNone/>
            </a:pPr>
            <a:r>
              <a:rPr lang="uk-UA" sz="2000" dirty="0">
                <a:latin typeface="Segoe Script" panose="020B0504020000000003" pitchFamily="34" charset="0"/>
              </a:rPr>
              <a:t>Добре погуляли.</a:t>
            </a:r>
          </a:p>
          <a:p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13564" y="369659"/>
            <a:ext cx="4572000" cy="10479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180340">
              <a:lnSpc>
                <a:spcPct val="115000"/>
              </a:lnSpc>
              <a:spcAft>
                <a:spcPts val="10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 гайдамаки як такого завжди викликав захоплення. В цьому плані Шевченко та </a:t>
            </a:r>
            <a:r>
              <a:rPr lang="uk-UA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іторичні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джерела єдині.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DSC008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53229"/>
            <a:ext cx="1428760" cy="785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2" descr="http://www.pavlodarounb.kz/wp-content/uploads/2012/10/KKI_015319_00691_1_t206-225x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567610"/>
            <a:ext cx="1620708" cy="118851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868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/>
              <a:t>Позиція Автора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7584" y="1700808"/>
            <a:ext cx="3669804" cy="442535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sz="2300" b="1" dirty="0"/>
              <a:t>Історичне джерело.</a:t>
            </a:r>
            <a:r>
              <a:rPr lang="uk-UA" sz="2300" dirty="0"/>
              <a:t> – Жодна подія в історії України не хвилювала так поета як гайдамаччина. Головна ідея його «Гайдамаків» - знищення кріпосництва і пропаганда нової «Коліївщини». Шевченко хотів показати онукам гайдамаків шлях до визволення , шлях можливий, на його думку, тільки через нову селянську війну . В такій війні  Шевченко вбачав загибель не лиш польського та українського панства, але й російського царизму. «Згинув давній Вавилон,  - каже поет, - згине і сучасний Вавилон»</a:t>
            </a:r>
          </a:p>
          <a:p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76802" y="1711828"/>
            <a:ext cx="4041775" cy="2005203"/>
          </a:xfrm>
        </p:spPr>
        <p:txBody>
          <a:bodyPr anchor="b">
            <a:normAutofit fontScale="85000" lnSpcReduction="10000"/>
          </a:bodyPr>
          <a:lstStyle/>
          <a:p>
            <a:endParaRPr lang="uk-UA" sz="1800" b="0" dirty="0" smtClean="0"/>
          </a:p>
          <a:p>
            <a:endParaRPr lang="uk-UA" sz="1800" b="0" dirty="0"/>
          </a:p>
          <a:p>
            <a:endParaRPr lang="uk-UA" sz="1800" b="0" dirty="0" smtClean="0"/>
          </a:p>
          <a:p>
            <a:endParaRPr lang="uk-UA" sz="1800" b="0" dirty="0"/>
          </a:p>
          <a:p>
            <a:r>
              <a:rPr lang="uk-UA" sz="1800" b="0" dirty="0" smtClean="0"/>
              <a:t>Як </a:t>
            </a:r>
            <a:r>
              <a:rPr lang="uk-UA" sz="1800" b="0" dirty="0"/>
              <a:t>бачимо, Шевченко повністю був на стороні повстанців. Вважав їх героїчними, мужніми, відважними борцями за власну свободу та незалежність .</a:t>
            </a:r>
          </a:p>
          <a:p>
            <a:endParaRPr lang="uk-UA" sz="14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76803" y="3284984"/>
            <a:ext cx="4041775" cy="3351562"/>
          </a:xfrm>
        </p:spPr>
        <p:txBody>
          <a:bodyPr/>
          <a:lstStyle/>
          <a:p>
            <a:pPr marL="0" indent="0">
              <a:buNone/>
            </a:pPr>
            <a:endParaRPr lang="uk-UA" sz="1800" dirty="0" smtClean="0">
              <a:latin typeface="Segoe Script" panose="020B0504020000000003" pitchFamily="34" charset="0"/>
            </a:endParaRPr>
          </a:p>
          <a:p>
            <a:pPr marL="0" indent="0">
              <a:buNone/>
            </a:pPr>
            <a:endParaRPr lang="uk-UA" sz="1800" dirty="0">
              <a:latin typeface="Segoe Script" panose="020B0504020000000003" pitchFamily="34" charset="0"/>
            </a:endParaRPr>
          </a:p>
          <a:p>
            <a:pPr marL="0" indent="0">
              <a:buNone/>
            </a:pPr>
            <a:endParaRPr lang="uk-UA" sz="1800" dirty="0" smtClean="0">
              <a:latin typeface="Segoe Script" panose="020B0504020000000003" pitchFamily="34" charset="0"/>
            </a:endParaRPr>
          </a:p>
          <a:p>
            <a:pPr marL="0" indent="0">
              <a:buNone/>
            </a:pPr>
            <a:endParaRPr lang="uk-UA" sz="1800" dirty="0" smtClean="0">
              <a:latin typeface="Segoe Script" panose="020B0504020000000003" pitchFamily="34" charset="0"/>
            </a:endParaRPr>
          </a:p>
          <a:p>
            <a:pPr marL="0" indent="0">
              <a:buNone/>
            </a:pPr>
            <a:endParaRPr lang="uk-UA" sz="1800" dirty="0">
              <a:latin typeface="Segoe Script" panose="020B0504020000000003" pitchFamily="34" charset="0"/>
            </a:endParaRPr>
          </a:p>
          <a:p>
            <a:pPr marL="0" indent="0">
              <a:buNone/>
            </a:pPr>
            <a:r>
              <a:rPr lang="uk-UA" sz="1800" dirty="0" smtClean="0">
                <a:latin typeface="Segoe Script" panose="020B0504020000000003" pitchFamily="34" charset="0"/>
              </a:rPr>
              <a:t>Сини  </a:t>
            </a:r>
            <a:r>
              <a:rPr lang="uk-UA" sz="1800" dirty="0">
                <a:latin typeface="Segoe Script" panose="020B0504020000000003" pitchFamily="34" charset="0"/>
              </a:rPr>
              <a:t>мої Гайдамаки!</a:t>
            </a:r>
          </a:p>
          <a:p>
            <a:pPr marL="0" indent="0">
              <a:buNone/>
            </a:pPr>
            <a:r>
              <a:rPr lang="uk-UA" sz="1800" dirty="0">
                <a:latin typeface="Segoe Script" panose="020B0504020000000003" pitchFamily="34" charset="0"/>
              </a:rPr>
              <a:t>Світ широкий, воля – </a:t>
            </a:r>
          </a:p>
          <a:p>
            <a:pPr marL="0" indent="0">
              <a:buNone/>
            </a:pPr>
            <a:r>
              <a:rPr lang="uk-UA" sz="1800" dirty="0">
                <a:latin typeface="Segoe Script" panose="020B0504020000000003" pitchFamily="34" charset="0"/>
              </a:rPr>
              <a:t>Ідіть, сини, погуляйте,</a:t>
            </a:r>
          </a:p>
          <a:p>
            <a:pPr marL="0" indent="0">
              <a:buNone/>
            </a:pPr>
            <a:r>
              <a:rPr lang="uk-UA" sz="1800" dirty="0">
                <a:latin typeface="Segoe Script" panose="020B0504020000000003" pitchFamily="34" charset="0"/>
              </a:rPr>
              <a:t>Пошукайте долі.</a:t>
            </a:r>
          </a:p>
          <a:p>
            <a:endParaRPr lang="uk-UA" dirty="0"/>
          </a:p>
        </p:txBody>
      </p:sp>
      <p:pic>
        <p:nvPicPr>
          <p:cNvPr id="7" name="Picture 2" descr="http://www.pavlodarounb.kz/wp-content/uploads/2012/10/KKI_015319_00691_1_t206-225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913485"/>
            <a:ext cx="1071570" cy="7858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DSC0083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1632685"/>
            <a:ext cx="1428760" cy="785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4276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941568" cy="4968552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Мета: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співставити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реальні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історичні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факти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гайдамацького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руху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та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правдивість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їх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відтворення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в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поемі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Шевченка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«Гайдамаки»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</a:b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Завдання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: 1)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віднайти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в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інтернет-мережі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дані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: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а)про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М.Залізняка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; г) про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гайдамаччину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;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б)про 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І.Гонту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;        д) про Катерину ІІ та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її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в)про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Д.Кушніра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;      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відносини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з 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гайда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-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г)про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Коліївщину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     маками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       е) про Ярему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галайду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;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       є)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територію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,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що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була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охоплена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       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        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гайдамацьким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рухом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Segoe Script" panose="020B05040200000000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548680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2)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Співставити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історичні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факти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з текстом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твору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поеми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Шевченка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;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3)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Визначити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рівень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достовірності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реальних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історичних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подій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в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тексті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поеми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;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4)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Ставлення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автора до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руху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та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його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ватажків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.</a:t>
            </a:r>
          </a:p>
          <a:p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Методи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: робота з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документальними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текстами  через мережу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інтернет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;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компаративний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аналіз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документів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і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художнього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ьексту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Segoe Script" panose="020B0504020000000003" pitchFamily="34" charset="0"/>
              </a:rPr>
              <a:t>поеми</a:t>
            </a:r>
            <a:endParaRPr lang="uk-UA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890740"/>
            <a:ext cx="6120679" cy="35243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Спробуймо порозумітись…</a:t>
            </a:r>
            <a:endParaRPr lang="uk-U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53145" y="1627693"/>
            <a:ext cx="4038600" cy="4024439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Тарас Григорович Шевченко </a:t>
            </a:r>
          </a:p>
          <a:p>
            <a:pPr marL="0" indent="0" algn="ctr">
              <a:buNone/>
            </a:pPr>
            <a:r>
              <a:rPr lang="uk-UA" dirty="0" smtClean="0"/>
              <a:t>(1814 – 1864)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 smtClean="0"/>
              <a:t>Рубан Анатолій Анатолійович</a:t>
            </a:r>
          </a:p>
          <a:p>
            <a:pPr marL="0" indent="0" algn="ctr">
              <a:buNone/>
            </a:pPr>
            <a:endParaRPr lang="uk-UA" dirty="0"/>
          </a:p>
        </p:txBody>
      </p:sp>
      <p:pic>
        <p:nvPicPr>
          <p:cNvPr id="1026" name="Picture 2" descr="http://www.pavlodarounb.kz/wp-content/uploads/2012/10/KKI_015319_00691_1_t206-225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111273"/>
            <a:ext cx="2143125" cy="2540859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  <p:pic>
        <p:nvPicPr>
          <p:cNvPr id="7" name="Рисунок 6" descr="DSC008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9256" y="3071810"/>
            <a:ext cx="2469340" cy="27860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12608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215299896"/>
              </p:ext>
            </p:extLst>
          </p:nvPr>
        </p:nvGraphicFramePr>
        <p:xfrm>
          <a:off x="755576" y="476672"/>
          <a:ext cx="7941568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724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marL="1698625" algn="l"/>
            <a:r>
              <a:rPr lang="uk-UA" sz="1400" dirty="0" smtClean="0">
                <a:latin typeface="+mn-lt"/>
              </a:rPr>
              <a:t>  </a:t>
            </a:r>
            <a:br>
              <a:rPr lang="uk-UA" sz="1400" dirty="0" smtClean="0">
                <a:latin typeface="+mn-lt"/>
              </a:rPr>
            </a:br>
            <a:r>
              <a:rPr lang="uk-UA" sz="1800" dirty="0" smtClean="0">
                <a:latin typeface="+mn-lt"/>
              </a:rPr>
              <a:t>Одним із головних осіб вищезгаданих подій був</a:t>
            </a:r>
            <a:br>
              <a:rPr lang="uk-UA" sz="1800" dirty="0" smtClean="0">
                <a:latin typeface="+mn-lt"/>
              </a:rPr>
            </a:br>
            <a:r>
              <a:rPr lang="uk-UA" sz="1800" dirty="0" smtClean="0">
                <a:latin typeface="+mn-lt"/>
              </a:rPr>
              <a:t> </a:t>
            </a:r>
            <a:r>
              <a:rPr lang="uk-UA" sz="1800" dirty="0" err="1" smtClean="0">
                <a:latin typeface="+mn-lt"/>
              </a:rPr>
              <a:t>М.Залізняк</a:t>
            </a:r>
            <a:r>
              <a:rPr lang="uk-UA" sz="1800" dirty="0" smtClean="0">
                <a:latin typeface="+mn-lt"/>
              </a:rPr>
              <a:t>                                        </a:t>
            </a:r>
            <a:endParaRPr lang="uk-UA" sz="18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9062" y="1504214"/>
            <a:ext cx="4040188" cy="3076914"/>
          </a:xfrm>
        </p:spPr>
        <p:txBody>
          <a:bodyPr anchor="t"/>
          <a:lstStyle/>
          <a:p>
            <a:r>
              <a:rPr lang="uk-UA" dirty="0" smtClean="0"/>
              <a:t> </a:t>
            </a:r>
            <a:r>
              <a:rPr lang="uk-UA" sz="1800" dirty="0" smtClean="0"/>
              <a:t>Історичне джерело</a:t>
            </a:r>
            <a:r>
              <a:rPr lang="uk-UA" sz="1800" b="0" dirty="0" smtClean="0"/>
              <a:t>. Козак Максим Залізняк, грамотний і здібний ватажок, утік із Січі на батьківщину – у зимівники своїх рідних і знайомих , поблизу нинішнього </a:t>
            </a:r>
            <a:r>
              <a:rPr lang="uk-UA" sz="1800" b="0" dirty="0" err="1" smtClean="0"/>
              <a:t>Бобринця</a:t>
            </a:r>
            <a:r>
              <a:rPr lang="uk-UA" sz="1800" b="0" dirty="0" smtClean="0"/>
              <a:t>. Про себе говорив: «Звуть мене Максимом, </a:t>
            </a:r>
            <a:r>
              <a:rPr lang="uk-UA" sz="1800" b="0" dirty="0" err="1" smtClean="0"/>
              <a:t>Ієвльов</a:t>
            </a:r>
            <a:r>
              <a:rPr lang="uk-UA" sz="1800" b="0" dirty="0" smtClean="0"/>
              <a:t> син, Залізняк, з мужиків… по смерті отця свого пішов в Запорозьку Січ</a:t>
            </a:r>
            <a:endParaRPr lang="uk-UA" b="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493" y="473203"/>
            <a:ext cx="1762125" cy="1443629"/>
          </a:xfrm>
        </p:spPr>
      </p:pic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4947" y="3042671"/>
            <a:ext cx="4041775" cy="3663256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uk-UA" sz="1800" dirty="0" smtClean="0">
                <a:latin typeface="Segoe Script" panose="020B0504020000000003" pitchFamily="34" charset="0"/>
              </a:rPr>
              <a:t>Літа орел, літа сизий</a:t>
            </a:r>
          </a:p>
          <a:p>
            <a:pPr marL="0" indent="0">
              <a:buNone/>
            </a:pPr>
            <a:r>
              <a:rPr lang="uk-UA" sz="1800" dirty="0">
                <a:latin typeface="Segoe Script" panose="020B0504020000000003" pitchFamily="34" charset="0"/>
              </a:rPr>
              <a:t>п</a:t>
            </a:r>
            <a:r>
              <a:rPr lang="uk-UA" sz="1800" dirty="0" smtClean="0">
                <a:latin typeface="Segoe Script" panose="020B0504020000000003" pitchFamily="34" charset="0"/>
              </a:rPr>
              <a:t>опід небесами;</a:t>
            </a:r>
          </a:p>
          <a:p>
            <a:pPr marL="0" indent="0">
              <a:buNone/>
            </a:pPr>
            <a:r>
              <a:rPr lang="uk-UA" sz="1800" dirty="0" smtClean="0">
                <a:latin typeface="Segoe Script" panose="020B0504020000000003" pitchFamily="34" charset="0"/>
              </a:rPr>
              <a:t>Гуля Максим, гуля батько </a:t>
            </a:r>
          </a:p>
          <a:p>
            <a:pPr marL="0" indent="0">
              <a:buNone/>
            </a:pPr>
            <a:r>
              <a:rPr lang="uk-UA" sz="1800" dirty="0" smtClean="0">
                <a:latin typeface="Segoe Script" panose="020B0504020000000003" pitchFamily="34" charset="0"/>
              </a:rPr>
              <a:t>Степами, лісами… наш отаман – </a:t>
            </a:r>
          </a:p>
          <a:p>
            <a:pPr marL="0" indent="0">
              <a:buNone/>
            </a:pPr>
            <a:r>
              <a:rPr lang="uk-UA" sz="1800" dirty="0" smtClean="0">
                <a:latin typeface="Segoe Script" panose="020B0504020000000003" pitchFamily="34" charset="0"/>
              </a:rPr>
              <a:t>Орел сизокрилий!</a:t>
            </a:r>
          </a:p>
          <a:p>
            <a:pPr marL="0" indent="0">
              <a:buNone/>
            </a:pPr>
            <a:r>
              <a:rPr lang="uk-UA" sz="1800" dirty="0" smtClean="0">
                <a:latin typeface="Segoe Script" panose="020B0504020000000003" pitchFamily="34" charset="0"/>
              </a:rPr>
              <a:t>І Воює, і гарцює з усієї сили – </a:t>
            </a:r>
          </a:p>
          <a:p>
            <a:pPr marL="0" indent="0">
              <a:buNone/>
            </a:pPr>
            <a:r>
              <a:rPr lang="uk-UA" sz="1800" dirty="0">
                <a:latin typeface="Segoe Script" panose="020B0504020000000003" pitchFamily="34" charset="0"/>
              </a:rPr>
              <a:t> </a:t>
            </a:r>
            <a:r>
              <a:rPr lang="uk-UA" sz="1800" dirty="0" smtClean="0">
                <a:latin typeface="Segoe Script" panose="020B0504020000000003" pitchFamily="34" charset="0"/>
              </a:rPr>
              <a:t>Нема в нього -  ні оселі, Ні саду, ні </a:t>
            </a:r>
            <a:r>
              <a:rPr lang="uk-UA" sz="1800" dirty="0" err="1" smtClean="0">
                <a:latin typeface="Segoe Script" panose="020B0504020000000003" pitchFamily="34" charset="0"/>
              </a:rPr>
              <a:t>ставу</a:t>
            </a:r>
            <a:r>
              <a:rPr lang="uk-UA" sz="1800" dirty="0" smtClean="0">
                <a:latin typeface="Segoe Script" panose="020B0504020000000003" pitchFamily="34" charset="0"/>
              </a:rPr>
              <a:t>…</a:t>
            </a:r>
          </a:p>
          <a:p>
            <a:pPr marL="0" indent="0">
              <a:buNone/>
            </a:pPr>
            <a:r>
              <a:rPr lang="uk-UA" sz="1800" dirty="0" smtClean="0">
                <a:latin typeface="Segoe Script" panose="020B0504020000000003" pitchFamily="34" charset="0"/>
              </a:rPr>
              <a:t>Степ і море; скрізь битий шлях, скрізь золото, слова.</a:t>
            </a:r>
            <a:endParaRPr lang="uk-UA" sz="1800" dirty="0">
              <a:latin typeface="Segoe Script" panose="020B0504020000000003" pitchFamily="34" charset="0"/>
            </a:endParaRPr>
          </a:p>
        </p:txBody>
      </p:sp>
      <p:pic>
        <p:nvPicPr>
          <p:cNvPr id="7" name="Рисунок 6" descr="DSC0083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453229"/>
            <a:ext cx="1428760" cy="785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2" descr="http://www.pavlodarounb.kz/wp-content/uploads/2012/10/KKI_015319_00691_1_t206-225x3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779" y="1804457"/>
            <a:ext cx="1264779" cy="1174983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  <p:pic>
        <p:nvPicPr>
          <p:cNvPr id="10" name="Рисунок 9" descr="DSC0083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4188219"/>
            <a:ext cx="1428760" cy="785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2579156" y="4005064"/>
            <a:ext cx="1848828" cy="216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sz="1400" dirty="0" smtClean="0"/>
              <a:t>Як бачимо Тарас Григорович дещо ідеалізує гайдамацького ватажка, говорить про Залізняка тепло, з </a:t>
            </a:r>
            <a:r>
              <a:rPr lang="uk-UA" sz="1400" dirty="0" err="1" smtClean="0"/>
              <a:t>любовю</a:t>
            </a:r>
            <a:r>
              <a:rPr lang="uk-UA" sz="1400" dirty="0" smtClean="0"/>
              <a:t> та захопленням</a:t>
            </a:r>
            <a:endParaRPr lang="uk-UA" sz="1400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3707904" y="908719"/>
            <a:ext cx="2736304" cy="2025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706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2328" y="274638"/>
            <a:ext cx="5240203" cy="1143000"/>
          </a:xfrm>
        </p:spPr>
        <p:txBody>
          <a:bodyPr anchor="t">
            <a:normAutofit fontScale="90000"/>
          </a:bodyPr>
          <a:lstStyle/>
          <a:p>
            <a:pPr marL="174625"/>
            <a:r>
              <a:rPr lang="uk-UA" sz="1800" dirty="0" smtClean="0"/>
              <a:t>                        </a:t>
            </a:r>
            <a:br>
              <a:rPr lang="uk-UA" sz="1800" dirty="0" smtClean="0"/>
            </a:br>
            <a:r>
              <a:rPr lang="uk-UA" sz="1800" dirty="0" smtClean="0"/>
              <a:t>Не менш яскравою особою Гайдамацького руху був </a:t>
            </a:r>
            <a:r>
              <a:rPr lang="uk-UA" sz="1800" dirty="0" err="1" smtClean="0"/>
              <a:t>І.Гонта</a:t>
            </a: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>  </a:t>
            </a:r>
            <a:endParaRPr lang="uk-UA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2397943"/>
          </a:xfrm>
        </p:spPr>
        <p:txBody>
          <a:bodyPr anchor="t">
            <a:normAutofit fontScale="92500" lnSpcReduction="20000"/>
          </a:bodyPr>
          <a:lstStyle/>
          <a:p>
            <a:pPr marL="271463"/>
            <a:r>
              <a:rPr lang="uk-UA" dirty="0" smtClean="0"/>
              <a:t>    </a:t>
            </a:r>
            <a:r>
              <a:rPr lang="uk-UA" sz="1800" dirty="0" smtClean="0"/>
              <a:t>Історичне джерело. </a:t>
            </a:r>
            <a:r>
              <a:rPr lang="uk-UA" sz="1600" b="0" dirty="0"/>
              <a:t>Жив із </a:t>
            </a:r>
            <a:r>
              <a:rPr lang="uk-UA" sz="1600" b="0" dirty="0" err="1"/>
              <a:t>сімєю</a:t>
            </a:r>
            <a:r>
              <a:rPr lang="uk-UA" sz="1600" b="0" dirty="0"/>
              <a:t> у селі </a:t>
            </a:r>
            <a:r>
              <a:rPr lang="uk-UA" sz="1600" b="0" dirty="0" err="1"/>
              <a:t>Розсошки</a:t>
            </a:r>
            <a:r>
              <a:rPr lang="uk-UA" sz="1600" b="0" dirty="0"/>
              <a:t>, Володів </a:t>
            </a:r>
            <a:r>
              <a:rPr lang="uk-UA" sz="1600" b="0" dirty="0" err="1"/>
              <a:t>с.Одарівкою</a:t>
            </a:r>
            <a:r>
              <a:rPr lang="uk-UA" sz="1600" b="0" dirty="0"/>
              <a:t>. Сучасники відзначали широкий кругозір сотника, його допитливий розум, знання мов. Вероніка Кребс, дочка </a:t>
            </a:r>
            <a:r>
              <a:rPr lang="uk-UA" sz="1600" b="0" dirty="0" err="1"/>
              <a:t>уманьського</a:t>
            </a:r>
            <a:r>
              <a:rPr lang="uk-UA" sz="1600" b="0" dirty="0"/>
              <a:t> губернатора </a:t>
            </a:r>
            <a:r>
              <a:rPr lang="uk-UA" sz="1600" b="0" dirty="0" err="1"/>
              <a:t>Младановича</a:t>
            </a:r>
            <a:r>
              <a:rPr lang="uk-UA" sz="1600" b="0" dirty="0"/>
              <a:t> </a:t>
            </a:r>
            <a:r>
              <a:rPr lang="uk-UA" sz="1600" b="0" dirty="0" smtClean="0"/>
              <a:t>говорила про Гонту так: «…був красивий, представницький мужчина… чудово говорив і писав  </a:t>
            </a:r>
            <a:r>
              <a:rPr lang="uk-UA" sz="1600" b="0" dirty="0" err="1" smtClean="0"/>
              <a:t>по-польськи</a:t>
            </a:r>
            <a:r>
              <a:rPr lang="uk-UA" sz="1600" b="0" dirty="0" smtClean="0"/>
              <a:t>, а виховання було таке, що і тепер його можна було визнати за шляхтича </a:t>
            </a:r>
            <a:endParaRPr lang="uk-UA" sz="1600" b="0" dirty="0"/>
          </a:p>
          <a:p>
            <a:endParaRPr lang="uk-UA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6652" y="453229"/>
            <a:ext cx="1334269" cy="1469146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20072" y="1535113"/>
            <a:ext cx="3466728" cy="639762"/>
          </a:xfrm>
        </p:spPr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pic>
        <p:nvPicPr>
          <p:cNvPr id="8" name="Рисунок 7" descr="DSC0083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453229"/>
            <a:ext cx="1428760" cy="785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Стрелка вправо 8"/>
          <p:cNvSpPr/>
          <p:nvPr/>
        </p:nvSpPr>
        <p:spPr>
          <a:xfrm>
            <a:off x="5580112" y="908720"/>
            <a:ext cx="158417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25296" y="2556457"/>
            <a:ext cx="3131605" cy="382487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uk-UA" sz="1400" dirty="0" smtClean="0"/>
              <a:t>Шевченко не дає портретної характеристики </a:t>
            </a:r>
            <a:r>
              <a:rPr lang="uk-UA" sz="1400" dirty="0" err="1" smtClean="0"/>
              <a:t>І.Гонти</a:t>
            </a:r>
            <a:r>
              <a:rPr lang="uk-UA" sz="1400" dirty="0" smtClean="0"/>
              <a:t>, не говорить нічого про його походження, а лише детально описує як ватажок повстанців, залишаючись вірним ідеям  гайдамаччини, вбиває власноруч своїх синів. Це лише примітки автора . За історичними джерелами Гонта не вбивав своїх дітей  і навіть зберіг життя семирічному синові губернатора </a:t>
            </a:r>
            <a:r>
              <a:rPr lang="uk-UA" sz="1400" dirty="0" err="1" smtClean="0"/>
              <a:t>Младановича</a:t>
            </a:r>
            <a:r>
              <a:rPr lang="uk-UA" sz="1400" dirty="0" smtClean="0"/>
              <a:t> . У </a:t>
            </a:r>
            <a:r>
              <a:rPr lang="uk-UA" sz="1400" dirty="0" err="1" smtClean="0"/>
              <a:t>шевченка</a:t>
            </a:r>
            <a:r>
              <a:rPr lang="uk-UA" sz="1400" dirty="0" smtClean="0"/>
              <a:t> Гонта виступає безпощадним і надзвичайно вольовим, вірним присязі.</a:t>
            </a:r>
            <a:endParaRPr lang="uk-UA" sz="1400" dirty="0"/>
          </a:p>
        </p:txBody>
      </p:sp>
      <p:pic>
        <p:nvPicPr>
          <p:cNvPr id="11" name="Рисунок 10" descr="DSC0083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25296" y="1365917"/>
            <a:ext cx="1428760" cy="785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" name="Picture 2" descr="http://www.pavlodarounb.kz/wp-content/uploads/2012/10/KKI_015319_00691_1_t206-225x300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84816"/>
            <a:ext cx="1482844" cy="13681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Скругленный прямоугольник 17"/>
          <p:cNvSpPr/>
          <p:nvPr/>
        </p:nvSpPr>
        <p:spPr>
          <a:xfrm>
            <a:off x="2843808" y="3933055"/>
            <a:ext cx="2232248" cy="244827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uk-UA" sz="2000" dirty="0" smtClean="0">
                <a:latin typeface="Segoe Script" panose="020B0504020000000003" pitchFamily="34" charset="0"/>
              </a:rPr>
              <a:t>Поцілуйте, мене діти,</a:t>
            </a:r>
          </a:p>
          <a:p>
            <a:r>
              <a:rPr lang="uk-UA" sz="2000" dirty="0" smtClean="0">
                <a:latin typeface="Segoe Script" panose="020B0504020000000003" pitchFamily="34" charset="0"/>
              </a:rPr>
              <a:t>Бо не я вбиваю, </a:t>
            </a:r>
          </a:p>
          <a:p>
            <a:r>
              <a:rPr lang="uk-UA" sz="2000" dirty="0">
                <a:latin typeface="Segoe Script" panose="020B0504020000000003" pitchFamily="34" charset="0"/>
              </a:rPr>
              <a:t>а</a:t>
            </a:r>
            <a:r>
              <a:rPr lang="uk-UA" sz="2000" dirty="0" smtClean="0">
                <a:latin typeface="Segoe Script" panose="020B0504020000000003" pitchFamily="34" charset="0"/>
              </a:rPr>
              <a:t> присяга</a:t>
            </a:r>
            <a:endParaRPr lang="uk-UA" sz="2000" dirty="0"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45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9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DSC008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1428736"/>
            <a:ext cx="1428760" cy="785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76213"/>
            <a:r>
              <a:rPr lang="uk-UA" sz="1300" dirty="0" smtClean="0"/>
              <a:t/>
            </a:r>
            <a:br>
              <a:rPr lang="uk-UA" sz="1300" dirty="0" smtClean="0"/>
            </a:br>
            <a:r>
              <a:rPr lang="uk-UA" sz="1300" dirty="0" smtClean="0"/>
              <a:t/>
            </a:r>
            <a:br>
              <a:rPr lang="uk-UA" sz="1300" dirty="0" smtClean="0"/>
            </a:br>
            <a:r>
              <a:rPr lang="uk-UA" sz="1300" dirty="0" smtClean="0"/>
              <a:t/>
            </a:r>
            <a:br>
              <a:rPr lang="uk-UA" sz="1300" dirty="0" smtClean="0"/>
            </a:br>
            <a:r>
              <a:rPr lang="uk-UA" sz="1300" dirty="0" smtClean="0"/>
              <a:t/>
            </a:r>
            <a:br>
              <a:rPr lang="uk-UA" sz="1300" dirty="0" smtClean="0"/>
            </a:br>
            <a:r>
              <a:rPr lang="uk-UA" sz="1300" b="1" dirty="0" smtClean="0"/>
              <a:t>Історичний факт 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uk-UA" sz="1300" dirty="0" smtClean="0"/>
              <a:t>В </a:t>
            </a:r>
            <a:r>
              <a:rPr lang="uk-UA" sz="1300" dirty="0" err="1" smtClean="0"/>
              <a:t>с.Млієві</a:t>
            </a:r>
            <a:r>
              <a:rPr lang="uk-UA" sz="1300" dirty="0" smtClean="0"/>
              <a:t> громада не пускала до себе уніатського </a:t>
            </a:r>
            <a:r>
              <a:rPr lang="uk-UA" sz="1300" dirty="0" err="1" smtClean="0"/>
              <a:t>попа</a:t>
            </a:r>
            <a:r>
              <a:rPr lang="uk-UA" sz="1300" dirty="0" smtClean="0"/>
              <a:t>. Він осівся силоміць. Громада наказали Титареві </a:t>
            </a:r>
            <a:r>
              <a:rPr lang="uk-UA" sz="1300" dirty="0" err="1" smtClean="0"/>
              <a:t>Данілу</a:t>
            </a:r>
            <a:r>
              <a:rPr lang="uk-UA" sz="1300" dirty="0" smtClean="0"/>
              <a:t> Кушніру заховати дароносицю, щоб уніат не мав з чим службу правити. Розлютовані уніати звинуватили Кушніра в блюзнірстві й засудили до лютої кари: силоміць зігнали народ і на його очах обмотали Кушнірові руки клоччям, обмазали смолою й спалили, а після чого вже відрубали голову й прибили на палю.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461168" y="1503354"/>
            <a:ext cx="4040188" cy="639762"/>
          </a:xfrm>
        </p:spPr>
        <p:txBody>
          <a:bodyPr/>
          <a:lstStyle/>
          <a:p>
            <a:pPr marL="88900"/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1214414" y="2143116"/>
            <a:ext cx="2997222" cy="3951288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- Шевченко,   описуючи даний факт у поемі «Гайдамаки», не вказує на релігійне підґрунтя інциденту в </a:t>
            </a:r>
            <a:r>
              <a:rPr lang="uk-UA" dirty="0" err="1" smtClean="0"/>
              <a:t>Млієві</a:t>
            </a:r>
            <a:r>
              <a:rPr lang="uk-UA" dirty="0" smtClean="0"/>
              <a:t>. Автор поеми акцентує увагу читача на жадібність «пекельних дітей»</a:t>
            </a:r>
          </a:p>
          <a:p>
            <a:r>
              <a:rPr lang="uk-UA" dirty="0" smtClean="0"/>
              <a:t>– Торкається Шевченко і конкретних історичних фактів, але трактує їх зі своєї, власної точки зору.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57686" y="2174875"/>
            <a:ext cx="4429156" cy="39512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None/>
            </a:pPr>
            <a:r>
              <a:rPr lang="uk-UA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egoe Script" pitchFamily="34" charset="0"/>
              </a:rPr>
              <a:t>Кричать до Титаря: «Хоч </a:t>
            </a:r>
            <a:r>
              <a:rPr lang="uk-UA" sz="2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egoe Script" pitchFamily="34" charset="0"/>
              </a:rPr>
              <a:t>жить</a:t>
            </a:r>
            <a:r>
              <a:rPr lang="uk-UA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egoe Script" pitchFamily="34" charset="0"/>
              </a:rPr>
              <a:t>?»</a:t>
            </a:r>
            <a:endParaRPr lang="ru-RU" sz="20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egoe Script" pitchFamily="34" charset="0"/>
            </a:endParaRPr>
          </a:p>
          <a:p>
            <a:pPr>
              <a:buNone/>
            </a:pPr>
            <a:r>
              <a:rPr lang="uk-UA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egoe Script" pitchFamily="34" charset="0"/>
              </a:rPr>
              <a:t>Скажи де гроші?» Той мовчить.</a:t>
            </a:r>
            <a:endParaRPr lang="ru-RU" sz="20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egoe Script" pitchFamily="34" charset="0"/>
            </a:endParaRPr>
          </a:p>
          <a:p>
            <a:pPr>
              <a:buNone/>
            </a:pPr>
            <a:r>
              <a:rPr lang="uk-UA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egoe Script" pitchFamily="34" charset="0"/>
              </a:rPr>
              <a:t>Налигачем скрутили руки,</a:t>
            </a:r>
            <a:endParaRPr lang="ru-RU" sz="20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egoe Script" pitchFamily="34" charset="0"/>
            </a:endParaRPr>
          </a:p>
          <a:p>
            <a:pPr>
              <a:buNone/>
            </a:pPr>
            <a:r>
              <a:rPr lang="uk-UA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egoe Script" pitchFamily="34" charset="0"/>
              </a:rPr>
              <a:t>Об землю вдарили – нема,</a:t>
            </a:r>
            <a:endParaRPr lang="ru-RU" sz="20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egoe Script" pitchFamily="34" charset="0"/>
            </a:endParaRPr>
          </a:p>
          <a:p>
            <a:pPr>
              <a:buNone/>
            </a:pPr>
            <a:r>
              <a:rPr lang="uk-UA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egoe Script" pitchFamily="34" charset="0"/>
              </a:rPr>
              <a:t>Нема ні слова. «Мало муки!</a:t>
            </a:r>
            <a:endParaRPr lang="ru-RU" sz="20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egoe Script" pitchFamily="34" charset="0"/>
            </a:endParaRPr>
          </a:p>
          <a:p>
            <a:pPr>
              <a:buNone/>
            </a:pPr>
            <a:r>
              <a:rPr lang="uk-UA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egoe Script" pitchFamily="34" charset="0"/>
              </a:rPr>
              <a:t>Давайте приску! де смола?</a:t>
            </a:r>
            <a:endParaRPr lang="ru-RU" sz="20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egoe Script" pitchFamily="34" charset="0"/>
            </a:endParaRPr>
          </a:p>
          <a:p>
            <a:pPr>
              <a:buNone/>
            </a:pPr>
            <a:r>
              <a:rPr lang="uk-UA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egoe Script" pitchFamily="34" charset="0"/>
              </a:rPr>
              <a:t>Кропи його!»</a:t>
            </a:r>
            <a:endParaRPr lang="ru-RU" sz="20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egoe Script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5" name="Picture 2" descr="http://www.pavlodarounb.kz/wp-content/uploads/2012/10/KKI_015319_00691_1_t206-225x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0" y="1357298"/>
            <a:ext cx="1071570" cy="7858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241550" algn="l"/>
            <a:r>
              <a:rPr lang="ru-RU" sz="1400" dirty="0" smtClean="0">
                <a:latin typeface="+mn-lt"/>
              </a:rPr>
              <a:t/>
            </a:r>
            <a:br>
              <a:rPr lang="ru-RU" sz="1400" dirty="0" smtClean="0">
                <a:latin typeface="+mn-lt"/>
              </a:rPr>
            </a:br>
            <a:endParaRPr lang="ru-RU" sz="1400" dirty="0">
              <a:latin typeface="+mn-lt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857752" y="2571744"/>
            <a:ext cx="4038600" cy="37147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–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Segoe Script" pitchFamily="34" charset="0"/>
              </a:rPr>
              <a:t>Сирота Ярема, сирота убогий: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Segoe Script" pitchFamily="34" charset="0"/>
            </a:endParaRPr>
          </a:p>
          <a:p>
            <a:pPr>
              <a:buNone/>
            </a:pP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Segoe Script" pitchFamily="34" charset="0"/>
              </a:rPr>
              <a:t>Ні сестри, ні брата, нікого нема!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Segoe Script" pitchFamily="34" charset="0"/>
            </a:endParaRPr>
          </a:p>
          <a:p>
            <a:pPr>
              <a:buNone/>
            </a:pP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Segoe Script" pitchFamily="34" charset="0"/>
              </a:rPr>
              <a:t>Я сирота з Вільшаної,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Segoe Script" pitchFamily="34" charset="0"/>
            </a:endParaRPr>
          </a:p>
          <a:p>
            <a:pPr>
              <a:buNone/>
            </a:pP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Segoe Script" pitchFamily="34" charset="0"/>
              </a:rPr>
              <a:t>Сирота, бабусю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Segoe Script" pitchFamily="34" charset="0"/>
            </a:endParaRPr>
          </a:p>
          <a:p>
            <a:pPr>
              <a:buNone/>
            </a:pP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Segoe Script" pitchFamily="34" charset="0"/>
              </a:rPr>
              <a:t>Батька ляхи замучили,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Segoe Script" pitchFamily="34" charset="0"/>
            </a:endParaRPr>
          </a:p>
          <a:p>
            <a:pPr>
              <a:buNone/>
            </a:pP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Segoe Script" pitchFamily="34" charset="0"/>
              </a:rPr>
              <a:t>А мене… боюся…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Segoe Script" pitchFamily="34" charset="0"/>
            </a:endParaRP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1000100" y="1785926"/>
            <a:ext cx="4038600" cy="4525963"/>
          </a:xfrm>
        </p:spPr>
        <p:txBody>
          <a:bodyPr>
            <a:normAutofit fontScale="85000" lnSpcReduction="20000"/>
          </a:bodyPr>
          <a:lstStyle/>
          <a:p>
            <a:pPr indent="11113">
              <a:buNone/>
            </a:pPr>
            <a:endParaRPr lang="uk-UA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indent="11113">
              <a:buNone/>
            </a:pPr>
            <a:endParaRPr lang="uk-UA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indent="11113">
              <a:buNone/>
            </a:pP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Деякі образи в поемі створені власне автором, адже в історичних джерелах не було зафіксовано імен «Ярема </a:t>
            </a:r>
            <a:r>
              <a:rPr lang="uk-UA" dirty="0" err="1" smtClean="0">
                <a:solidFill>
                  <a:schemeClr val="accent2">
                    <a:lumMod val="50000"/>
                  </a:schemeClr>
                </a:solidFill>
              </a:rPr>
              <a:t>Галайда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», та «Оксана Кушнір з Вільшаної»</a:t>
            </a:r>
            <a:endParaRPr lang="ru-RU" dirty="0"/>
          </a:p>
        </p:txBody>
      </p:sp>
      <p:pic>
        <p:nvPicPr>
          <p:cNvPr id="7" name="Рисунок 6" descr="DSC008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1500174"/>
            <a:ext cx="1428760" cy="785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2" descr="http://www.pavlodarounb.kz/wp-content/uploads/2012/10/KKI_015319_00691_1_t206-225x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70" y="1357298"/>
            <a:ext cx="1264779" cy="121375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1243</Words>
  <Application>Microsoft Office PowerPoint</Application>
  <PresentationFormat>Экран (4:3)</PresentationFormat>
  <Paragraphs>145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Segoe Script</vt:lpstr>
      <vt:lpstr>Times New Roman</vt:lpstr>
      <vt:lpstr>Тема Office</vt:lpstr>
      <vt:lpstr>Презентация PowerPoint</vt:lpstr>
      <vt:lpstr>Мета: співставити реальні історичні факти гайдамацького руху та правдивість їх відтворення в поемі Шевченка «Гайдамаки» Завдання: 1) віднайти в інтернет-мережі дані: а)про М.Залізняка; г) про гайдамаччину; б)про  І.Гонту;        д) про Катерину ІІ та її в)про Д.Кушніра;       відносини з  гайда- г)про Коліївщину      маками         е) про Ярему галайду;         є) територію, що була охоплена                     гайдамацьким рухом</vt:lpstr>
      <vt:lpstr>Презентация PowerPoint</vt:lpstr>
      <vt:lpstr>Спробуймо порозумітись…</vt:lpstr>
      <vt:lpstr>Презентация PowerPoint</vt:lpstr>
      <vt:lpstr>   Одним із головних осіб вищезгаданих подій був  М.Залізняк                                        </vt:lpstr>
      <vt:lpstr>                         Не менш яскравою особою Гайдамацького руху був І.Гонта   </vt:lpstr>
      <vt:lpstr>    Історичний факт  В с.Млієві громада не пускала до себе уніатського попа. Він осівся силоміць. Громада наказали Титареві Данілу Кушніру заховати дароносицю, щоб уніат не мав з чим службу правити. Розлютовані уніати звинуватили Кушніра в блюзнірстві й засудили до лютої кари: силоміць зігнали народ і на його очах обмотали Кушнірові руки клоччям, обмазали смолою й спалили, а після чого вже відрубали голову й прибили на палю. </vt:lpstr>
      <vt:lpstr> </vt:lpstr>
      <vt:lpstr> Історичне джерело. 1) І скрізь же ці злочини, як у Польщі, так і по кордону турецькому розголошують, ніби вони послані за її  І.В. указом (2липня 1768р.) 2) Ми (Катерина) повіліваєм вам (запорожцям) відшукати перших підмовлювачів і посадити їх під міцну варту, донести нам про всі їхні обставини </vt:lpstr>
      <vt:lpstr>Географічні назви  Історичне джерело. – Гайдамацькі загони охопили Паволоч, Погребище, Таращу… Діяли повстанці у районі Білої церкви, Крилова, Сарвані, Сміли, Лебедина, Кодака, Липівця, Умані, Балабанівки, Гринева, Погребищ. Одні загони вчинили напади на Мошни, Чигирин. Інші -  оволоділи  Вінницею, Літичевим, Фастовом, Радомишлем, Корсунем, Ржищем, Володаркою. Деякі діяли в Поліссі та лівому  березі Прип’яті.  </vt:lpstr>
      <vt:lpstr>   Гайдамаки та запорожці У  Шевченка гайдамаки і козаки – одне єдине ціле. Історичні факти суперечать подібному ототожненню.     </vt:lpstr>
      <vt:lpstr>Співставимо  і початок гайдамацького руху: у поемі та історичних джерелах. </vt:lpstr>
      <vt:lpstr>Повстання потерпіло поразку. Ватажків було жорстоко покарано</vt:lpstr>
      <vt:lpstr>   </vt:lpstr>
      <vt:lpstr>Позиція Автора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1</cp:lastModifiedBy>
  <cp:revision>42</cp:revision>
  <dcterms:created xsi:type="dcterms:W3CDTF">2013-07-29T17:42:42Z</dcterms:created>
  <dcterms:modified xsi:type="dcterms:W3CDTF">2014-04-08T20:04:32Z</dcterms:modified>
</cp:coreProperties>
</file>