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52F87-88B3-4D5B-8AEF-2D7C31587486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7795B27C-04CD-4DE8-B1B3-71A8B0EF3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899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52F87-88B3-4D5B-8AEF-2D7C31587486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B27C-04CD-4DE8-B1B3-71A8B0EF3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381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52F87-88B3-4D5B-8AEF-2D7C31587486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B27C-04CD-4DE8-B1B3-71A8B0EF3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937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52F87-88B3-4D5B-8AEF-2D7C31587486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B27C-04CD-4DE8-B1B3-71A8B0EF3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584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5152F87-88B3-4D5B-8AEF-2D7C31587486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7795B27C-04CD-4DE8-B1B3-71A8B0EF3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269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52F87-88B3-4D5B-8AEF-2D7C31587486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B27C-04CD-4DE8-B1B3-71A8B0EF3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668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52F87-88B3-4D5B-8AEF-2D7C31587486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B27C-04CD-4DE8-B1B3-71A8B0EF3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421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52F87-88B3-4D5B-8AEF-2D7C31587486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B27C-04CD-4DE8-B1B3-71A8B0EF3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78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52F87-88B3-4D5B-8AEF-2D7C31587486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B27C-04CD-4DE8-B1B3-71A8B0EF3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432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52F87-88B3-4D5B-8AEF-2D7C31587486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B27C-04CD-4DE8-B1B3-71A8B0EF3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883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52F87-88B3-4D5B-8AEF-2D7C31587486}" type="datetimeFigureOut">
              <a:rPr lang="ru-RU" smtClean="0"/>
              <a:t>09.04.2014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B27C-04CD-4DE8-B1B3-71A8B0EF3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087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C5152F87-88B3-4D5B-8AEF-2D7C31587486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7795B27C-04CD-4DE8-B1B3-71A8B0EF38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256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31361" y="477672"/>
            <a:ext cx="10091563" cy="3518595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sz="6700" dirty="0" smtClean="0"/>
              <a:t>Елементи </a:t>
            </a:r>
            <a:r>
              <a:rPr lang="uk-UA" sz="6700" dirty="0"/>
              <a:t>скритих </a:t>
            </a:r>
            <a:r>
              <a:rPr lang="uk-UA" sz="6700" dirty="0" smtClean="0"/>
              <a:t>сторінок, </a:t>
            </a:r>
            <a:r>
              <a:rPr lang="uk-UA" sz="6700" dirty="0"/>
              <a:t>міфів  із життя та творчості Т.Г Шевченка</a:t>
            </a:r>
            <a:r>
              <a:rPr lang="ru-RU" sz="6700" dirty="0"/>
              <a:t/>
            </a:r>
            <a:br>
              <a:rPr lang="ru-RU" sz="6700" dirty="0"/>
            </a:br>
            <a:endParaRPr lang="ru-RU" sz="6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05266" y="4258101"/>
            <a:ext cx="5718412" cy="2442950"/>
          </a:xfrm>
        </p:spPr>
        <p:txBody>
          <a:bodyPr>
            <a:normAutofit/>
          </a:bodyPr>
          <a:lstStyle/>
          <a:p>
            <a:r>
              <a:rPr lang="uk-UA" dirty="0"/>
              <a:t> </a:t>
            </a:r>
            <a:endParaRPr lang="ru-RU" dirty="0"/>
          </a:p>
          <a:p>
            <a:endParaRPr lang="uk-UA" dirty="0"/>
          </a:p>
          <a:p>
            <a:r>
              <a:rPr lang="uk-UA" dirty="0" smtClean="0"/>
              <a:t>Роботу </a:t>
            </a:r>
            <a:r>
              <a:rPr lang="uk-UA" dirty="0"/>
              <a:t>виконав : </a:t>
            </a:r>
            <a:r>
              <a:rPr lang="uk-UA" dirty="0" err="1"/>
              <a:t>Анділахай</a:t>
            </a:r>
            <a:r>
              <a:rPr lang="uk-UA" dirty="0"/>
              <a:t> Дмитро Олександрович , учень 11 історичного</a:t>
            </a:r>
            <a:br>
              <a:rPr lang="uk-UA" dirty="0"/>
            </a:br>
            <a:r>
              <a:rPr lang="uk-UA" dirty="0"/>
              <a:t> класу ліцею-інтернату при Донецькому національному університеті </a:t>
            </a:r>
            <a:endParaRPr lang="ru-RU" dirty="0"/>
          </a:p>
        </p:txBody>
      </p:sp>
      <p:pic>
        <p:nvPicPr>
          <p:cNvPr id="2050" name="Picture 2" descr="http://az.lib.ru/img/j/jakowenko_w_i/text_0070/shevchenk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361" y="4667534"/>
            <a:ext cx="1376187" cy="1822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5135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65774" y="300251"/>
            <a:ext cx="9748722" cy="5786605"/>
          </a:xfrm>
        </p:spPr>
        <p:txBody>
          <a:bodyPr>
            <a:normAutofit/>
          </a:bodyPr>
          <a:lstStyle/>
          <a:p>
            <a:r>
              <a:rPr lang="uk-UA" sz="2800" b="1" i="1" dirty="0">
                <a:latin typeface="+mj-lt"/>
              </a:rPr>
              <a:t>Міф </a:t>
            </a:r>
            <a:r>
              <a:rPr lang="uk-UA" sz="2800" b="1" i="1" dirty="0" smtClean="0">
                <a:latin typeface="+mj-lt"/>
              </a:rPr>
              <a:t>сьомий</a:t>
            </a:r>
          </a:p>
          <a:p>
            <a:r>
              <a:rPr lang="uk-UA" sz="2800" b="1" dirty="0" smtClean="0"/>
              <a:t>Поет </a:t>
            </a:r>
            <a:r>
              <a:rPr lang="uk-UA" sz="2800" b="1" dirty="0"/>
              <a:t>для </a:t>
            </a:r>
            <a:r>
              <a:rPr lang="uk-UA" sz="2800" b="1" dirty="0" smtClean="0"/>
              <a:t>простолюду</a:t>
            </a:r>
          </a:p>
          <a:p>
            <a:r>
              <a:rPr lang="uk-UA" sz="2400" dirty="0"/>
              <a:t>Так Шевченка сприймають і сьогодні, проте це свідчить про </a:t>
            </a:r>
            <a:r>
              <a:rPr lang="uk-UA" sz="2400" dirty="0" err="1"/>
              <a:t>недочитаність</a:t>
            </a:r>
            <a:r>
              <a:rPr lang="uk-UA" sz="2400" dirty="0"/>
              <a:t> його творчості. Це твердження може стосуватись хіба що ранньої поетичної лірики Кобзаря. Натомість, пізнього Шевченка можна сміливо назвати одним зі найскладніших поетів світу, в чиїх віршах переплелись фольклорні, міфологічні, біблійні та навіть східні коди, алегорії й символи. Шевченко – не літературна попса, а уявлення про нього як про простакуватого сльозливого поета </a:t>
            </a:r>
            <a:r>
              <a:rPr lang="uk-UA" sz="2400" dirty="0" err="1"/>
              <a:t>пов</a:t>
            </a:r>
            <a:r>
              <a:rPr lang="ru-RU" sz="2400" dirty="0"/>
              <a:t>’</a:t>
            </a:r>
            <a:r>
              <a:rPr lang="uk-UA" sz="2400" dirty="0" err="1"/>
              <a:t>язане</a:t>
            </a:r>
            <a:r>
              <a:rPr lang="uk-UA" sz="2400" dirty="0"/>
              <a:t> з поверховим, шкільним сприйняттям. Осягнути ж усю </a:t>
            </a:r>
            <a:r>
              <a:rPr lang="uk-UA" sz="2400" dirty="0" err="1"/>
              <a:t>непересічність</a:t>
            </a:r>
            <a:r>
              <a:rPr lang="uk-UA" sz="2400" dirty="0"/>
              <a:t> його доробку можна, лише прочитавши «Кобзар» не як збірку віршів, а як інтелектуальний психологічний роман.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74804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65774" y="300251"/>
            <a:ext cx="9052560" cy="5786605"/>
          </a:xfrm>
        </p:spPr>
        <p:txBody>
          <a:bodyPr>
            <a:normAutofit/>
          </a:bodyPr>
          <a:lstStyle/>
          <a:p>
            <a:r>
              <a:rPr lang="uk-UA" sz="2800" b="1" i="1" dirty="0">
                <a:latin typeface="+mj-lt"/>
              </a:rPr>
              <a:t>Міф </a:t>
            </a:r>
            <a:r>
              <a:rPr lang="uk-UA" sz="2800" b="1" i="1" dirty="0" smtClean="0">
                <a:latin typeface="+mj-lt"/>
              </a:rPr>
              <a:t>восьмий</a:t>
            </a:r>
          </a:p>
          <a:p>
            <a:r>
              <a:rPr lang="uk-UA" sz="2800" b="1" dirty="0" smtClean="0"/>
              <a:t>Невимовний песиміст</a:t>
            </a:r>
          </a:p>
          <a:p>
            <a:r>
              <a:rPr lang="uk-UA" sz="2400" dirty="0"/>
              <a:t>Шевченко чимало зробив для того, щоб цей стереотип </a:t>
            </a:r>
            <a:r>
              <a:rPr lang="uk-UA" sz="2400" dirty="0" err="1"/>
              <a:t>розвинувся</a:t>
            </a:r>
            <a:r>
              <a:rPr lang="uk-UA" sz="2400" dirty="0"/>
              <a:t> і щодо нього самого, і щодо всієї української літератури – </a:t>
            </a:r>
            <a:r>
              <a:rPr lang="uk-UA" sz="2400" dirty="0" err="1"/>
              <a:t>сльозливо</a:t>
            </a:r>
            <a:r>
              <a:rPr lang="uk-UA" sz="2400" dirty="0"/>
              <a:t>-сентиментальної, літератури поразки та нарікань, а не сили, волі й перемоги. Таких мотивів у творчості поета справді чимало, але ними Шевченко не вичерпується. Іван Франко, перший шевченкознавець, уважав, що поезія Кобзаря – це поезія бажання жити, а його головна стихія – стихія боротьби, протистояння й перемоги.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9469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65774" y="300251"/>
            <a:ext cx="9052560" cy="5786605"/>
          </a:xfrm>
        </p:spPr>
        <p:txBody>
          <a:bodyPr>
            <a:normAutofit/>
          </a:bodyPr>
          <a:lstStyle/>
          <a:p>
            <a:r>
              <a:rPr lang="uk-UA" sz="2800" b="1" i="1" dirty="0">
                <a:latin typeface="+mj-lt"/>
              </a:rPr>
              <a:t>Міф </a:t>
            </a:r>
            <a:r>
              <a:rPr lang="uk-UA" sz="2800" b="1" i="1" dirty="0" err="1">
                <a:latin typeface="+mj-lt"/>
              </a:rPr>
              <a:t>дев</a:t>
            </a:r>
            <a:r>
              <a:rPr lang="ru-RU" sz="2800" b="1" i="1" dirty="0">
                <a:latin typeface="+mj-lt"/>
              </a:rPr>
              <a:t>’</a:t>
            </a:r>
            <a:r>
              <a:rPr lang="uk-UA" sz="2800" b="1" i="1" dirty="0" err="1" smtClean="0">
                <a:latin typeface="+mj-lt"/>
              </a:rPr>
              <a:t>ятий</a:t>
            </a:r>
            <a:r>
              <a:rPr lang="uk-UA" sz="2800" b="1" i="1" dirty="0" smtClean="0">
                <a:latin typeface="+mj-lt"/>
              </a:rPr>
              <a:t> </a:t>
            </a:r>
          </a:p>
          <a:p>
            <a:r>
              <a:rPr lang="uk-UA" sz="2800" b="1" dirty="0" smtClean="0"/>
              <a:t>«</a:t>
            </a:r>
            <a:r>
              <a:rPr lang="uk-UA" sz="2800" b="1" dirty="0"/>
              <a:t>Кобзар» не </a:t>
            </a:r>
            <a:r>
              <a:rPr lang="uk-UA" sz="2800" b="1" dirty="0" smtClean="0"/>
              <a:t>оригінальний</a:t>
            </a:r>
          </a:p>
          <a:p>
            <a:endParaRPr lang="uk-UA" sz="2400" dirty="0" smtClean="0"/>
          </a:p>
          <a:p>
            <a:r>
              <a:rPr lang="uk-UA" sz="2400" dirty="0" smtClean="0"/>
              <a:t>Радянське </a:t>
            </a:r>
            <a:r>
              <a:rPr lang="uk-UA" sz="2400" dirty="0"/>
              <a:t>літературознавство називало Шевченка послідовником російських письменників-революціонерів. Смішно, адже 1840-го, коли вийшов перший «Кобзар», найстаршому з цієї когорти, Чернишевському, було лише дванадцять років.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56622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65774" y="300251"/>
            <a:ext cx="9052560" cy="5786605"/>
          </a:xfrm>
        </p:spPr>
        <p:txBody>
          <a:bodyPr>
            <a:normAutofit/>
          </a:bodyPr>
          <a:lstStyle/>
          <a:p>
            <a:r>
              <a:rPr lang="uk-UA" sz="2800" b="1" i="1" dirty="0">
                <a:latin typeface="+mj-lt"/>
              </a:rPr>
              <a:t>Міф </a:t>
            </a:r>
            <a:r>
              <a:rPr lang="uk-UA" sz="2800" b="1" i="1" dirty="0" smtClean="0">
                <a:latin typeface="+mj-lt"/>
              </a:rPr>
              <a:t>десятий</a:t>
            </a:r>
          </a:p>
          <a:p>
            <a:r>
              <a:rPr lang="uk-UA" sz="2800" b="1" dirty="0"/>
              <a:t>Шевченко </a:t>
            </a:r>
            <a:r>
              <a:rPr lang="uk-UA" sz="2800" b="1" dirty="0" smtClean="0"/>
              <a:t>помер</a:t>
            </a:r>
          </a:p>
          <a:p>
            <a:endParaRPr lang="uk-UA" sz="2400" dirty="0" smtClean="0"/>
          </a:p>
          <a:p>
            <a:r>
              <a:rPr lang="uk-UA" sz="2400" dirty="0" smtClean="0"/>
              <a:t>Він </a:t>
            </a:r>
            <a:r>
              <a:rPr lang="uk-UA" sz="2400" dirty="0"/>
              <a:t>живий із огляду на те, що ми про нього говоримо. До Шевченка можна ставитись по-різному – обожнювати, зневажати, ігнорувати. Але важко бути до нього цілком байдужим, перебуваючи в силовому полі української культури. Шевченка слід сприймати як певний історичний виклик, як класика, з якого нам потрібно починати. Замість винаходити свій велосипед, маємо зрозуміти: є велосипед, на якому вже їздив Тарас Шевченко, тож сядьмо на нього і їдьмо далі.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4294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0621" y="286603"/>
            <a:ext cx="8582406" cy="379407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i="1" dirty="0"/>
              <a:t>Міфи про Тараса Шевченка </a:t>
            </a:r>
            <a:r>
              <a:rPr lang="ru-RU" sz="3600" b="1" i="1" dirty="0"/>
              <a:t/>
            </a:r>
            <a:br>
              <a:rPr lang="ru-RU" sz="3600" b="1" i="1" dirty="0"/>
            </a:br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uk-UA" sz="3600" dirty="0" smtClean="0">
                <a:latin typeface="Arial Narrow" panose="020B0606020202030204" pitchFamily="34" charset="0"/>
              </a:rPr>
              <a:t>Тарас </a:t>
            </a:r>
            <a:r>
              <a:rPr lang="uk-UA" sz="3600" dirty="0">
                <a:latin typeface="Arial Narrow" panose="020B0606020202030204" pitchFamily="34" charset="0"/>
              </a:rPr>
              <a:t>Григорович пив ром, носив єнотову шубу, був сином підприємця і академіком, а «Кобзар» - інтелектуальний психологічний роман. Десять міфів про батька українсько літератури, розвінчані Богданом </a:t>
            </a:r>
            <a:r>
              <a:rPr lang="uk-UA" sz="3600" dirty="0" err="1">
                <a:latin typeface="Arial Narrow" panose="020B0606020202030204" pitchFamily="34" charset="0"/>
              </a:rPr>
              <a:t>Тихолозом</a:t>
            </a:r>
            <a:r>
              <a:rPr lang="uk-UA" sz="3600" dirty="0"/>
              <a:t>.</a:t>
            </a:r>
            <a:endParaRPr lang="ru-RU" sz="3600" dirty="0"/>
          </a:p>
        </p:txBody>
      </p:sp>
      <p:pic>
        <p:nvPicPr>
          <p:cNvPr id="1026" name="Picture 2" descr="http://nayrok.com.ua/uploads/posts/2012-12/1355171928_taras-shevchenk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05" y="554712"/>
            <a:ext cx="2648216" cy="3744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793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1800" b="1" dirty="0" smtClean="0"/>
              <a:t>Актуальність</a:t>
            </a:r>
            <a:r>
              <a:rPr lang="uk-UA" sz="1800" dirty="0" smtClean="0"/>
              <a:t> даної</a:t>
            </a:r>
            <a:r>
              <a:rPr lang="ru-RU" sz="1800" dirty="0" smtClean="0"/>
              <a:t> теми </a:t>
            </a:r>
            <a:r>
              <a:rPr lang="ru-RU" sz="1800" dirty="0" err="1" smtClean="0"/>
              <a:t>поляга</a:t>
            </a:r>
            <a:r>
              <a:rPr lang="uk-UA" sz="1800" dirty="0" smtClean="0"/>
              <a:t>є у тому  , що незважаючи на великий проміжок часу  , який вимірюється у століттях , український народ не  тільки  продовжує захоплюватись творчістю великого письменника т. г . Шевченка , але й намагається знайти і розкрити правду про його життя , на ті питання і міфи , які з’явилися у продовж цього часу , визначити що правда , а що вигадка . </a:t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ru-RU" sz="1800" b="1" dirty="0" smtClean="0"/>
              <a:t>Мета</a:t>
            </a:r>
            <a:r>
              <a:rPr lang="ru-RU" sz="1800" dirty="0" smtClean="0"/>
              <a:t> </a:t>
            </a:r>
            <a:r>
              <a:rPr lang="ru-RU" sz="1800" dirty="0" err="1" smtClean="0"/>
              <a:t>роботи</a:t>
            </a:r>
            <a:r>
              <a:rPr lang="ru-RU" sz="1800" dirty="0" smtClean="0"/>
              <a:t> </a:t>
            </a:r>
            <a:r>
              <a:rPr lang="uk-UA" sz="1800" dirty="0" smtClean="0"/>
              <a:t>є показати спірні питання з біографії та творчості Т. Г . Шевченка . </a:t>
            </a:r>
            <a:r>
              <a:rPr lang="uk-UA" sz="1800" dirty="0"/>
              <a:t/>
            </a:r>
            <a:br>
              <a:rPr lang="uk-UA" sz="1800" dirty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b="1" dirty="0" smtClean="0"/>
              <a:t>Завданнями</a:t>
            </a:r>
            <a:r>
              <a:rPr lang="uk-UA" sz="1800" dirty="0" smtClean="0"/>
              <a:t> роботи є : </a:t>
            </a:r>
            <a:r>
              <a:rPr lang="uk-UA" sz="1800" dirty="0"/>
              <a:t/>
            </a:r>
            <a:br>
              <a:rPr lang="uk-UA" sz="1800" dirty="0"/>
            </a:br>
            <a:r>
              <a:rPr lang="uk-UA" sz="1800" dirty="0" smtClean="0"/>
              <a:t>1) Визначити існуючу інформацію </a:t>
            </a:r>
            <a:br>
              <a:rPr lang="uk-UA" sz="1800" dirty="0" smtClean="0"/>
            </a:br>
            <a:r>
              <a:rPr lang="uk-UA" sz="1800" dirty="0" smtClean="0"/>
              <a:t>2) Розкрити міфи про життя видатного поета . </a:t>
            </a: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b="1" dirty="0" smtClean="0"/>
              <a:t>Об’єктом</a:t>
            </a:r>
            <a:r>
              <a:rPr lang="uk-UA" dirty="0" smtClean="0"/>
              <a:t> роботи є біографія письменника , та його творчість . </a:t>
            </a:r>
            <a:br>
              <a:rPr lang="uk-UA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731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65774" y="300251"/>
            <a:ext cx="9052560" cy="5786605"/>
          </a:xfrm>
        </p:spPr>
        <p:txBody>
          <a:bodyPr>
            <a:normAutofit/>
          </a:bodyPr>
          <a:lstStyle/>
          <a:p>
            <a:r>
              <a:rPr lang="uk-UA" sz="2800" b="1" i="1" dirty="0" smtClean="0">
                <a:latin typeface="+mj-lt"/>
              </a:rPr>
              <a:t>Міф перший</a:t>
            </a:r>
          </a:p>
          <a:p>
            <a:r>
              <a:rPr lang="uk-UA" sz="2800" b="1" dirty="0" smtClean="0">
                <a:latin typeface="+mj-lt"/>
              </a:rPr>
              <a:t>Шевченко </a:t>
            </a:r>
            <a:r>
              <a:rPr lang="uk-UA" sz="2800" b="1" dirty="0">
                <a:latin typeface="+mj-lt"/>
              </a:rPr>
              <a:t>походив зі злиденної селянської родини</a:t>
            </a:r>
            <a:endParaRPr lang="ru-RU" sz="2800" dirty="0">
              <a:latin typeface="+mj-lt"/>
            </a:endParaRPr>
          </a:p>
          <a:p>
            <a:r>
              <a:rPr lang="uk-UA" sz="2400" dirty="0"/>
              <a:t>Родина </a:t>
            </a:r>
            <a:r>
              <a:rPr lang="uk-UA" sz="2400" dirty="0" smtClean="0"/>
              <a:t>поета </a:t>
            </a:r>
            <a:r>
              <a:rPr lang="uk-UA" sz="2400" dirty="0"/>
              <a:t>справді походила з села, а його батько Григорій орав поле. Але, зважаючи на соціальну структуру тогочасного суспільства, він  був тим, що ми зараз називаємо приватним підприємцем. Про це свідчить і саме прізвище «Шевченко» - син шевця, отже, ремісника. Григорій Шевченко намагався започаткувати власну справу, проте не мав змоги розвинути її, будучи кріпаком. На життя він заробляв чумакуванням і </a:t>
            </a:r>
            <a:r>
              <a:rPr lang="uk-UA" sz="2400" dirty="0" err="1"/>
              <a:t>стельмахуванням</a:t>
            </a:r>
            <a:r>
              <a:rPr lang="uk-UA" sz="2400" dirty="0"/>
              <a:t>, і родина його не голодувала.  Зрозуміло, що цей міф був потрібен для того, аби змалювати Шевченка вихідцем із соціальних низів, співцем злиденного селянства.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3197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65774" y="300251"/>
            <a:ext cx="9052560" cy="5786605"/>
          </a:xfrm>
        </p:spPr>
        <p:txBody>
          <a:bodyPr>
            <a:normAutofit/>
          </a:bodyPr>
          <a:lstStyle/>
          <a:p>
            <a:r>
              <a:rPr lang="uk-UA" sz="2800" b="1" i="1" dirty="0">
                <a:latin typeface="+mj-lt"/>
              </a:rPr>
              <a:t>Міф </a:t>
            </a:r>
            <a:r>
              <a:rPr lang="uk-UA" sz="2800" b="1" i="1" dirty="0" smtClean="0">
                <a:latin typeface="+mj-lt"/>
              </a:rPr>
              <a:t>другий</a:t>
            </a:r>
          </a:p>
          <a:p>
            <a:r>
              <a:rPr lang="uk-UA" sz="2800" b="1" dirty="0"/>
              <a:t>Як Шевченко з Сошенком </a:t>
            </a:r>
            <a:r>
              <a:rPr lang="uk-UA" sz="2800" b="1" dirty="0" smtClean="0"/>
              <a:t>знайомився</a:t>
            </a:r>
          </a:p>
          <a:p>
            <a:r>
              <a:rPr lang="uk-UA" sz="2400" dirty="0"/>
              <a:t>Однієї білої петербурзької ночі у літньому садку… Саме так змальовують знайомство двох художників. Цей міф створив сам Шевченко, описавши знайомство в автобіографічній повісті «Художник», а потім і в автобіографії, написаній перед смертю. Як свідчать шевченкознавці, ця історія трапилась не з самим  Тарасом Григоровичем, а з його приятелем </a:t>
            </a:r>
            <a:r>
              <a:rPr lang="uk-UA" sz="2400" dirty="0" err="1"/>
              <a:t>Штернбергом</a:t>
            </a:r>
            <a:r>
              <a:rPr lang="uk-UA" sz="2400" dirty="0"/>
              <a:t>, тим, який намалював </a:t>
            </a:r>
            <a:r>
              <a:rPr lang="uk-UA" sz="2400" dirty="0" err="1"/>
              <a:t>фронтиспіс</a:t>
            </a:r>
            <a:r>
              <a:rPr lang="uk-UA" sz="2400" dirty="0"/>
              <a:t> до першого видання «Кобзаря» 1840 року. Замість Івана Сошенка був інший художник – Лебедєв. А справжнє знайомство відбулось через спільних друзів удома в Сошенка.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46911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65774" y="300251"/>
            <a:ext cx="9816960" cy="5786605"/>
          </a:xfrm>
        </p:spPr>
        <p:txBody>
          <a:bodyPr>
            <a:normAutofit/>
          </a:bodyPr>
          <a:lstStyle/>
          <a:p>
            <a:r>
              <a:rPr lang="uk-UA" sz="2800" b="1" i="1" dirty="0">
                <a:latin typeface="+mj-lt"/>
              </a:rPr>
              <a:t>Міф </a:t>
            </a:r>
            <a:r>
              <a:rPr lang="uk-UA" sz="2800" b="1" i="1" dirty="0" smtClean="0">
                <a:latin typeface="+mj-lt"/>
              </a:rPr>
              <a:t>третій</a:t>
            </a:r>
          </a:p>
          <a:p>
            <a:r>
              <a:rPr lang="uk-UA" sz="2800" b="1" dirty="0"/>
              <a:t>Шевченко був викуплений з кріпацтва завдяки царській ласці</a:t>
            </a:r>
            <a:endParaRPr lang="ru-RU" sz="2800" dirty="0"/>
          </a:p>
          <a:p>
            <a:r>
              <a:rPr lang="uk-UA" sz="2400" dirty="0"/>
              <a:t>Один з улюблених міфів тих, хто прагне демонізувати Шевченка. Найпоширенішою є версія, за якою Василь Жуковський дозволив Карлові Брюллову намалювати з себе портрет, який згодом розіграли на аукціоні за участю царської родини. Нібито саме за ці гроші, дві з половиною тисячі карбованців, Шевченка викупили. Насправді, хоча лотерея справді відбулась, цар так і не розрахувався за портрет, хоча до царської родини писали листи з проханням віддати борг. За лот розрахувались невідомі благодійники – є припущення, що це були самі організатори аукціону.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9398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65774" y="300251"/>
            <a:ext cx="9052560" cy="5786605"/>
          </a:xfrm>
        </p:spPr>
        <p:txBody>
          <a:bodyPr>
            <a:normAutofit/>
          </a:bodyPr>
          <a:lstStyle/>
          <a:p>
            <a:r>
              <a:rPr lang="uk-UA" sz="2800" b="1" i="1" dirty="0">
                <a:latin typeface="+mj-lt"/>
              </a:rPr>
              <a:t>Міф </a:t>
            </a:r>
            <a:r>
              <a:rPr lang="uk-UA" sz="2800" b="1" i="1" dirty="0" smtClean="0">
                <a:latin typeface="+mj-lt"/>
              </a:rPr>
              <a:t>четвертий</a:t>
            </a:r>
          </a:p>
          <a:p>
            <a:r>
              <a:rPr lang="uk-UA" sz="2800" b="1" dirty="0" smtClean="0"/>
              <a:t>«Діамант </a:t>
            </a:r>
            <a:r>
              <a:rPr lang="uk-UA" sz="2800" b="1" dirty="0"/>
              <a:t>у баранячій шапці</a:t>
            </a:r>
            <a:r>
              <a:rPr lang="uk-UA" sz="2800" b="1" dirty="0" smtClean="0"/>
              <a:t>»</a:t>
            </a:r>
          </a:p>
          <a:p>
            <a:r>
              <a:rPr lang="uk-UA" sz="2400" dirty="0"/>
              <a:t>Шевченка намагаються зображати талановитим самородком, а отже, малоосвіченим дилетантом. Справді, поет не здобув базової освіти, як, наприклад, Франко – він мав лише два класи церковно-парафіяльної школи, та й те завдяки тому, що носив школярам воду й розпалював піч. Проте Шевченко понад усе прагнув учитись, і врешті опинився в Академії мистецтв – найпрестижнішому навчальному закладі імперії, вільним слухачем, а згодом і студентом якого він став. Він усе життя займався самоосвітою, володів кількома іноземними мовами. У вересні 1860 році Шевченко став академіком.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64449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65774" y="300251"/>
            <a:ext cx="9052560" cy="5786605"/>
          </a:xfrm>
        </p:spPr>
        <p:txBody>
          <a:bodyPr>
            <a:normAutofit/>
          </a:bodyPr>
          <a:lstStyle/>
          <a:p>
            <a:r>
              <a:rPr lang="uk-UA" sz="2800" b="1" i="1" dirty="0">
                <a:latin typeface="+mj-lt"/>
              </a:rPr>
              <a:t>Міф </a:t>
            </a:r>
            <a:r>
              <a:rPr lang="uk-UA" sz="2800" b="1" i="1" dirty="0" smtClean="0">
                <a:latin typeface="+mj-lt"/>
              </a:rPr>
              <a:t>п’ятий</a:t>
            </a:r>
          </a:p>
          <a:p>
            <a:r>
              <a:rPr lang="uk-UA" sz="2800" b="1" dirty="0" smtClean="0"/>
              <a:t>Невиправний п’яниця</a:t>
            </a:r>
          </a:p>
          <a:p>
            <a:r>
              <a:rPr lang="uk-UA" sz="2400" dirty="0"/>
              <a:t>Звісно, у студентські роки бувало всяке. Та ніде в багатотомних спогадах сучасників ви не знайдете навіть натяків на те, що Тарас Григорович валявся попідтинню. Він випивав не більше й не менше за будь-якого чоловіка своєї професії й віку, не обтяженого родиною. Також, усупереч уявленню про те, що Шевченко любив оковиту, його улюбленим алкогольним напоєм був ром – задоволення не з дешевих. Міф про Шевченка-пияка вже по смерті поета створив конкурент, товариш і заздрісник Пантелеймон Куліш.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1366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65774" y="300251"/>
            <a:ext cx="9052560" cy="5786605"/>
          </a:xfrm>
        </p:spPr>
        <p:txBody>
          <a:bodyPr>
            <a:normAutofit/>
          </a:bodyPr>
          <a:lstStyle/>
          <a:p>
            <a:r>
              <a:rPr lang="uk-UA" sz="2800" b="1" i="1" dirty="0">
                <a:latin typeface="+mj-lt"/>
              </a:rPr>
              <a:t>Міф </a:t>
            </a:r>
            <a:r>
              <a:rPr lang="uk-UA" sz="2800" b="1" i="1" dirty="0" smtClean="0">
                <a:latin typeface="+mj-lt"/>
              </a:rPr>
              <a:t>шостий</a:t>
            </a:r>
            <a:endParaRPr lang="uk-UA" sz="2800" b="1" dirty="0" smtClean="0">
              <a:latin typeface="+mj-lt"/>
            </a:endParaRPr>
          </a:p>
          <a:p>
            <a:r>
              <a:rPr lang="uk-UA" sz="2800" b="1" dirty="0" smtClean="0"/>
              <a:t>Поет </a:t>
            </a:r>
            <a:r>
              <a:rPr lang="uk-UA" sz="2800" b="1" dirty="0"/>
              <a:t>у селянському </a:t>
            </a:r>
            <a:r>
              <a:rPr lang="uk-UA" sz="2800" b="1" dirty="0" smtClean="0"/>
              <a:t>строї</a:t>
            </a:r>
          </a:p>
          <a:p>
            <a:r>
              <a:rPr lang="uk-UA" sz="2400" dirty="0"/>
              <a:t>Образ насупленого селянського діда виник завдяки портретам із останнього періоду життя Шевченка. Та замолоду Тарас був справжнім петербурзьким денді й полюбляв убиратись елегантно. Пристойні заробітки портретиста дозволяли йому вбиратись у найкращих кравців, а за один із своїх гонорарів він придбав єнотову шубу. Коли Шевченка заарештували у справі Кирило-</a:t>
            </a:r>
            <a:r>
              <a:rPr lang="uk-UA" sz="2400" dirty="0" err="1"/>
              <a:t>Мефодіївського</a:t>
            </a:r>
            <a:r>
              <a:rPr lang="uk-UA" sz="2400" dirty="0"/>
              <a:t> товариства, він ішов на весілля Пантелеймона Куліша, де мав бути першим дружбою. Під час арешту був присутній київський губернатор </a:t>
            </a:r>
            <a:r>
              <a:rPr lang="uk-UA" sz="2400" dirty="0" err="1"/>
              <a:t>Фундуклей</a:t>
            </a:r>
            <a:r>
              <a:rPr lang="uk-UA" sz="2400" dirty="0"/>
              <a:t>, який зауважив, що Шевченко виглядає як нова копійка.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61527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TC103090434[[fn=Тип дерева]]</Template>
  <TotalTime>112</TotalTime>
  <Words>880</Words>
  <Application>Microsoft Office PowerPoint</Application>
  <PresentationFormat>Широкоэкранный</PresentationFormat>
  <Paragraphs>39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 Narrow</vt:lpstr>
      <vt:lpstr>Cambria</vt:lpstr>
      <vt:lpstr>Rockwell</vt:lpstr>
      <vt:lpstr>Rockwell Condensed</vt:lpstr>
      <vt:lpstr>Wingdings</vt:lpstr>
      <vt:lpstr>Дерево</vt:lpstr>
      <vt:lpstr>  Елементи скритих сторінок, міфів  із життя та творчості Т.Г Шевченка </vt:lpstr>
      <vt:lpstr>Міфи про Тараса Шевченка   Тарас Григорович пив ром, носив єнотову шубу, був сином підприємця і академіком, а «Кобзар» - інтелектуальний психологічний роман. Десять міфів про батька українсько літератури, розвінчані Богданом Тихолозом.</vt:lpstr>
      <vt:lpstr>Актуальність даної теми полягає у тому  , що незважаючи на великий проміжок часу  , який вимірюється у століттях , український народ не  тільки  продовжує захоплюватись творчістю великого письменника т. г . Шевченка , але й намагається знайти і розкрити правду про його життя , на ті питання і міфи , які з’явилися у продовж цього часу , визначити що правда , а що вигадка .   Мета роботи є показати спірні питання з біографії та творчості Т. Г . Шевченка .   Завданнями роботи є :  1) Визначити існуючу інформацію  2) Розкрити міфи про життя видатного поета 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Елементи скритих сторінок, міфів  із життя та творчості Т.Г Шевченка </dc:title>
  <dc:creator>Егор Ленко</dc:creator>
  <cp:lastModifiedBy>Дмитрий Андилахай</cp:lastModifiedBy>
  <cp:revision>11</cp:revision>
  <dcterms:created xsi:type="dcterms:W3CDTF">2014-03-21T00:28:08Z</dcterms:created>
  <dcterms:modified xsi:type="dcterms:W3CDTF">2014-04-09T10:26:27Z</dcterms:modified>
</cp:coreProperties>
</file>