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71" r:id="rId9"/>
    <p:sldId id="260" r:id="rId10"/>
    <p:sldId id="269" r:id="rId11"/>
    <p:sldId id="270" r:id="rId12"/>
    <p:sldId id="268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A11-67AF-45B7-BFAF-177A04D4E2C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270A-76ED-400D-9061-03C49E456D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A11-67AF-45B7-BFAF-177A04D4E2C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270A-76ED-400D-9061-03C49E456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A11-67AF-45B7-BFAF-177A04D4E2C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270A-76ED-400D-9061-03C49E456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A11-67AF-45B7-BFAF-177A04D4E2C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270A-76ED-400D-9061-03C49E456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A11-67AF-45B7-BFAF-177A04D4E2C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029270A-76ED-400D-9061-03C49E456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A11-67AF-45B7-BFAF-177A04D4E2C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270A-76ED-400D-9061-03C49E456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A11-67AF-45B7-BFAF-177A04D4E2C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270A-76ED-400D-9061-03C49E456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A11-67AF-45B7-BFAF-177A04D4E2C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270A-76ED-400D-9061-03C49E456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A11-67AF-45B7-BFAF-177A04D4E2C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270A-76ED-400D-9061-03C49E456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A11-67AF-45B7-BFAF-177A04D4E2C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270A-76ED-400D-9061-03C49E456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A11-67AF-45B7-BFAF-177A04D4E2C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270A-76ED-400D-9061-03C49E456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F93A11-67AF-45B7-BFAF-177A04D4E2C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29270A-76ED-400D-9061-03C49E456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511480" cy="2520280"/>
          </a:xfrm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Історичне</a:t>
            </a:r>
            <a:r>
              <a:rPr lang="ru-RU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підґрунтя</a:t>
            </a:r>
            <a:r>
              <a:rPr lang="ru-RU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Т.Г. </a:t>
            </a:r>
            <a:r>
              <a:rPr lang="ru-RU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Шевченка</a:t>
            </a:r>
            <a:r>
              <a:rPr lang="ru-RU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«Гайдамаки».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636912"/>
            <a:ext cx="6192688" cy="3960440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 робота учениці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10-Б класу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Пологівської гімназії «Основа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Тоцької Софії Ігорівни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керівник: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Маркітан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Володимирівна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G:\фото\P407038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216024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835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Позитивні риси Коліївщини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Коліївщина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яскравою</a:t>
            </a:r>
            <a:r>
              <a:rPr lang="ru-RU" dirty="0"/>
              <a:t> та </a:t>
            </a:r>
            <a:r>
              <a:rPr lang="ru-RU" dirty="0" err="1"/>
              <a:t>насиченою</a:t>
            </a:r>
            <a:r>
              <a:rPr lang="ru-RU" dirty="0"/>
              <a:t> </a:t>
            </a:r>
            <a:r>
              <a:rPr lang="ru-RU" dirty="0" err="1" smtClean="0"/>
              <a:t>подіями</a:t>
            </a:r>
            <a:r>
              <a:rPr lang="ru-RU" dirty="0" smtClean="0"/>
              <a:t>;</a:t>
            </a:r>
          </a:p>
          <a:p>
            <a:r>
              <a:rPr lang="ru-RU" dirty="0" err="1"/>
              <a:t>п</a:t>
            </a:r>
            <a:r>
              <a:rPr lang="ru-RU" dirty="0" err="1" smtClean="0"/>
              <a:t>овстанці</a:t>
            </a:r>
            <a:r>
              <a:rPr lang="ru-RU" dirty="0" smtClean="0"/>
              <a:t> </a:t>
            </a:r>
            <a:r>
              <a:rPr lang="ru-RU" dirty="0" err="1"/>
              <a:t>боролися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гнобителів</a:t>
            </a:r>
            <a:r>
              <a:rPr lang="ru-RU" dirty="0"/>
              <a:t> та </a:t>
            </a:r>
            <a:r>
              <a:rPr lang="ru-RU" dirty="0" err="1"/>
              <a:t>неправдивих</a:t>
            </a:r>
            <a:r>
              <a:rPr lang="ru-RU" dirty="0"/>
              <a:t> </a:t>
            </a:r>
            <a:r>
              <a:rPr lang="ru-RU" dirty="0" err="1" smtClean="0"/>
              <a:t>державників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err="1"/>
              <a:t>сприяла</a:t>
            </a:r>
            <a:r>
              <a:rPr lang="ru-RU" dirty="0"/>
              <a:t> </a:t>
            </a:r>
            <a:r>
              <a:rPr lang="ru-RU" dirty="0" err="1"/>
              <a:t>возз’єднанню</a:t>
            </a:r>
            <a:r>
              <a:rPr lang="ru-RU" dirty="0"/>
              <a:t> </a:t>
            </a:r>
            <a:r>
              <a:rPr lang="ru-RU" dirty="0" err="1"/>
              <a:t>Правобережної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з </a:t>
            </a:r>
            <a:r>
              <a:rPr lang="ru-RU" dirty="0" err="1" smtClean="0"/>
              <a:t>Лівобережною</a:t>
            </a:r>
            <a:r>
              <a:rPr lang="ru-RU" dirty="0"/>
              <a:t>; </a:t>
            </a:r>
            <a:r>
              <a:rPr lang="ru-RU" dirty="0" err="1" smtClean="0"/>
              <a:t>Гайдамацький</a:t>
            </a:r>
            <a:r>
              <a:rPr lang="ru-RU" dirty="0" smtClean="0"/>
              <a:t>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великий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піднесення</a:t>
            </a:r>
            <a:r>
              <a:rPr lang="ru-RU" dirty="0"/>
              <a:t> </a:t>
            </a:r>
            <a:r>
              <a:rPr lang="ru-RU" dirty="0" err="1"/>
              <a:t>національно-визвольного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в </a:t>
            </a:r>
            <a:r>
              <a:rPr lang="ru-RU" dirty="0" err="1"/>
              <a:t>Галичині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Негатив повстання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участь у </a:t>
            </a:r>
            <a:r>
              <a:rPr lang="ru-RU" dirty="0" err="1"/>
              <a:t>повстанні</a:t>
            </a:r>
            <a:r>
              <a:rPr lang="ru-RU" dirty="0"/>
              <a:t> взяли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 та </a:t>
            </a:r>
            <a:r>
              <a:rPr lang="ru-RU" dirty="0" err="1" smtClean="0"/>
              <a:t>підлітки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r>
              <a:rPr lang="ru-RU" dirty="0" err="1"/>
              <a:t>знецінювалося</a:t>
            </a:r>
            <a:r>
              <a:rPr lang="ru-RU" dirty="0"/>
              <a:t> </a:t>
            </a:r>
            <a:r>
              <a:rPr lang="ru-RU" dirty="0" err="1"/>
              <a:t>найдорожче</a:t>
            </a:r>
            <a:r>
              <a:rPr lang="ru-RU" dirty="0"/>
              <a:t> – </a:t>
            </a:r>
            <a:r>
              <a:rPr lang="ru-RU" dirty="0" err="1"/>
              <a:t>людське</a:t>
            </a:r>
            <a:r>
              <a:rPr lang="ru-RU" dirty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;</a:t>
            </a:r>
          </a:p>
          <a:p>
            <a:r>
              <a:rPr lang="ru-RU" dirty="0" err="1"/>
              <a:t>Коліївщина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«</a:t>
            </a:r>
            <a:r>
              <a:rPr lang="ru-RU" dirty="0" err="1"/>
              <a:t>кіл</a:t>
            </a:r>
            <a:r>
              <a:rPr lang="ru-RU" dirty="0"/>
              <a:t>», «колоти», «</a:t>
            </a:r>
            <a:r>
              <a:rPr lang="ru-RU" dirty="0" err="1"/>
              <a:t>колій</a:t>
            </a:r>
            <a:r>
              <a:rPr lang="ru-RU" dirty="0"/>
              <a:t>»)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стихійним</a:t>
            </a:r>
            <a:r>
              <a:rPr lang="ru-RU" dirty="0"/>
              <a:t> і погано </a:t>
            </a:r>
            <a:r>
              <a:rPr lang="ru-RU" dirty="0" err="1"/>
              <a:t>організованим</a:t>
            </a:r>
            <a:r>
              <a:rPr lang="ru-RU" dirty="0"/>
              <a:t> </a:t>
            </a:r>
            <a:r>
              <a:rPr lang="ru-RU" dirty="0" err="1" smtClean="0"/>
              <a:t>повстанням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1555"/>
            <a:ext cx="3811048" cy="2224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2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1116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836712"/>
            <a:ext cx="8373616" cy="529208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Аналізуючи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поему «Гайдамаки», можемо дійти  висновку, що Т.Г.Шевченко достовірно та правдиво зобразив такий тяжкий та кровавий епізод з історії України, як Коліївщина. Він висвітлив  проблеми, які хвилювали селян -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козаків.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6992"/>
            <a:ext cx="2675756" cy="2640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021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Чи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можливо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перемогти</a:t>
            </a:r>
            <a:r>
              <a:rPr lang="ru-RU" dirty="0">
                <a:solidFill>
                  <a:srgbClr val="FF0000"/>
                </a:solidFill>
              </a:rPr>
              <a:t> зло злом?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                                                   </a:t>
            </a:r>
            <a:r>
              <a:rPr lang="ru-RU" dirty="0" err="1" smtClean="0"/>
              <a:t>Посіяли</a:t>
            </a:r>
            <a:r>
              <a:rPr lang="ru-RU" dirty="0" smtClean="0"/>
              <a:t> </a:t>
            </a:r>
            <a:r>
              <a:rPr lang="ru-RU" dirty="0"/>
              <a:t>гайдамаки </a:t>
            </a:r>
          </a:p>
          <a:p>
            <a:pPr marL="137160" indent="0">
              <a:buNone/>
            </a:pPr>
            <a:r>
              <a:rPr lang="ru-RU" dirty="0"/>
              <a:t>                                </a:t>
            </a:r>
            <a:r>
              <a:rPr lang="ru-RU" dirty="0" smtClean="0"/>
              <a:t>                   В  </a:t>
            </a:r>
            <a:r>
              <a:rPr lang="ru-RU" dirty="0" err="1"/>
              <a:t>Україні</a:t>
            </a:r>
            <a:r>
              <a:rPr lang="ru-RU" dirty="0"/>
              <a:t> жито,</a:t>
            </a:r>
          </a:p>
          <a:p>
            <a:pPr marL="137160" indent="0">
              <a:buNone/>
            </a:pPr>
            <a:r>
              <a:rPr lang="ru-RU" dirty="0"/>
              <a:t>                            </a:t>
            </a:r>
            <a:r>
              <a:rPr lang="ru-RU" dirty="0" smtClean="0"/>
              <a:t>                      </a:t>
            </a:r>
            <a:r>
              <a:rPr lang="ru-RU" dirty="0"/>
              <a:t>Та не вони </a:t>
            </a:r>
            <a:r>
              <a:rPr lang="ru-RU" dirty="0" err="1"/>
              <a:t>його</a:t>
            </a:r>
            <a:r>
              <a:rPr lang="ru-RU" dirty="0"/>
              <a:t> жали.</a:t>
            </a:r>
          </a:p>
          <a:p>
            <a:pPr marL="137160" indent="0">
              <a:buNone/>
            </a:pPr>
            <a:r>
              <a:rPr lang="ru-RU" dirty="0" smtClean="0"/>
              <a:t>                                                 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мусим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?</a:t>
            </a:r>
          </a:p>
          <a:p>
            <a:pPr marL="137160" indent="0">
              <a:buNone/>
            </a:pPr>
            <a:r>
              <a:rPr lang="ru-RU" dirty="0"/>
              <a:t>                             </a:t>
            </a:r>
            <a:r>
              <a:rPr lang="ru-RU" dirty="0" smtClean="0"/>
              <a:t>                </a:t>
            </a:r>
            <a:r>
              <a:rPr lang="ru-RU" dirty="0"/>
              <a:t>Нема </a:t>
            </a:r>
            <a:r>
              <a:rPr lang="ru-RU" dirty="0" err="1"/>
              <a:t>правди</a:t>
            </a:r>
            <a:r>
              <a:rPr lang="ru-RU" dirty="0"/>
              <a:t>, не </a:t>
            </a:r>
            <a:r>
              <a:rPr lang="ru-RU" dirty="0" err="1"/>
              <a:t>виросла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                                                    Кривда </a:t>
            </a:r>
            <a:r>
              <a:rPr lang="ru-RU" dirty="0" err="1"/>
              <a:t>повиває</a:t>
            </a:r>
            <a:r>
              <a:rPr lang="ru-RU" dirty="0"/>
              <a:t>...</a:t>
            </a:r>
          </a:p>
          <a:p>
            <a:pPr marL="137160" indent="0">
              <a:buNone/>
            </a:pPr>
            <a:r>
              <a:rPr lang="ru-RU" dirty="0"/>
              <a:t>       „... </a:t>
            </a:r>
            <a:r>
              <a:rPr lang="ru-RU" dirty="0" err="1"/>
              <a:t>розказувать</a:t>
            </a:r>
            <a:r>
              <a:rPr lang="ru-RU" dirty="0"/>
              <a:t> треба” - повторимо </a:t>
            </a:r>
            <a:r>
              <a:rPr lang="ru-RU" dirty="0" err="1"/>
              <a:t>ще</a:t>
            </a:r>
            <a:r>
              <a:rPr lang="ru-RU" dirty="0"/>
              <a:t> раз слова </a:t>
            </a:r>
            <a:r>
              <a:rPr lang="ru-RU" dirty="0" err="1"/>
              <a:t>поета</a:t>
            </a:r>
            <a:r>
              <a:rPr lang="ru-RU" dirty="0"/>
              <a:t>. Так </a:t>
            </a:r>
            <a:r>
              <a:rPr lang="ru-RU" dirty="0" err="1"/>
              <a:t>було</a:t>
            </a:r>
            <a:r>
              <a:rPr lang="ru-RU" dirty="0"/>
              <a:t>, і </a:t>
            </a:r>
            <a:r>
              <a:rPr lang="ru-RU" dirty="0" err="1"/>
              <a:t>це</a:t>
            </a:r>
            <a:r>
              <a:rPr lang="ru-RU" dirty="0"/>
              <a:t> правда, але так бути не </a:t>
            </a:r>
            <a:r>
              <a:rPr lang="ru-RU" dirty="0" err="1"/>
              <a:t>мусить</a:t>
            </a:r>
            <a:r>
              <a:rPr lang="ru-RU" dirty="0"/>
              <a:t>. Читайте і думайте, </a:t>
            </a:r>
            <a:r>
              <a:rPr lang="ru-RU" dirty="0" err="1"/>
              <a:t>каже</a:t>
            </a:r>
            <a:r>
              <a:rPr lang="ru-RU" dirty="0"/>
              <a:t> нам Шевченко.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3588"/>
            <a:ext cx="3662941" cy="2497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3417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Робота над проектом (фото-колаж)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G:\фото\P40703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00802"/>
            <a:ext cx="3960440" cy="297033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фото\P40703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64785"/>
            <a:ext cx="3995936" cy="299695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фото\P40703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849" y="1138055"/>
            <a:ext cx="3006080" cy="225456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фото\P40703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2790056" cy="209254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:\фото\P407037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6" t="20117" r="16166" b="1988"/>
          <a:stretch/>
        </p:blipFill>
        <p:spPr bwMode="auto">
          <a:xfrm>
            <a:off x="3181928" y="1388245"/>
            <a:ext cx="2506196" cy="204387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BottomRight"/>
            <a:lightRig rig="glow" dir="t">
              <a:rot lat="0" lon="0" rev="4800000"/>
            </a:lightRig>
          </a:scene3d>
          <a:sp3d prstMaterial="matte">
            <a:bevelT w="127000" h="635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7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4000" dirty="0">
                <a:solidFill>
                  <a:srgbClr val="FF0000"/>
                </a:solidFill>
              </a:rPr>
              <a:t>Мета </a:t>
            </a:r>
            <a:r>
              <a:rPr lang="ru-RU" sz="4000" dirty="0" err="1">
                <a:solidFill>
                  <a:srgbClr val="FF0000"/>
                </a:solidFill>
              </a:rPr>
              <a:t>роботи</a:t>
            </a:r>
            <a:r>
              <a:rPr lang="ru-RU" sz="40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84784"/>
            <a:ext cx="8363272" cy="4824576"/>
          </a:xfrm>
        </p:spPr>
        <p:txBody>
          <a:bodyPr>
            <a:normAutofit/>
          </a:bodyPr>
          <a:lstStyle/>
          <a:p>
            <a:pPr marL="457200" indent="-457200" algn="ctr">
              <a:buFontTx/>
              <a:buChar char="-"/>
            </a:pP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/>
              <a:t>історичного</a:t>
            </a:r>
            <a:r>
              <a:rPr lang="ru-RU" dirty="0"/>
              <a:t> </a:t>
            </a:r>
            <a:r>
              <a:rPr lang="ru-RU" dirty="0" err="1"/>
              <a:t>підґрунтя</a:t>
            </a:r>
            <a:r>
              <a:rPr lang="ru-RU" dirty="0"/>
              <a:t> 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 </a:t>
            </a:r>
            <a:r>
              <a:rPr lang="ru-RU" dirty="0" err="1"/>
              <a:t>Т.Г.Шевченка</a:t>
            </a:r>
            <a:r>
              <a:rPr lang="ru-RU" dirty="0"/>
              <a:t> «Гайдамаки</a:t>
            </a:r>
            <a:r>
              <a:rPr lang="ru-RU" dirty="0" smtClean="0"/>
              <a:t>»;</a:t>
            </a:r>
          </a:p>
          <a:p>
            <a:pPr marL="457200" indent="-457200" algn="ctr">
              <a:buFontTx/>
              <a:buChar char="-"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- </a:t>
            </a:r>
            <a:r>
              <a:rPr lang="ru-RU" dirty="0" err="1" smtClean="0"/>
              <a:t>співставлення</a:t>
            </a:r>
            <a:r>
              <a:rPr lang="ru-RU" dirty="0" smtClean="0"/>
              <a:t> </a:t>
            </a:r>
            <a:r>
              <a:rPr lang="ru-RU" dirty="0" err="1"/>
              <a:t>подій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відбувалися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 </a:t>
            </a:r>
            <a:r>
              <a:rPr lang="ru-RU" dirty="0" err="1" smtClean="0"/>
              <a:t>Коліївщини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порівняння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з </a:t>
            </a:r>
            <a:r>
              <a:rPr lang="ru-RU" dirty="0" err="1"/>
              <a:t>історичними</a:t>
            </a:r>
            <a:r>
              <a:rPr lang="ru-RU" dirty="0"/>
              <a:t> фактами, </a:t>
            </a:r>
            <a:r>
              <a:rPr lang="ru-RU" dirty="0" err="1"/>
              <a:t>пов’язаними</a:t>
            </a:r>
            <a:r>
              <a:rPr lang="ru-RU" dirty="0"/>
              <a:t> з </a:t>
            </a:r>
            <a:r>
              <a:rPr lang="ru-RU" dirty="0" err="1"/>
              <a:t>цими</a:t>
            </a:r>
            <a:r>
              <a:rPr lang="ru-RU" dirty="0"/>
              <a:t> </a:t>
            </a:r>
            <a:r>
              <a:rPr lang="ru-RU" dirty="0" err="1" smtClean="0"/>
              <a:t>подіями</a:t>
            </a:r>
            <a:r>
              <a:rPr lang="ru-RU" dirty="0" smtClean="0"/>
              <a:t>;  </a:t>
            </a:r>
            <a:r>
              <a:rPr lang="ru-RU" dirty="0" err="1"/>
              <a:t>наведення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. </a:t>
            </a:r>
          </a:p>
        </p:txBody>
      </p:sp>
      <p:pic>
        <p:nvPicPr>
          <p:cNvPr id="2050" name="Picture 2" descr="F:\фони, анимации\kartinki2_0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301208"/>
            <a:ext cx="1484784" cy="108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00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err="1">
                <a:solidFill>
                  <a:srgbClr val="FF0000"/>
                </a:solidFill>
              </a:rPr>
              <a:t>Задачі</a:t>
            </a: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4400" dirty="0" err="1">
                <a:solidFill>
                  <a:srgbClr val="FF0000"/>
                </a:solidFill>
              </a:rPr>
              <a:t>дослідження</a:t>
            </a:r>
            <a:r>
              <a:rPr lang="ru-RU" sz="4400" dirty="0">
                <a:solidFill>
                  <a:srgbClr val="FF0000"/>
                </a:solidFill>
              </a:rPr>
              <a:t>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32863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 Провести </a:t>
            </a:r>
            <a:r>
              <a:rPr lang="ru-RU" dirty="0" err="1"/>
              <a:t>архівно-літературні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 err="1" smtClean="0"/>
              <a:t>Зібрати</a:t>
            </a:r>
            <a:r>
              <a:rPr lang="ru-RU" dirty="0" smtClean="0"/>
              <a:t>  </a:t>
            </a:r>
            <a:r>
              <a:rPr lang="ru-RU" dirty="0"/>
              <a:t>та </a:t>
            </a:r>
            <a:r>
              <a:rPr lang="ru-RU" dirty="0" err="1"/>
              <a:t>проаналізувати</a:t>
            </a:r>
            <a:r>
              <a:rPr lang="ru-RU" dirty="0"/>
              <a:t> </a:t>
            </a:r>
            <a:r>
              <a:rPr lang="ru-RU" dirty="0" err="1"/>
              <a:t>свідчення</a:t>
            </a:r>
            <a:r>
              <a:rPr lang="ru-RU" dirty="0"/>
              <a:t>  з </a:t>
            </a:r>
            <a:r>
              <a:rPr lang="ru-RU" dirty="0" err="1"/>
              <a:t>даної</a:t>
            </a:r>
            <a:r>
              <a:rPr lang="ru-RU" dirty="0"/>
              <a:t> теми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 err="1" smtClean="0"/>
              <a:t>Висвітлення</a:t>
            </a:r>
            <a:r>
              <a:rPr lang="ru-RU" dirty="0" smtClean="0"/>
              <a:t> </a:t>
            </a:r>
            <a:r>
              <a:rPr lang="ru-RU" dirty="0" err="1"/>
              <a:t>невідомих</a:t>
            </a:r>
            <a:r>
              <a:rPr lang="ru-RU" dirty="0"/>
              <a:t> </a:t>
            </a:r>
            <a:r>
              <a:rPr lang="ru-RU" dirty="0" err="1"/>
              <a:t>фактів</a:t>
            </a:r>
            <a:r>
              <a:rPr lang="ru-RU" dirty="0"/>
              <a:t> та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висновків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Коліївщини</a:t>
            </a:r>
            <a:r>
              <a:rPr lang="ru-RU" dirty="0"/>
              <a:t>, яка є  </a:t>
            </a:r>
            <a:r>
              <a:rPr lang="ru-RU" dirty="0" err="1"/>
              <a:t>історичним</a:t>
            </a:r>
            <a:r>
              <a:rPr lang="ru-RU" dirty="0"/>
              <a:t>  </a:t>
            </a:r>
            <a:r>
              <a:rPr lang="ru-RU" dirty="0" err="1"/>
              <a:t>підґрунтям</a:t>
            </a:r>
            <a:r>
              <a:rPr lang="ru-RU" dirty="0"/>
              <a:t>  </a:t>
            </a:r>
            <a:r>
              <a:rPr lang="ru-RU" dirty="0" err="1"/>
              <a:t>твору</a:t>
            </a:r>
            <a:r>
              <a:rPr lang="ru-RU" dirty="0"/>
              <a:t> </a:t>
            </a:r>
            <a:r>
              <a:rPr lang="ru-RU" dirty="0" err="1"/>
              <a:t>Т.Г.Шевченка</a:t>
            </a:r>
            <a:r>
              <a:rPr lang="ru-RU" dirty="0"/>
              <a:t> «Гайдамаки</a:t>
            </a:r>
            <a:r>
              <a:rPr lang="ru-RU" dirty="0" smtClean="0"/>
              <a:t>».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F:\фони, анимации\1281437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227" y="5157192"/>
            <a:ext cx="1052314" cy="105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41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err="1">
                <a:solidFill>
                  <a:srgbClr val="FF0000"/>
                </a:solidFill>
              </a:rPr>
              <a:t>Методи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дослідження</a:t>
            </a:r>
            <a:r>
              <a:rPr lang="ru-RU" sz="4000" dirty="0">
                <a:solidFill>
                  <a:srgbClr val="FF0000"/>
                </a:solidFill>
              </a:rPr>
              <a:t>:</a:t>
            </a:r>
            <a:br>
              <a:rPr lang="ru-RU" sz="4000" dirty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/>
              <a:t>- </a:t>
            </a:r>
            <a:r>
              <a:rPr lang="ru-RU" sz="2400" dirty="0" err="1" smtClean="0"/>
              <a:t>описовий</a:t>
            </a:r>
            <a:r>
              <a:rPr lang="ru-RU" sz="2400" dirty="0"/>
              <a:t>;</a:t>
            </a:r>
            <a:endParaRPr lang="ru-RU" sz="2400" dirty="0" smtClean="0"/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/>
              <a:t>-  </a:t>
            </a:r>
            <a:r>
              <a:rPr lang="ru-RU" sz="2400" dirty="0" err="1"/>
              <a:t>порівняльно</a:t>
            </a:r>
            <a:r>
              <a:rPr lang="ru-RU" sz="2400" dirty="0"/>
              <a:t> </a:t>
            </a:r>
            <a:r>
              <a:rPr lang="ru-RU" sz="2400" dirty="0" smtClean="0"/>
              <a:t>– </a:t>
            </a:r>
            <a:r>
              <a:rPr lang="ru-RU" sz="2400" dirty="0" err="1" smtClean="0"/>
              <a:t>історичний</a:t>
            </a:r>
            <a:r>
              <a:rPr lang="ru-RU" sz="2400" dirty="0"/>
              <a:t>;</a:t>
            </a:r>
            <a:endParaRPr lang="ru-RU" sz="2400" dirty="0" smtClean="0"/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/>
              <a:t>-  </a:t>
            </a:r>
            <a:r>
              <a:rPr lang="ru-RU" sz="2400" dirty="0" err="1" smtClean="0"/>
              <a:t>практичний</a:t>
            </a:r>
            <a:r>
              <a:rPr lang="ru-RU" sz="2400" dirty="0"/>
              <a:t>;</a:t>
            </a:r>
            <a:endParaRPr lang="ru-RU" sz="2400" dirty="0" smtClean="0"/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/>
              <a:t> - </a:t>
            </a:r>
            <a:r>
              <a:rPr lang="ru-RU" sz="2400" dirty="0" err="1" smtClean="0"/>
              <a:t>історико</a:t>
            </a:r>
            <a:r>
              <a:rPr lang="ru-RU" sz="2400" dirty="0" smtClean="0"/>
              <a:t> – </a:t>
            </a:r>
            <a:r>
              <a:rPr lang="ru-RU" sz="2400" dirty="0" err="1" smtClean="0"/>
              <a:t>системний</a:t>
            </a:r>
            <a:r>
              <a:rPr lang="ru-RU" sz="2400" dirty="0" smtClean="0"/>
              <a:t>;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/>
              <a:t>- </a:t>
            </a:r>
            <a:r>
              <a:rPr lang="ru-RU" sz="2400" dirty="0" err="1" smtClean="0"/>
              <a:t>частково-пошуковий</a:t>
            </a:r>
            <a:r>
              <a:rPr lang="ru-RU" sz="2400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820" y="1412776"/>
            <a:ext cx="2744857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08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84" y="116632"/>
            <a:ext cx="8507288" cy="828328"/>
          </a:xfrm>
        </p:spPr>
        <p:txBody>
          <a:bodyPr>
            <a:noAutofit/>
          </a:bodyPr>
          <a:lstStyle/>
          <a:p>
            <a:r>
              <a:rPr lang="ru-RU" sz="4000" dirty="0" err="1">
                <a:solidFill>
                  <a:srgbClr val="FF0000"/>
                </a:solidFill>
              </a:rPr>
              <a:t>Практичне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значення</a:t>
            </a:r>
            <a:r>
              <a:rPr lang="ru-RU" sz="4000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25658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на уроках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11" y="2708920"/>
            <a:ext cx="2849513" cy="2736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88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r>
              <a:rPr lang="ru-RU" sz="4000" dirty="0" err="1">
                <a:solidFill>
                  <a:srgbClr val="FF0000"/>
                </a:solidFill>
              </a:rPr>
              <a:t>Наукова</a:t>
            </a:r>
            <a:r>
              <a:rPr lang="ru-RU" sz="4000" dirty="0">
                <a:solidFill>
                  <a:srgbClr val="FF0000"/>
                </a:solidFill>
              </a:rPr>
              <a:t> новизна </a:t>
            </a:r>
            <a:r>
              <a:rPr lang="ru-RU" sz="4000" dirty="0" err="1">
                <a:solidFill>
                  <a:srgbClr val="FF0000"/>
                </a:solidFill>
              </a:rPr>
              <a:t>роботи</a:t>
            </a:r>
            <a:r>
              <a:rPr lang="ru-RU" sz="4000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11216"/>
          </a:xfrm>
        </p:spPr>
        <p:txBody>
          <a:bodyPr/>
          <a:lstStyle/>
          <a:p>
            <a:pPr marL="137160" indent="0">
              <a:buNone/>
            </a:pPr>
            <a:r>
              <a:rPr lang="ru-RU" dirty="0" err="1" smtClean="0"/>
              <a:t>зроблено</a:t>
            </a:r>
            <a:r>
              <a:rPr lang="ru-RU" dirty="0" smtClean="0"/>
              <a:t> </a:t>
            </a:r>
            <a:r>
              <a:rPr lang="ru-RU" dirty="0" err="1"/>
              <a:t>спробу</a:t>
            </a:r>
            <a:r>
              <a:rPr lang="ru-RU" dirty="0"/>
              <a:t> комплексного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Коліївщини</a:t>
            </a:r>
            <a:r>
              <a:rPr lang="ru-RU" dirty="0"/>
              <a:t>, як </a:t>
            </a:r>
            <a:r>
              <a:rPr lang="ru-RU" dirty="0" err="1"/>
              <a:t>історичного</a:t>
            </a:r>
            <a:r>
              <a:rPr lang="ru-RU" dirty="0"/>
              <a:t> </a:t>
            </a:r>
            <a:r>
              <a:rPr lang="ru-RU" dirty="0" err="1"/>
              <a:t>підґрунтя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 «Гайдамаки».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12976"/>
            <a:ext cx="2647206" cy="2902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6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56320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Гіпотеза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11260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/>
              <a:t>дослідження</a:t>
            </a:r>
            <a:r>
              <a:rPr lang="ru-RU" dirty="0"/>
              <a:t> теми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оволодіти</a:t>
            </a:r>
            <a:r>
              <a:rPr lang="ru-RU" dirty="0"/>
              <a:t> </a:t>
            </a:r>
            <a:r>
              <a:rPr lang="ru-RU" dirty="0" err="1"/>
              <a:t>знаннями</a:t>
            </a:r>
            <a:r>
              <a:rPr lang="ru-RU" dirty="0"/>
              <a:t> з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та 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Т.Г.Шевченка</a:t>
            </a:r>
            <a:r>
              <a:rPr lang="ru-RU" dirty="0"/>
              <a:t>, </a:t>
            </a:r>
            <a:r>
              <a:rPr lang="ru-RU" dirty="0" err="1"/>
              <a:t>розширюють</a:t>
            </a:r>
            <a:r>
              <a:rPr lang="ru-RU" dirty="0"/>
              <a:t> </a:t>
            </a:r>
            <a:r>
              <a:rPr lang="ru-RU" dirty="0" err="1"/>
              <a:t>кругозір</a:t>
            </a:r>
            <a:r>
              <a:rPr lang="ru-RU" dirty="0"/>
              <a:t>,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прищепленню</a:t>
            </a:r>
            <a:r>
              <a:rPr lang="ru-RU" dirty="0"/>
              <a:t> </a:t>
            </a:r>
            <a:r>
              <a:rPr lang="ru-RU" dirty="0" err="1"/>
              <a:t>патріотизму</a:t>
            </a:r>
            <a:r>
              <a:rPr lang="ru-RU" dirty="0"/>
              <a:t> та </a:t>
            </a:r>
            <a:r>
              <a:rPr lang="ru-RU" dirty="0" err="1"/>
              <a:t>гордості</a:t>
            </a:r>
            <a:r>
              <a:rPr lang="ru-RU" dirty="0"/>
              <a:t> за свою </a:t>
            </a:r>
            <a:r>
              <a:rPr lang="ru-RU" dirty="0" err="1"/>
              <a:t>культурну</a:t>
            </a:r>
            <a:r>
              <a:rPr lang="ru-RU" dirty="0"/>
              <a:t> та </a:t>
            </a:r>
            <a:r>
              <a:rPr lang="ru-RU" dirty="0" err="1"/>
              <a:t>історичну</a:t>
            </a:r>
            <a:r>
              <a:rPr lang="ru-RU" dirty="0"/>
              <a:t> </a:t>
            </a:r>
            <a:r>
              <a:rPr lang="ru-RU" dirty="0" err="1"/>
              <a:t>спадщину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57192"/>
            <a:ext cx="11461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1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Історична довідка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400" dirty="0" err="1"/>
              <a:t>Коліївщина</a:t>
            </a:r>
            <a:r>
              <a:rPr lang="ru-RU" dirty="0"/>
              <a:t> – </a:t>
            </a:r>
            <a:r>
              <a:rPr lang="ru-RU" dirty="0" err="1"/>
              <a:t>найвідоміший</a:t>
            </a:r>
            <a:r>
              <a:rPr lang="ru-RU" dirty="0"/>
              <a:t> </a:t>
            </a:r>
            <a:r>
              <a:rPr lang="ru-RU" dirty="0" err="1"/>
              <a:t>виступ</a:t>
            </a:r>
            <a:r>
              <a:rPr lang="ru-RU" dirty="0"/>
              <a:t> </a:t>
            </a:r>
            <a:r>
              <a:rPr lang="ru-RU" dirty="0" err="1"/>
              <a:t>гайдамаків</a:t>
            </a:r>
            <a:r>
              <a:rPr lang="ru-RU" dirty="0"/>
              <a:t> 1768 року. Основною </a:t>
            </a:r>
            <a:r>
              <a:rPr lang="ru-RU" dirty="0" err="1"/>
              <a:t>його</a:t>
            </a:r>
            <a:r>
              <a:rPr lang="ru-RU" dirty="0"/>
              <a:t> силою </a:t>
            </a:r>
            <a:r>
              <a:rPr lang="ru-RU" dirty="0" err="1"/>
              <a:t>було</a:t>
            </a:r>
            <a:r>
              <a:rPr lang="ru-RU" dirty="0"/>
              <a:t> селянство.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повстання</a:t>
            </a:r>
            <a:r>
              <a:rPr lang="ru-RU" dirty="0"/>
              <a:t> </a:t>
            </a:r>
            <a:r>
              <a:rPr lang="ru-RU" dirty="0" err="1"/>
              <a:t>спричинили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 err="1"/>
              <a:t>По-перше</a:t>
            </a:r>
            <a:r>
              <a:rPr lang="ru-RU" dirty="0"/>
              <a:t>, в </a:t>
            </a:r>
            <a:r>
              <a:rPr lang="ru-RU" dirty="0" err="1"/>
              <a:t>південній</a:t>
            </a:r>
            <a:r>
              <a:rPr lang="ru-RU" dirty="0"/>
              <a:t> </a:t>
            </a:r>
            <a:r>
              <a:rPr lang="ru-RU" dirty="0" err="1"/>
              <a:t>Київщині</a:t>
            </a:r>
            <a:r>
              <a:rPr lang="ru-RU" dirty="0"/>
              <a:t>, де зародилась </a:t>
            </a:r>
            <a:r>
              <a:rPr lang="ru-RU" dirty="0" err="1"/>
              <a:t>Коліївщина</a:t>
            </a:r>
            <a:r>
              <a:rPr lang="ru-RU" dirty="0"/>
              <a:t>, </a:t>
            </a:r>
            <a:r>
              <a:rPr lang="ru-RU" dirty="0" err="1"/>
              <a:t>селяни</a:t>
            </a:r>
            <a:r>
              <a:rPr lang="ru-RU" dirty="0"/>
              <a:t> </a:t>
            </a:r>
            <a:r>
              <a:rPr lang="ru-RU" dirty="0" err="1"/>
              <a:t>довше</a:t>
            </a:r>
            <a:r>
              <a:rPr lang="ru-RU" dirty="0"/>
              <a:t> </a:t>
            </a:r>
            <a:r>
              <a:rPr lang="ru-RU" dirty="0" err="1"/>
              <a:t>користувались</a:t>
            </a:r>
            <a:r>
              <a:rPr lang="ru-RU" dirty="0"/>
              <a:t> свободою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панських</a:t>
            </a:r>
            <a:r>
              <a:rPr lang="ru-RU" dirty="0"/>
              <a:t> повинностей (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територія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заселена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Правобережжя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 err="1"/>
              <a:t>По-друге</a:t>
            </a:r>
            <a:r>
              <a:rPr lang="ru-RU" dirty="0"/>
              <a:t>, </a:t>
            </a:r>
            <a:r>
              <a:rPr lang="ru-RU" dirty="0" err="1"/>
              <a:t>панське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 переживало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 </a:t>
            </a:r>
            <a:r>
              <a:rPr lang="ru-RU" dirty="0" err="1"/>
              <a:t>перенесення</a:t>
            </a:r>
            <a:r>
              <a:rPr lang="ru-RU" dirty="0"/>
              <a:t> </a:t>
            </a:r>
            <a:r>
              <a:rPr lang="ru-RU" dirty="0" err="1"/>
              <a:t>збіжжевих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 з-над Балтики до </a:t>
            </a:r>
            <a:r>
              <a:rPr lang="ru-RU" dirty="0" err="1"/>
              <a:t>Чорного</a:t>
            </a:r>
            <a:r>
              <a:rPr lang="ru-RU" dirty="0"/>
              <a:t> моря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По-третє</a:t>
            </a:r>
            <a:r>
              <a:rPr lang="ru-RU" dirty="0"/>
              <a:t>, </a:t>
            </a:r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селян мала </a:t>
            </a:r>
            <a:r>
              <a:rPr lang="ru-RU" dirty="0" err="1"/>
              <a:t>близькість</a:t>
            </a:r>
            <a:r>
              <a:rPr lang="ru-RU" dirty="0"/>
              <a:t>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Запоріжжя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По-четверте</a:t>
            </a:r>
            <a:r>
              <a:rPr lang="ru-RU" dirty="0"/>
              <a:t>, на </a:t>
            </a:r>
            <a:r>
              <a:rPr lang="ru-RU" dirty="0" err="1"/>
              <a:t>півдні</a:t>
            </a:r>
            <a:r>
              <a:rPr lang="ru-RU" dirty="0"/>
              <a:t> </a:t>
            </a:r>
            <a:r>
              <a:rPr lang="ru-RU" dirty="0" err="1"/>
              <a:t>Київщини</a:t>
            </a:r>
            <a:r>
              <a:rPr lang="ru-RU" dirty="0"/>
              <a:t> </a:t>
            </a:r>
            <a:r>
              <a:rPr lang="ru-RU" dirty="0" err="1"/>
              <a:t>загострилися</a:t>
            </a:r>
            <a:r>
              <a:rPr lang="ru-RU" dirty="0"/>
              <a:t> </a:t>
            </a:r>
            <a:r>
              <a:rPr lang="ru-RU" dirty="0" err="1"/>
              <a:t>релігійні</a:t>
            </a:r>
            <a:r>
              <a:rPr lang="ru-RU" dirty="0"/>
              <a:t> </a:t>
            </a:r>
            <a:r>
              <a:rPr lang="ru-RU" dirty="0" err="1"/>
              <a:t>суперечності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84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" y="558554"/>
            <a:ext cx="8916715" cy="59020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566</TotalTime>
  <Words>481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Історичне  підґрунтя творчості Т.Г. Шевченка на основі твору «Гайдамаки». </vt:lpstr>
      <vt:lpstr> Мета роботи:</vt:lpstr>
      <vt:lpstr>Задачі дослідження:  </vt:lpstr>
      <vt:lpstr>Методи дослідження: </vt:lpstr>
      <vt:lpstr>Практичне значення: </vt:lpstr>
      <vt:lpstr>Наукова новизна роботи: </vt:lpstr>
      <vt:lpstr>Гіпотеза роботи: </vt:lpstr>
      <vt:lpstr>Історична довідка </vt:lpstr>
      <vt:lpstr>Презентация PowerPoint</vt:lpstr>
      <vt:lpstr>Позитивні риси Коліївщини </vt:lpstr>
      <vt:lpstr>Негатив повстання </vt:lpstr>
      <vt:lpstr>Висновок  </vt:lpstr>
      <vt:lpstr>Чи можливо перемогти зло злом?  </vt:lpstr>
      <vt:lpstr>Робота над проектом (фото-колаж)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ДІЯЛЬНІСТЬ ПОВСТАНСЬКО-СЕЛЯНСЬКОГО РУХУ НЕСТОРА МАХНА  НА ТЕРИТОРІЇ ПОЛОГІВЩИНИ</dc:title>
  <dc:creator>Root</dc:creator>
  <cp:lastModifiedBy>Andrey</cp:lastModifiedBy>
  <cp:revision>56</cp:revision>
  <dcterms:created xsi:type="dcterms:W3CDTF">2014-01-31T09:30:05Z</dcterms:created>
  <dcterms:modified xsi:type="dcterms:W3CDTF">2014-04-08T12:37:16Z</dcterms:modified>
</cp:coreProperties>
</file>