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91" r:id="rId2"/>
    <p:sldId id="256" r:id="rId3"/>
    <p:sldId id="287" r:id="rId4"/>
    <p:sldId id="262" r:id="rId5"/>
    <p:sldId id="259" r:id="rId6"/>
    <p:sldId id="260" r:id="rId7"/>
    <p:sldId id="261" r:id="rId8"/>
    <p:sldId id="263" r:id="rId9"/>
    <p:sldId id="264" r:id="rId10"/>
    <p:sldId id="279" r:id="rId11"/>
    <p:sldId id="271" r:id="rId12"/>
    <p:sldId id="275" r:id="rId13"/>
    <p:sldId id="289" r:id="rId14"/>
    <p:sldId id="285" r:id="rId15"/>
    <p:sldId id="277" r:id="rId16"/>
    <p:sldId id="290"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D3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3084" y="-11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9EF169-E228-44D9-913E-6F234C63338B}" type="datetimeFigureOut">
              <a:rPr lang="ru-RU" smtClean="0"/>
              <a:t>12.04.2014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25FD70-977E-463F-8AB0-02D5941B2F85}" type="slidenum">
              <a:rPr lang="ru-RU" smtClean="0"/>
              <a:t>‹#›</a:t>
            </a:fld>
            <a:endParaRPr lang="ru-RU"/>
          </a:p>
        </p:txBody>
      </p:sp>
    </p:spTree>
    <p:extLst>
      <p:ext uri="{BB962C8B-B14F-4D97-AF65-F5344CB8AC3E}">
        <p14:creationId xmlns:p14="http://schemas.microsoft.com/office/powerpoint/2010/main" val="154273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A25FD70-977E-463F-8AB0-02D5941B2F85}" type="slidenum">
              <a:rPr lang="ru-RU" smtClean="0"/>
              <a:t>12</a:t>
            </a:fld>
            <a:endParaRPr lang="ru-RU"/>
          </a:p>
        </p:txBody>
      </p:sp>
    </p:spTree>
    <p:extLst>
      <p:ext uri="{BB962C8B-B14F-4D97-AF65-F5344CB8AC3E}">
        <p14:creationId xmlns:p14="http://schemas.microsoft.com/office/powerpoint/2010/main" val="2125190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435FFF06-4EF9-4B30-8CF4-11FCEFBC7423}" type="datetimeFigureOut">
              <a:rPr lang="ru-RU" smtClean="0"/>
              <a:t>12.04.2014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8C9FF839-9367-4872-9D2F-16B690265FBC}"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35FFF06-4EF9-4B30-8CF4-11FCEFBC7423}" type="datetimeFigureOut">
              <a:rPr lang="ru-RU" smtClean="0"/>
              <a:t>12.04.2014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9FF839-9367-4872-9D2F-16B690265FBC}"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35FFF06-4EF9-4B30-8CF4-11FCEFBC7423}" type="datetimeFigureOut">
              <a:rPr lang="ru-RU" smtClean="0"/>
              <a:t>12.04.2014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9FF839-9367-4872-9D2F-16B690265FBC}"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35FFF06-4EF9-4B30-8CF4-11FCEFBC7423}" type="datetimeFigureOut">
              <a:rPr lang="ru-RU" smtClean="0"/>
              <a:t>12.04.2014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8C9FF839-9367-4872-9D2F-16B690265FBC}"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435FFF06-4EF9-4B30-8CF4-11FCEFBC7423}" type="datetimeFigureOut">
              <a:rPr lang="ru-RU" smtClean="0"/>
              <a:t>12.04.2014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8C9FF839-9367-4872-9D2F-16B690265FBC}"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435FFF06-4EF9-4B30-8CF4-11FCEFBC7423}" type="datetimeFigureOut">
              <a:rPr lang="ru-RU" smtClean="0"/>
              <a:t>12.04.2014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8C9FF839-9367-4872-9D2F-16B690265FBC}"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435FFF06-4EF9-4B30-8CF4-11FCEFBC7423}" type="datetimeFigureOut">
              <a:rPr lang="ru-RU" smtClean="0"/>
              <a:t>12.04.2014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8C9FF839-9367-4872-9D2F-16B690265FBC}"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435FFF06-4EF9-4B30-8CF4-11FCEFBC7423}" type="datetimeFigureOut">
              <a:rPr lang="ru-RU" smtClean="0"/>
              <a:t>12.04.2014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9FF839-9367-4872-9D2F-16B690265FBC}"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435FFF06-4EF9-4B30-8CF4-11FCEFBC7423}" type="datetimeFigureOut">
              <a:rPr lang="ru-RU" smtClean="0"/>
              <a:t>12.04.2014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C9FF839-9367-4872-9D2F-16B690265FBC}"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35FFF06-4EF9-4B30-8CF4-11FCEFBC7423}" type="datetimeFigureOut">
              <a:rPr lang="ru-RU" smtClean="0"/>
              <a:t>12.04.2014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C9FF839-9367-4872-9D2F-16B690265FBC}"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435FFF06-4EF9-4B30-8CF4-11FCEFBC7423}" type="datetimeFigureOut">
              <a:rPr lang="ru-RU" smtClean="0"/>
              <a:t>12.04.2014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8C9FF839-9367-4872-9D2F-16B690265FBC}"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35FFF06-4EF9-4B30-8CF4-11FCEFBC7423}" type="datetimeFigureOut">
              <a:rPr lang="ru-RU" smtClean="0"/>
              <a:t>12.04.2014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C9FF839-9367-4872-9D2F-16B690265FBC}"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60648"/>
            <a:ext cx="9036496" cy="1384995"/>
          </a:xfrm>
          <a:prstGeom prst="rect">
            <a:avLst/>
          </a:prstGeom>
        </p:spPr>
        <p:txBody>
          <a:bodyPr wrap="square">
            <a:spAutoFit/>
          </a:bodyPr>
          <a:lstStyle/>
          <a:p>
            <a:pPr algn="ctr"/>
            <a:r>
              <a:rPr lang="uk-UA" sz="2800" b="1" dirty="0" smtClean="0">
                <a:solidFill>
                  <a:srgbClr val="0070C0"/>
                </a:solidFill>
                <a:latin typeface="Times New Roman" panose="02020603050405020304" pitchFamily="18" charset="0"/>
                <a:cs typeface="Times New Roman" panose="02020603050405020304" pitchFamily="18" charset="0"/>
              </a:rPr>
              <a:t>Всеукраїнський комплексний інтерактивний конкурс</a:t>
            </a:r>
            <a:br>
              <a:rPr lang="uk-UA" sz="2800" b="1" dirty="0" smtClean="0">
                <a:solidFill>
                  <a:srgbClr val="0070C0"/>
                </a:solidFill>
                <a:latin typeface="Times New Roman" panose="02020603050405020304" pitchFamily="18" charset="0"/>
                <a:cs typeface="Times New Roman" panose="02020603050405020304" pitchFamily="18" charset="0"/>
              </a:rPr>
            </a:br>
            <a:r>
              <a:rPr lang="uk-UA" sz="2800" b="1" dirty="0" smtClean="0">
                <a:solidFill>
                  <a:srgbClr val="0070C0"/>
                </a:solidFill>
                <a:latin typeface="Times New Roman" panose="02020603050405020304" pitchFamily="18" charset="0"/>
                <a:cs typeface="Times New Roman" panose="02020603050405020304" pitchFamily="18" charset="0"/>
              </a:rPr>
              <a:t> « Історик-Юніор-2014»</a:t>
            </a:r>
            <a:br>
              <a:rPr lang="uk-UA" sz="2800" b="1" dirty="0" smtClean="0">
                <a:solidFill>
                  <a:srgbClr val="0070C0"/>
                </a:solidFill>
                <a:latin typeface="Times New Roman" panose="02020603050405020304" pitchFamily="18" charset="0"/>
                <a:cs typeface="Times New Roman" panose="02020603050405020304" pitchFamily="18" charset="0"/>
              </a:rPr>
            </a:br>
            <a:endParaRPr lang="uk-UA" sz="2800" b="1" dirty="0">
              <a:solidFill>
                <a:srgbClr val="0070C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79512" y="1340769"/>
            <a:ext cx="8856984" cy="2123658"/>
          </a:xfrm>
          <a:prstGeom prst="rect">
            <a:avLst/>
          </a:prstGeom>
        </p:spPr>
        <p:txBody>
          <a:bodyPr wrap="square">
            <a:spAutoFit/>
          </a:bodyPr>
          <a:lstStyle/>
          <a:p>
            <a:pPr algn="ctr"/>
            <a:r>
              <a:rPr lang="ru-RU" sz="4400" dirty="0">
                <a:solidFill>
                  <a:srgbClr val="002060"/>
                </a:solidFill>
                <a:latin typeface="Times New Roman" panose="02020603050405020304" pitchFamily="18" charset="0"/>
                <a:cs typeface="Times New Roman" panose="02020603050405020304" pitchFamily="18" charset="0"/>
              </a:rPr>
              <a:t>Проект на тему </a:t>
            </a:r>
            <a:r>
              <a:rPr lang="ru-RU" sz="4400" dirty="0" smtClean="0">
                <a:solidFill>
                  <a:srgbClr val="002060"/>
                </a:solidFill>
                <a:latin typeface="Times New Roman" panose="02020603050405020304" pitchFamily="18" charset="0"/>
                <a:cs typeface="Times New Roman" panose="02020603050405020304" pitchFamily="18" charset="0"/>
              </a:rPr>
              <a:t>:  </a:t>
            </a:r>
          </a:p>
          <a:p>
            <a:pPr algn="ctr"/>
            <a:r>
              <a:rPr lang="ru-RU" sz="4400" b="1" dirty="0" err="1" smtClean="0">
                <a:solidFill>
                  <a:srgbClr val="002060"/>
                </a:solidFill>
                <a:latin typeface="Times New Roman" panose="02020603050405020304" pitchFamily="18" charset="0"/>
                <a:cs typeface="Times New Roman" panose="02020603050405020304" pitchFamily="18" charset="0"/>
              </a:rPr>
              <a:t>Ранні</a:t>
            </a:r>
            <a:r>
              <a:rPr lang="ru-RU" sz="4400" b="1" dirty="0" smtClean="0">
                <a:solidFill>
                  <a:srgbClr val="002060"/>
                </a:solidFill>
                <a:latin typeface="Times New Roman" panose="02020603050405020304" pitchFamily="18" charset="0"/>
                <a:cs typeface="Times New Roman" panose="02020603050405020304" pitchFamily="18" charset="0"/>
              </a:rPr>
              <a:t> </a:t>
            </a:r>
            <a:r>
              <a:rPr lang="ru-RU" sz="4400" b="1" dirty="0">
                <a:solidFill>
                  <a:srgbClr val="002060"/>
                </a:solidFill>
                <a:latin typeface="Times New Roman" panose="02020603050405020304" pitchFamily="18" charset="0"/>
                <a:cs typeface="Times New Roman" panose="02020603050405020304" pitchFamily="18" charset="0"/>
              </a:rPr>
              <a:t>роки Тараса Григоровича </a:t>
            </a:r>
            <a:r>
              <a:rPr lang="ru-RU" sz="4400" b="1" dirty="0" err="1">
                <a:solidFill>
                  <a:srgbClr val="002060"/>
                </a:solidFill>
                <a:latin typeface="Times New Roman" panose="02020603050405020304" pitchFamily="18" charset="0"/>
                <a:cs typeface="Times New Roman" panose="02020603050405020304" pitchFamily="18" charset="0"/>
              </a:rPr>
              <a:t>Шевченка</a:t>
            </a:r>
            <a:endParaRPr lang="ru-RU" sz="4400" b="1"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457672" y="4149080"/>
            <a:ext cx="4572000" cy="2246769"/>
          </a:xfrm>
          <a:prstGeom prst="rect">
            <a:avLst/>
          </a:prstGeom>
        </p:spPr>
        <p:txBody>
          <a:bodyPr>
            <a:spAutoFit/>
          </a:bodyPr>
          <a:lstStyle/>
          <a:p>
            <a:pPr algn="r"/>
            <a:r>
              <a:rPr lang="ru-RU" sz="2000" dirty="0" smtClean="0">
                <a:solidFill>
                  <a:srgbClr val="0070C0"/>
                </a:solidFill>
                <a:latin typeface="Times New Roman" panose="02020603050405020304" pitchFamily="18" charset="0"/>
                <a:cs typeface="Times New Roman" panose="02020603050405020304" pitchFamily="18" charset="0"/>
              </a:rPr>
              <a:t>Робота </a:t>
            </a:r>
            <a:r>
              <a:rPr lang="ru-RU" sz="2000" dirty="0" err="1" smtClean="0">
                <a:solidFill>
                  <a:srgbClr val="0070C0"/>
                </a:solidFill>
                <a:latin typeface="Times New Roman" panose="02020603050405020304" pitchFamily="18" charset="0"/>
                <a:cs typeface="Times New Roman" panose="02020603050405020304" pitchFamily="18" charset="0"/>
              </a:rPr>
              <a:t>учня</a:t>
            </a:r>
            <a:r>
              <a:rPr lang="ru-RU" sz="2000" dirty="0" smtClean="0">
                <a:solidFill>
                  <a:srgbClr val="0070C0"/>
                </a:solidFill>
                <a:latin typeface="Times New Roman" panose="02020603050405020304" pitchFamily="18" charset="0"/>
                <a:cs typeface="Times New Roman" panose="02020603050405020304" pitchFamily="18" charset="0"/>
              </a:rPr>
              <a:t> </a:t>
            </a:r>
            <a:r>
              <a:rPr lang="ru-RU" sz="2000" dirty="0">
                <a:solidFill>
                  <a:srgbClr val="0070C0"/>
                </a:solidFill>
                <a:latin typeface="Times New Roman" panose="02020603050405020304" pitchFamily="18" charset="0"/>
                <a:cs typeface="Times New Roman" panose="02020603050405020304" pitchFamily="18" charset="0"/>
              </a:rPr>
              <a:t>10 </a:t>
            </a:r>
            <a:r>
              <a:rPr lang="ru-RU" sz="2000" dirty="0" err="1">
                <a:solidFill>
                  <a:srgbClr val="0070C0"/>
                </a:solidFill>
                <a:latin typeface="Times New Roman" panose="02020603050405020304" pitchFamily="18" charset="0"/>
                <a:cs typeface="Times New Roman" panose="02020603050405020304" pitchFamily="18" charset="0"/>
              </a:rPr>
              <a:t>класу</a:t>
            </a:r>
            <a:endParaRPr lang="ru-RU" sz="2000" dirty="0">
              <a:solidFill>
                <a:srgbClr val="0070C0"/>
              </a:solidFill>
              <a:latin typeface="Times New Roman" panose="02020603050405020304" pitchFamily="18" charset="0"/>
              <a:cs typeface="Times New Roman" panose="02020603050405020304" pitchFamily="18" charset="0"/>
            </a:endParaRPr>
          </a:p>
          <a:p>
            <a:pPr algn="r"/>
            <a:r>
              <a:rPr lang="ru-RU" sz="2000" dirty="0" err="1" smtClean="0">
                <a:solidFill>
                  <a:srgbClr val="0070C0"/>
                </a:solidFill>
                <a:latin typeface="Times New Roman" panose="02020603050405020304" pitchFamily="18" charset="0"/>
                <a:cs typeface="Times New Roman" panose="02020603050405020304" pitchFamily="18" charset="0"/>
              </a:rPr>
              <a:t>Вознесенської</a:t>
            </a:r>
            <a:r>
              <a:rPr lang="ru-RU" sz="2000" dirty="0" smtClean="0">
                <a:solidFill>
                  <a:srgbClr val="0070C0"/>
                </a:solidFill>
                <a:latin typeface="Times New Roman" panose="02020603050405020304" pitchFamily="18" charset="0"/>
                <a:cs typeface="Times New Roman" panose="02020603050405020304" pitchFamily="18" charset="0"/>
              </a:rPr>
              <a:t> ЗОШ №8</a:t>
            </a:r>
          </a:p>
          <a:p>
            <a:pPr algn="r"/>
            <a:r>
              <a:rPr lang="ru-RU" sz="2000" dirty="0">
                <a:solidFill>
                  <a:srgbClr val="0070C0"/>
                </a:solidFill>
                <a:latin typeface="Times New Roman" panose="02020603050405020304" pitchFamily="18" charset="0"/>
                <a:cs typeface="Times New Roman" panose="02020603050405020304" pitchFamily="18" charset="0"/>
              </a:rPr>
              <a:t>м</a:t>
            </a:r>
            <a:r>
              <a:rPr lang="ru-RU" sz="2000" dirty="0" smtClean="0">
                <a:solidFill>
                  <a:srgbClr val="0070C0"/>
                </a:solidFill>
                <a:latin typeface="Times New Roman" panose="02020603050405020304" pitchFamily="18" charset="0"/>
                <a:cs typeface="Times New Roman" panose="02020603050405020304" pitchFamily="18" charset="0"/>
              </a:rPr>
              <a:t>. Вознесенська, </a:t>
            </a:r>
            <a:r>
              <a:rPr lang="ru-RU" sz="2000" dirty="0" err="1" smtClean="0">
                <a:solidFill>
                  <a:srgbClr val="0070C0"/>
                </a:solidFill>
                <a:latin typeface="Times New Roman" panose="02020603050405020304" pitchFamily="18" charset="0"/>
                <a:cs typeface="Times New Roman" panose="02020603050405020304" pitchFamily="18" charset="0"/>
              </a:rPr>
              <a:t>Миколаївської</a:t>
            </a:r>
            <a:r>
              <a:rPr lang="ru-RU" sz="2000" dirty="0" smtClean="0">
                <a:solidFill>
                  <a:srgbClr val="0070C0"/>
                </a:solidFill>
                <a:latin typeface="Times New Roman" panose="02020603050405020304" pitchFamily="18" charset="0"/>
                <a:cs typeface="Times New Roman" panose="02020603050405020304" pitchFamily="18" charset="0"/>
              </a:rPr>
              <a:t> обл.</a:t>
            </a:r>
            <a:r>
              <a:rPr lang="ru-RU" sz="2000" dirty="0">
                <a:solidFill>
                  <a:srgbClr val="0070C0"/>
                </a:solidFill>
                <a:latin typeface="Times New Roman" panose="02020603050405020304" pitchFamily="18" charset="0"/>
                <a:cs typeface="Times New Roman" panose="02020603050405020304" pitchFamily="18" charset="0"/>
              </a:rPr>
              <a:t/>
            </a:r>
            <a:br>
              <a:rPr lang="ru-RU" sz="2000" dirty="0">
                <a:solidFill>
                  <a:srgbClr val="0070C0"/>
                </a:solidFill>
                <a:latin typeface="Times New Roman" panose="02020603050405020304" pitchFamily="18" charset="0"/>
                <a:cs typeface="Times New Roman" panose="02020603050405020304" pitchFamily="18" charset="0"/>
              </a:rPr>
            </a:br>
            <a:r>
              <a:rPr lang="ru-RU" sz="2000" dirty="0" smtClean="0">
                <a:solidFill>
                  <a:srgbClr val="0070C0"/>
                </a:solidFill>
                <a:latin typeface="Times New Roman" panose="02020603050405020304" pitchFamily="18" charset="0"/>
                <a:cs typeface="Times New Roman" panose="02020603050405020304" pitchFamily="18" charset="0"/>
              </a:rPr>
              <a:t>Вишняка </a:t>
            </a:r>
            <a:r>
              <a:rPr lang="ru-RU" sz="2000" dirty="0" err="1" smtClean="0">
                <a:solidFill>
                  <a:srgbClr val="0070C0"/>
                </a:solidFill>
                <a:latin typeface="Times New Roman" panose="02020603050405020304" pitchFamily="18" charset="0"/>
                <a:cs typeface="Times New Roman" panose="02020603050405020304" pitchFamily="18" charset="0"/>
              </a:rPr>
              <a:t>Олександра</a:t>
            </a:r>
            <a:r>
              <a:rPr lang="ru-RU" sz="2000" dirty="0" smtClean="0">
                <a:solidFill>
                  <a:srgbClr val="0070C0"/>
                </a:solidFill>
                <a:latin typeface="Times New Roman" panose="02020603050405020304" pitchFamily="18" charset="0"/>
                <a:cs typeface="Times New Roman" panose="02020603050405020304" pitchFamily="18" charset="0"/>
              </a:rPr>
              <a:t>.</a:t>
            </a:r>
          </a:p>
          <a:p>
            <a:pPr algn="r"/>
            <a:endParaRPr lang="ru-RU" sz="2000" dirty="0">
              <a:solidFill>
                <a:srgbClr val="0070C0"/>
              </a:solidFill>
              <a:latin typeface="Times New Roman" panose="02020603050405020304" pitchFamily="18" charset="0"/>
              <a:cs typeface="Times New Roman" panose="02020603050405020304" pitchFamily="18" charset="0"/>
            </a:endParaRPr>
          </a:p>
          <a:p>
            <a:pPr algn="r"/>
            <a:r>
              <a:rPr lang="ru-RU" sz="2000" dirty="0" err="1" smtClean="0">
                <a:solidFill>
                  <a:srgbClr val="0070C0"/>
                </a:solidFill>
                <a:latin typeface="Times New Roman" panose="02020603050405020304" pitchFamily="18" charset="0"/>
                <a:cs typeface="Times New Roman" panose="02020603050405020304" pitchFamily="18" charset="0"/>
              </a:rPr>
              <a:t>Керівник</a:t>
            </a:r>
            <a:r>
              <a:rPr lang="ru-RU" sz="2000" dirty="0" smtClean="0">
                <a:solidFill>
                  <a:srgbClr val="0070C0"/>
                </a:solidFill>
                <a:latin typeface="Times New Roman" panose="02020603050405020304" pitchFamily="18" charset="0"/>
                <a:cs typeface="Times New Roman" panose="02020603050405020304" pitchFamily="18" charset="0"/>
              </a:rPr>
              <a:t> Сидорук </a:t>
            </a:r>
            <a:r>
              <a:rPr lang="ru-RU" sz="2000" dirty="0" err="1">
                <a:solidFill>
                  <a:srgbClr val="0070C0"/>
                </a:solidFill>
                <a:latin typeface="Times New Roman" panose="02020603050405020304" pitchFamily="18" charset="0"/>
                <a:cs typeface="Times New Roman" panose="02020603050405020304" pitchFamily="18" charset="0"/>
              </a:rPr>
              <a:t>Світлана</a:t>
            </a:r>
            <a:r>
              <a:rPr lang="ru-RU" sz="2000" dirty="0">
                <a:solidFill>
                  <a:srgbClr val="0070C0"/>
                </a:solidFill>
                <a:latin typeface="Times New Roman" panose="02020603050405020304" pitchFamily="18" charset="0"/>
                <a:cs typeface="Times New Roman" panose="02020603050405020304" pitchFamily="18" charset="0"/>
              </a:rPr>
              <a:t> </a:t>
            </a:r>
            <a:r>
              <a:rPr lang="ru-RU" sz="2000" dirty="0" err="1">
                <a:solidFill>
                  <a:srgbClr val="0070C0"/>
                </a:solidFill>
                <a:latin typeface="Times New Roman" panose="02020603050405020304" pitchFamily="18" charset="0"/>
                <a:cs typeface="Times New Roman" panose="02020603050405020304" pitchFamily="18" charset="0"/>
              </a:rPr>
              <a:t>Станіславівна</a:t>
            </a:r>
            <a:endParaRPr lang="ru-RU" sz="2000" dirty="0">
              <a:solidFill>
                <a:srgbClr val="0070C0"/>
              </a:solidFill>
              <a:latin typeface="Times New Roman" panose="02020603050405020304" pitchFamily="18" charset="0"/>
              <a:cs typeface="Times New Roman" panose="02020603050405020304" pitchFamily="18" charset="0"/>
            </a:endParaRPr>
          </a:p>
        </p:txBody>
      </p:sp>
      <p:pic>
        <p:nvPicPr>
          <p:cNvPr id="1026" name="Picture 2" descr="d:\Users\Comp\Desktop\МАН фото\P4100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471629" y="3573016"/>
            <a:ext cx="3986043" cy="298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822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455440"/>
            <a:ext cx="9143999" cy="1938992"/>
          </a:xfrm>
          <a:prstGeom prst="rect">
            <a:avLst/>
          </a:prstGeom>
        </p:spPr>
        <p:txBody>
          <a:bodyPr wrap="square">
            <a:spAutoFit/>
          </a:bodyPr>
          <a:lstStyle/>
          <a:p>
            <a:pPr algn="ctr"/>
            <a:r>
              <a:rPr lang="uk-UA" sz="2000" dirty="0">
                <a:solidFill>
                  <a:srgbClr val="002060"/>
                </a:solidFill>
                <a:latin typeface="Times New Roman" pitchFamily="18" charset="0"/>
                <a:cs typeface="Times New Roman" pitchFamily="18" charset="0"/>
              </a:rPr>
              <a:t>У </a:t>
            </a:r>
            <a:r>
              <a:rPr lang="uk-UA" sz="2000" dirty="0" err="1">
                <a:solidFill>
                  <a:srgbClr val="002060"/>
                </a:solidFill>
                <a:latin typeface="Times New Roman" pitchFamily="18" charset="0"/>
                <a:cs typeface="Times New Roman" pitchFamily="18" charset="0"/>
              </a:rPr>
              <a:t>Лисянці</a:t>
            </a:r>
            <a:r>
              <a:rPr lang="uk-UA" sz="2000" dirty="0">
                <a:solidFill>
                  <a:srgbClr val="002060"/>
                </a:solidFill>
                <a:latin typeface="Times New Roman" pitchFamily="18" charset="0"/>
                <a:cs typeface="Times New Roman" pitchFamily="18" charset="0"/>
              </a:rPr>
              <a:t> Шевченко знайшов собі вчителя малювання в особі диякона — «</a:t>
            </a:r>
            <a:r>
              <a:rPr lang="uk-UA" sz="2000" dirty="0" err="1">
                <a:solidFill>
                  <a:srgbClr val="002060"/>
                </a:solidFill>
                <a:latin typeface="Times New Roman" pitchFamily="18" charset="0"/>
                <a:cs typeface="Times New Roman" pitchFamily="18" charset="0"/>
              </a:rPr>
              <a:t>тоже</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спартанца</a:t>
            </a:r>
            <a:r>
              <a:rPr lang="uk-UA" sz="2000" dirty="0" smtClean="0">
                <a:solidFill>
                  <a:srgbClr val="002060"/>
                </a:solidFill>
                <a:latin typeface="Times New Roman" pitchFamily="18" charset="0"/>
                <a:cs typeface="Times New Roman" pitchFamily="18" charset="0"/>
              </a:rPr>
              <a:t>». </a:t>
            </a:r>
            <a:r>
              <a:rPr lang="uk-UA" sz="2000" dirty="0">
                <a:solidFill>
                  <a:srgbClr val="002060"/>
                </a:solidFill>
                <a:latin typeface="Times New Roman" pitchFamily="18" charset="0"/>
                <a:cs typeface="Times New Roman" pitchFamily="18" charset="0"/>
              </a:rPr>
              <a:t>Наука була короткою: «Терпеливо бродяга-школяр </a:t>
            </a:r>
            <a:r>
              <a:rPr lang="uk-UA" sz="2000" dirty="0" err="1">
                <a:solidFill>
                  <a:srgbClr val="002060"/>
                </a:solidFill>
                <a:latin typeface="Times New Roman" pitchFamily="18" charset="0"/>
                <a:cs typeface="Times New Roman" pitchFamily="18" charset="0"/>
              </a:rPr>
              <a:t>носил</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из</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Тикича</a:t>
            </a:r>
            <a:r>
              <a:rPr lang="uk-UA" sz="2000" dirty="0">
                <a:solidFill>
                  <a:srgbClr val="002060"/>
                </a:solidFill>
                <a:latin typeface="Times New Roman" pitchFamily="18" charset="0"/>
                <a:cs typeface="Times New Roman" pitchFamily="18" charset="0"/>
              </a:rPr>
              <a:t> три дня </a:t>
            </a:r>
            <a:r>
              <a:rPr lang="uk-UA" sz="2000" dirty="0" err="1">
                <a:solidFill>
                  <a:srgbClr val="002060"/>
                </a:solidFill>
                <a:latin typeface="Times New Roman" pitchFamily="18" charset="0"/>
                <a:cs typeface="Times New Roman" pitchFamily="18" charset="0"/>
              </a:rPr>
              <a:t>ведрами</a:t>
            </a:r>
            <a:r>
              <a:rPr lang="uk-UA" sz="2000" dirty="0">
                <a:solidFill>
                  <a:srgbClr val="002060"/>
                </a:solidFill>
                <a:latin typeface="Times New Roman" pitchFamily="18" charset="0"/>
                <a:cs typeface="Times New Roman" pitchFamily="18" charset="0"/>
              </a:rPr>
              <a:t> воду и </a:t>
            </a:r>
            <a:r>
              <a:rPr lang="uk-UA" sz="2000" dirty="0" err="1">
                <a:solidFill>
                  <a:srgbClr val="002060"/>
                </a:solidFill>
                <a:latin typeface="Times New Roman" pitchFamily="18" charset="0"/>
                <a:cs typeface="Times New Roman" pitchFamily="18" charset="0"/>
              </a:rPr>
              <a:t>растирал</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медянку</a:t>
            </a:r>
            <a:r>
              <a:rPr lang="uk-UA" sz="2000" dirty="0">
                <a:solidFill>
                  <a:srgbClr val="002060"/>
                </a:solidFill>
                <a:latin typeface="Times New Roman" pitchFamily="18" charset="0"/>
                <a:cs typeface="Times New Roman" pitchFamily="18" charset="0"/>
              </a:rPr>
              <a:t> на </a:t>
            </a:r>
            <a:r>
              <a:rPr lang="uk-UA" sz="2000" dirty="0" err="1">
                <a:solidFill>
                  <a:srgbClr val="002060"/>
                </a:solidFill>
                <a:latin typeface="Times New Roman" pitchFamily="18" charset="0"/>
                <a:cs typeface="Times New Roman" pitchFamily="18" charset="0"/>
              </a:rPr>
              <a:t>железном</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листе</a:t>
            </a:r>
            <a:r>
              <a:rPr lang="uk-UA" sz="2000" dirty="0">
                <a:solidFill>
                  <a:srgbClr val="002060"/>
                </a:solidFill>
                <a:latin typeface="Times New Roman" pitchFamily="18" charset="0"/>
                <a:cs typeface="Times New Roman" pitchFamily="18" charset="0"/>
              </a:rPr>
              <a:t> и на </a:t>
            </a:r>
            <a:r>
              <a:rPr lang="uk-UA" sz="2000" dirty="0" err="1">
                <a:solidFill>
                  <a:srgbClr val="002060"/>
                </a:solidFill>
                <a:latin typeface="Times New Roman" pitchFamily="18" charset="0"/>
                <a:cs typeface="Times New Roman" pitchFamily="18" charset="0"/>
              </a:rPr>
              <a:t>четвертый</a:t>
            </a:r>
            <a:r>
              <a:rPr lang="uk-UA" sz="2000" dirty="0">
                <a:solidFill>
                  <a:srgbClr val="002060"/>
                </a:solidFill>
                <a:latin typeface="Times New Roman" pitchFamily="18" charset="0"/>
                <a:cs typeface="Times New Roman" pitchFamily="18" charset="0"/>
              </a:rPr>
              <a:t> день </a:t>
            </a:r>
            <a:r>
              <a:rPr lang="uk-UA" sz="2000" dirty="0" err="1">
                <a:solidFill>
                  <a:srgbClr val="002060"/>
                </a:solidFill>
                <a:latin typeface="Times New Roman" pitchFamily="18" charset="0"/>
                <a:cs typeface="Times New Roman" pitchFamily="18" charset="0"/>
              </a:rPr>
              <a:t>бежал</a:t>
            </a:r>
            <a:r>
              <a:rPr lang="uk-UA" sz="2000" dirty="0" smtClean="0">
                <a:solidFill>
                  <a:srgbClr val="002060"/>
                </a:solidFill>
                <a:latin typeface="Times New Roman" pitchFamily="18" charset="0"/>
                <a:cs typeface="Times New Roman" pitchFamily="18" charset="0"/>
              </a:rPr>
              <a:t>». </a:t>
            </a:r>
            <a:r>
              <a:rPr lang="uk-UA" sz="2000" dirty="0">
                <a:solidFill>
                  <a:srgbClr val="002060"/>
                </a:solidFill>
                <a:latin typeface="Times New Roman" pitchFamily="18" charset="0"/>
                <a:cs typeface="Times New Roman" pitchFamily="18" charset="0"/>
              </a:rPr>
              <a:t>Утік він у </a:t>
            </a:r>
            <a:r>
              <a:rPr lang="uk-UA" sz="2000" dirty="0" smtClean="0">
                <a:solidFill>
                  <a:srgbClr val="002060"/>
                </a:solidFill>
                <a:latin typeface="Times New Roman" pitchFamily="18" charset="0"/>
                <a:cs typeface="Times New Roman" pitchFamily="18" charset="0"/>
              </a:rPr>
              <a:t>с. </a:t>
            </a:r>
            <a:r>
              <a:rPr lang="uk-UA" sz="2000" dirty="0">
                <a:solidFill>
                  <a:srgbClr val="002060"/>
                </a:solidFill>
                <a:latin typeface="Times New Roman" pitchFamily="18" charset="0"/>
                <a:cs typeface="Times New Roman" pitchFamily="18" charset="0"/>
              </a:rPr>
              <a:t>Тарасівку «к </a:t>
            </a:r>
            <a:r>
              <a:rPr lang="uk-UA" sz="2000" dirty="0" err="1">
                <a:solidFill>
                  <a:srgbClr val="002060"/>
                </a:solidFill>
                <a:latin typeface="Times New Roman" pitchFamily="18" charset="0"/>
                <a:cs typeface="Times New Roman" pitchFamily="18" charset="0"/>
              </a:rPr>
              <a:t>дьячку-маляру</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славившемуся</a:t>
            </a:r>
            <a:r>
              <a:rPr lang="uk-UA" sz="2000" dirty="0">
                <a:solidFill>
                  <a:srgbClr val="002060"/>
                </a:solidFill>
                <a:latin typeface="Times New Roman" pitchFamily="18" charset="0"/>
                <a:cs typeface="Times New Roman" pitchFamily="18" charset="0"/>
              </a:rPr>
              <a:t> в </a:t>
            </a:r>
            <a:r>
              <a:rPr lang="uk-UA" sz="2000" dirty="0" err="1">
                <a:solidFill>
                  <a:srgbClr val="002060"/>
                </a:solidFill>
                <a:latin typeface="Times New Roman" pitchFamily="18" charset="0"/>
                <a:cs typeface="Times New Roman" pitchFamily="18" charset="0"/>
              </a:rPr>
              <a:t>околотке</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изображением</a:t>
            </a:r>
            <a:r>
              <a:rPr lang="uk-UA" sz="2000" dirty="0">
                <a:solidFill>
                  <a:srgbClr val="002060"/>
                </a:solidFill>
                <a:latin typeface="Times New Roman" pitchFamily="18" charset="0"/>
                <a:cs typeface="Times New Roman" pitchFamily="18" charset="0"/>
              </a:rPr>
              <a:t> великомученика </a:t>
            </a:r>
            <a:r>
              <a:rPr lang="uk-UA" sz="2000" dirty="0" err="1">
                <a:solidFill>
                  <a:srgbClr val="002060"/>
                </a:solidFill>
                <a:latin typeface="Times New Roman" pitchFamily="18" charset="0"/>
                <a:cs typeface="Times New Roman" pitchFamily="18" charset="0"/>
              </a:rPr>
              <a:t>Никиты</a:t>
            </a:r>
            <a:r>
              <a:rPr lang="uk-UA" sz="2000" dirty="0">
                <a:solidFill>
                  <a:srgbClr val="002060"/>
                </a:solidFill>
                <a:latin typeface="Times New Roman" pitchFamily="18" charset="0"/>
                <a:cs typeface="Times New Roman" pitchFamily="18" charset="0"/>
              </a:rPr>
              <a:t> и </a:t>
            </a:r>
            <a:r>
              <a:rPr lang="uk-UA" sz="2000" dirty="0" err="1">
                <a:solidFill>
                  <a:srgbClr val="002060"/>
                </a:solidFill>
                <a:latin typeface="Times New Roman" pitchFamily="18" charset="0"/>
                <a:cs typeface="Times New Roman" pitchFamily="18" charset="0"/>
              </a:rPr>
              <a:t>Ивана-воина</a:t>
            </a:r>
            <a:r>
              <a:rPr lang="uk-UA" sz="2000" dirty="0">
                <a:solidFill>
                  <a:srgbClr val="002060"/>
                </a:solidFill>
                <a:latin typeface="Times New Roman" pitchFamily="18" charset="0"/>
                <a:cs typeface="Times New Roman" pitchFamily="18" charset="0"/>
              </a:rPr>
              <a:t>; у </a:t>
            </a:r>
            <a:r>
              <a:rPr lang="uk-UA" sz="2000" dirty="0" err="1">
                <a:solidFill>
                  <a:srgbClr val="002060"/>
                </a:solidFill>
                <a:latin typeface="Times New Roman" pitchFamily="18" charset="0"/>
                <a:cs typeface="Times New Roman" pitchFamily="18" charset="0"/>
              </a:rPr>
              <a:t>последнего</a:t>
            </a:r>
            <a:r>
              <a:rPr lang="uk-UA" sz="2000" dirty="0">
                <a:solidFill>
                  <a:srgbClr val="002060"/>
                </a:solidFill>
                <a:latin typeface="Times New Roman" pitchFamily="18" charset="0"/>
                <a:cs typeface="Times New Roman" pitchFamily="18" charset="0"/>
              </a:rPr>
              <a:t> для </a:t>
            </a:r>
            <a:r>
              <a:rPr lang="uk-UA" sz="2000" dirty="0" err="1">
                <a:solidFill>
                  <a:srgbClr val="002060"/>
                </a:solidFill>
                <a:latin typeface="Times New Roman" pitchFamily="18" charset="0"/>
                <a:cs typeface="Times New Roman" pitchFamily="18" charset="0"/>
              </a:rPr>
              <a:t>большего</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эффекта</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рисовал</a:t>
            </a:r>
            <a:r>
              <a:rPr lang="uk-UA" sz="2000" dirty="0">
                <a:solidFill>
                  <a:srgbClr val="002060"/>
                </a:solidFill>
                <a:latin typeface="Times New Roman" pitchFamily="18" charset="0"/>
                <a:cs typeface="Times New Roman" pitchFamily="18" charset="0"/>
              </a:rPr>
              <a:t> он на левом рукаве </a:t>
            </a:r>
            <a:r>
              <a:rPr lang="uk-UA" sz="2000" dirty="0" err="1">
                <a:solidFill>
                  <a:srgbClr val="002060"/>
                </a:solidFill>
                <a:latin typeface="Times New Roman" pitchFamily="18" charset="0"/>
                <a:cs typeface="Times New Roman" pitchFamily="18" charset="0"/>
              </a:rPr>
              <a:t>две</a:t>
            </a:r>
            <a:r>
              <a:rPr lang="uk-UA" sz="2000" dirty="0">
                <a:solidFill>
                  <a:srgbClr val="002060"/>
                </a:solidFill>
                <a:latin typeface="Times New Roman" pitchFamily="18" charset="0"/>
                <a:cs typeface="Times New Roman" pitchFamily="18" charset="0"/>
              </a:rPr>
              <a:t> </a:t>
            </a:r>
            <a:r>
              <a:rPr lang="uk-UA" sz="2000" dirty="0" err="1">
                <a:solidFill>
                  <a:srgbClr val="002060"/>
                </a:solidFill>
                <a:latin typeface="Times New Roman" pitchFamily="18" charset="0"/>
                <a:cs typeface="Times New Roman" pitchFamily="18" charset="0"/>
              </a:rPr>
              <a:t>солдатские</a:t>
            </a:r>
            <a:r>
              <a:rPr lang="uk-UA" sz="2000" dirty="0">
                <a:solidFill>
                  <a:srgbClr val="002060"/>
                </a:solidFill>
                <a:latin typeface="Times New Roman" pitchFamily="18" charset="0"/>
                <a:cs typeface="Times New Roman" pitchFamily="18" charset="0"/>
              </a:rPr>
              <a:t> </a:t>
            </a:r>
            <a:r>
              <a:rPr lang="uk-UA" sz="2000" dirty="0" smtClean="0">
                <a:solidFill>
                  <a:srgbClr val="002060"/>
                </a:solidFill>
                <a:latin typeface="Times New Roman" pitchFamily="18" charset="0"/>
                <a:cs typeface="Times New Roman" pitchFamily="18" charset="0"/>
              </a:rPr>
              <a:t>нашивки». </a:t>
            </a:r>
            <a:endParaRPr lang="ru-RU" sz="2000" dirty="0">
              <a:solidFill>
                <a:srgbClr val="002060"/>
              </a:solidFill>
              <a:latin typeface="Times New Roman" pitchFamily="18" charset="0"/>
              <a:cs typeface="Times New Roman" pitchFamily="18" charset="0"/>
            </a:endParaRPr>
          </a:p>
        </p:txBody>
      </p:sp>
      <p:sp>
        <p:nvSpPr>
          <p:cNvPr id="5" name="Прямоугольник 4"/>
          <p:cNvSpPr/>
          <p:nvPr/>
        </p:nvSpPr>
        <p:spPr>
          <a:xfrm>
            <a:off x="4192902" y="4010908"/>
            <a:ext cx="4843594" cy="1754326"/>
          </a:xfrm>
          <a:prstGeom prst="rect">
            <a:avLst/>
          </a:prstGeom>
        </p:spPr>
        <p:txBody>
          <a:bodyPr wrap="square">
            <a:spAutoFit/>
          </a:bodyPr>
          <a:lstStyle/>
          <a:p>
            <a:r>
              <a:rPr lang="uk-UA" dirty="0">
                <a:latin typeface="Times New Roman" pitchFamily="18" charset="0"/>
                <a:cs typeface="Times New Roman" pitchFamily="18" charset="0"/>
              </a:rPr>
              <a:t>Тарас змушений був повернутися до Кирилівки, де пас громадську череду. Пізніше в автобіографічному вірші «N. N.» («Мені тринадцятий минало») він тепло й зворушливо згадав подругу свого дитинства Оксану Коваленко. </a:t>
            </a:r>
            <a:endParaRPr lang="ru-RU"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95" y="3702209"/>
            <a:ext cx="376237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0006" y="188640"/>
            <a:ext cx="7632848" cy="923330"/>
          </a:xfrm>
          <a:prstGeom prst="rect">
            <a:avLst/>
          </a:prstGeom>
          <a:noFill/>
        </p:spPr>
        <p:txBody>
          <a:bodyPr wrap="square" rtlCol="0">
            <a:spAutoFit/>
          </a:bodyPr>
          <a:lstStyle/>
          <a:p>
            <a:r>
              <a:rPr lang="uk-UA" sz="5400" b="1" dirty="0" smtClean="0">
                <a:latin typeface="Times New Roman" pitchFamily="18" charset="0"/>
                <a:cs typeface="Times New Roman" pitchFamily="18" charset="0"/>
              </a:rPr>
              <a:t>До дячка-маляра…</a:t>
            </a:r>
            <a:endParaRPr lang="ru-RU" sz="5400" b="1" dirty="0">
              <a:latin typeface="Times New Roman" pitchFamily="18" charset="0"/>
              <a:cs typeface="Times New Roman" pitchFamily="18" charset="0"/>
            </a:endParaRPr>
          </a:p>
        </p:txBody>
      </p:sp>
    </p:spTree>
    <p:extLst>
      <p:ext uri="{BB962C8B-B14F-4D97-AF65-F5344CB8AC3E}">
        <p14:creationId xmlns:p14="http://schemas.microsoft.com/office/powerpoint/2010/main" val="195310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124743"/>
            <a:ext cx="9144000" cy="5262979"/>
          </a:xfrm>
          <a:prstGeom prst="rect">
            <a:avLst/>
          </a:prstGeom>
        </p:spPr>
        <p:txBody>
          <a:bodyPr wrap="square">
            <a:spAutoFit/>
          </a:bodyPr>
          <a:lstStyle/>
          <a:p>
            <a:r>
              <a:rPr lang="ru-RU" sz="2000" dirty="0" err="1" smtClean="0">
                <a:solidFill>
                  <a:srgbClr val="002060"/>
                </a:solidFill>
                <a:latin typeface="Times New Roman" pitchFamily="18" charset="0"/>
                <a:cs typeface="Times New Roman" pitchFamily="18" charset="0"/>
              </a:rPr>
              <a:t>Тоді</a:t>
            </a:r>
            <a:r>
              <a:rPr lang="ru-RU" sz="2000" dirty="0" smtClean="0">
                <a:solidFill>
                  <a:srgbClr val="002060"/>
                </a:solidFill>
                <a:latin typeface="Times New Roman" pitchFamily="18" charset="0"/>
                <a:cs typeface="Times New Roman" pitchFamily="18" charset="0"/>
              </a:rPr>
              <a:t> ж Шевченко кинув </a:t>
            </a:r>
            <a:r>
              <a:rPr lang="ru-RU" sz="2000" dirty="0" err="1" smtClean="0">
                <a:solidFill>
                  <a:srgbClr val="002060"/>
                </a:solidFill>
                <a:latin typeface="Times New Roman" pitchFamily="18" charset="0"/>
                <a:cs typeface="Times New Roman" pitchFamily="18" charset="0"/>
              </a:rPr>
              <a:t>стригтися</a:t>
            </a:r>
            <a:r>
              <a:rPr lang="ru-RU" sz="2000" dirty="0" smtClean="0">
                <a:solidFill>
                  <a:srgbClr val="002060"/>
                </a:solidFill>
                <a:latin typeface="Times New Roman" pitchFamily="18" charset="0"/>
                <a:cs typeface="Times New Roman" pitchFamily="18" charset="0"/>
              </a:rPr>
              <a:t>, почав </a:t>
            </a:r>
            <a:r>
              <a:rPr lang="ru-RU" sz="2000" dirty="0" err="1" smtClean="0">
                <a:solidFill>
                  <a:srgbClr val="002060"/>
                </a:solidFill>
                <a:latin typeface="Times New Roman" pitchFamily="18" charset="0"/>
                <a:cs typeface="Times New Roman" pitchFamily="18" charset="0"/>
              </a:rPr>
              <a:t>носити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волосся</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кружальцем</a:t>
            </a:r>
            <a:r>
              <a:rPr lang="ru-RU" sz="2000" dirty="0" smtClean="0">
                <a:solidFill>
                  <a:srgbClr val="002060"/>
                </a:solidFill>
                <a:latin typeface="Times New Roman" pitchFamily="18" charset="0"/>
                <a:cs typeface="Times New Roman" pitchFamily="18" charset="0"/>
              </a:rPr>
              <a:t>, як у </a:t>
            </a:r>
            <a:r>
              <a:rPr lang="ru-RU" sz="2000" dirty="0" err="1" smtClean="0">
                <a:solidFill>
                  <a:srgbClr val="002060"/>
                </a:solidFill>
                <a:latin typeface="Times New Roman" pitchFamily="18" charset="0"/>
                <a:cs typeface="Times New Roman" pitchFamily="18" charset="0"/>
              </a:rPr>
              <a:t>дорослих</a:t>
            </a:r>
            <a:r>
              <a:rPr lang="ru-RU" sz="2000" dirty="0" smtClean="0">
                <a:solidFill>
                  <a:srgbClr val="002060"/>
                </a:solidFill>
                <a:latin typeface="Times New Roman" pitchFamily="18" charset="0"/>
                <a:cs typeface="Times New Roman" pitchFamily="18" charset="0"/>
              </a:rPr>
              <a:t>;</a:t>
            </a:r>
          </a:p>
          <a:p>
            <a:r>
              <a:rPr lang="ru-RU" sz="2000" dirty="0" smtClean="0">
                <a:solidFill>
                  <a:srgbClr val="002060"/>
                </a:solidFill>
                <a:latin typeface="Times New Roman" pitchFamily="18" charset="0"/>
                <a:cs typeface="Times New Roman" pitchFamily="18" charset="0"/>
              </a:rPr>
              <a:t> сам пошив </a:t>
            </a:r>
            <a:r>
              <a:rPr lang="ru-RU" sz="2000" dirty="0" err="1" smtClean="0">
                <a:solidFill>
                  <a:srgbClr val="002060"/>
                </a:solidFill>
                <a:latin typeface="Times New Roman" pitchFamily="18" charset="0"/>
                <a:cs typeface="Times New Roman" pitchFamily="18" charset="0"/>
              </a:rPr>
              <a:t>собі</a:t>
            </a:r>
            <a:r>
              <a:rPr lang="ru-RU" sz="2000" dirty="0" smtClean="0">
                <a:solidFill>
                  <a:srgbClr val="002060"/>
                </a:solidFill>
                <a:latin typeface="Times New Roman" pitchFamily="18" charset="0"/>
                <a:cs typeface="Times New Roman" pitchFamily="18" charset="0"/>
              </a:rPr>
              <a:t> шапку, на </a:t>
            </a:r>
            <a:r>
              <a:rPr lang="ru-RU" sz="2000" dirty="0" err="1" smtClean="0">
                <a:solidFill>
                  <a:srgbClr val="002060"/>
                </a:solidFill>
                <a:latin typeface="Times New Roman" pitchFamily="18" charset="0"/>
                <a:cs typeface="Times New Roman" pitchFamily="18" charset="0"/>
              </a:rPr>
              <a:t>зразок</a:t>
            </a:r>
            <a:r>
              <a:rPr lang="ru-RU" sz="2000" dirty="0" smtClean="0">
                <a:solidFill>
                  <a:srgbClr val="002060"/>
                </a:solidFill>
                <a:latin typeface="Times New Roman" pitchFamily="18" charset="0"/>
                <a:cs typeface="Times New Roman" pitchFamily="18" charset="0"/>
              </a:rPr>
              <a:t> конфедератки, і </a:t>
            </a:r>
            <a:r>
              <a:rPr lang="ru-RU" sz="2000" dirty="0" err="1" smtClean="0">
                <a:solidFill>
                  <a:srgbClr val="002060"/>
                </a:solidFill>
                <a:latin typeface="Times New Roman" pitchFamily="18" charset="0"/>
                <a:cs typeface="Times New Roman" pitchFamily="18" charset="0"/>
              </a:rPr>
              <a:t>всіма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цими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дивацтвами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звертав</a:t>
            </a:r>
            <a:r>
              <a:rPr lang="ru-RU" sz="2000" dirty="0" smtClean="0">
                <a:solidFill>
                  <a:srgbClr val="002060"/>
                </a:solidFill>
                <a:latin typeface="Times New Roman" pitchFamily="18" charset="0"/>
                <a:cs typeface="Times New Roman" pitchFamily="18" charset="0"/>
              </a:rPr>
              <a:t>   на себе </a:t>
            </a:r>
            <a:r>
              <a:rPr lang="ru-RU" sz="2000" dirty="0" err="1" smtClean="0">
                <a:solidFill>
                  <a:srgbClr val="002060"/>
                </a:solidFill>
                <a:latin typeface="Times New Roman" pitchFamily="18" charset="0"/>
                <a:cs typeface="Times New Roman" pitchFamily="18" charset="0"/>
              </a:rPr>
              <a:t>увагу</a:t>
            </a:r>
            <a:r>
              <a:rPr lang="ru-RU" sz="2000" dirty="0" smtClean="0">
                <a:solidFill>
                  <a:srgbClr val="002060"/>
                </a:solidFill>
                <a:latin typeface="Times New Roman" pitchFamily="18" charset="0"/>
                <a:cs typeface="Times New Roman" pitchFamily="18" charset="0"/>
              </a:rPr>
              <a:t> не </a:t>
            </a:r>
            <a:r>
              <a:rPr lang="ru-RU" sz="2000" dirty="0" err="1" smtClean="0">
                <a:solidFill>
                  <a:srgbClr val="002060"/>
                </a:solidFill>
                <a:latin typeface="Times New Roman" pitchFamily="18" charset="0"/>
                <a:cs typeface="Times New Roman" pitchFamily="18" charset="0"/>
              </a:rPr>
              <a:t>тільки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своїх</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товаришів</a:t>
            </a:r>
            <a:r>
              <a:rPr lang="ru-RU" sz="2000" dirty="0" smtClean="0">
                <a:solidFill>
                  <a:srgbClr val="002060"/>
                </a:solidFill>
                <a:latin typeface="Times New Roman" pitchFamily="18" charset="0"/>
                <a:cs typeface="Times New Roman" pitchFamily="18" charset="0"/>
              </a:rPr>
              <a:t>, а й старших...</a:t>
            </a:r>
          </a:p>
          <a:p>
            <a:r>
              <a:rPr lang="ru-RU" sz="2000" dirty="0" smtClean="0">
                <a:solidFill>
                  <a:srgbClr val="002060"/>
                </a:solidFill>
                <a:latin typeface="Times New Roman" pitchFamily="18" charset="0"/>
                <a:cs typeface="Times New Roman" pitchFamily="18" charset="0"/>
              </a:rPr>
              <a:t> </a:t>
            </a: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pPr algn="ctr"/>
            <a:r>
              <a:rPr lang="ru-RU" sz="2400" dirty="0" err="1" smtClean="0">
                <a:solidFill>
                  <a:srgbClr val="002060"/>
                </a:solidFill>
                <a:latin typeface="Times New Roman" pitchFamily="18" charset="0"/>
                <a:cs typeface="Times New Roman" pitchFamily="18" charset="0"/>
              </a:rPr>
              <a:t>Подібними</a:t>
            </a:r>
            <a:r>
              <a:rPr lang="ru-RU" sz="2400" dirty="0" smtClean="0">
                <a:solidFill>
                  <a:srgbClr val="002060"/>
                </a:solidFill>
                <a:latin typeface="Times New Roman" pitchFamily="18" charset="0"/>
                <a:cs typeface="Times New Roman" pitchFamily="18" charset="0"/>
              </a:rPr>
              <a:t> ж </a:t>
            </a:r>
            <a:r>
              <a:rPr lang="ru-RU" sz="2400" dirty="0" err="1" smtClean="0">
                <a:solidFill>
                  <a:srgbClr val="002060"/>
                </a:solidFill>
                <a:latin typeface="Times New Roman" pitchFamily="18" charset="0"/>
                <a:cs typeface="Times New Roman" pitchFamily="18" charset="0"/>
              </a:rPr>
              <a:t>дивацтвами</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можливо</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викликав</a:t>
            </a:r>
            <a:r>
              <a:rPr lang="ru-RU" sz="2400" dirty="0" smtClean="0">
                <a:solidFill>
                  <a:srgbClr val="002060"/>
                </a:solidFill>
                <a:latin typeface="Times New Roman" pitchFamily="18" charset="0"/>
                <a:cs typeface="Times New Roman" pitchFamily="18" charset="0"/>
              </a:rPr>
              <a:t> Шевченко в батька і той </a:t>
            </a:r>
            <a:r>
              <a:rPr lang="ru-RU" sz="2400" dirty="0" err="1" smtClean="0">
                <a:solidFill>
                  <a:srgbClr val="002060"/>
                </a:solidFill>
                <a:latin typeface="Times New Roman" pitchFamily="18" charset="0"/>
                <a:cs typeface="Times New Roman" pitchFamily="18" charset="0"/>
              </a:rPr>
              <a:t>його</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передсмертний</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присуд</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який</a:t>
            </a:r>
            <a:r>
              <a:rPr lang="ru-RU" sz="2400" dirty="0" smtClean="0">
                <a:solidFill>
                  <a:srgbClr val="002060"/>
                </a:solidFill>
                <a:latin typeface="Times New Roman" pitchFamily="18" charset="0"/>
                <a:cs typeface="Times New Roman" pitchFamily="18" charset="0"/>
              </a:rPr>
              <a:t> наведено </a:t>
            </a:r>
            <a:r>
              <a:rPr lang="ru-RU" sz="2400" dirty="0" err="1" smtClean="0">
                <a:solidFill>
                  <a:srgbClr val="002060"/>
                </a:solidFill>
                <a:latin typeface="Times New Roman" pitchFamily="18" charset="0"/>
                <a:cs typeface="Times New Roman" pitchFamily="18" charset="0"/>
              </a:rPr>
              <a:t>вище</a:t>
            </a:r>
            <a:r>
              <a:rPr lang="ru-RU" sz="2400" dirty="0" smtClean="0">
                <a:solidFill>
                  <a:srgbClr val="002060"/>
                </a:solidFill>
                <a:latin typeface="Times New Roman" pitchFamily="18" charset="0"/>
                <a:cs typeface="Times New Roman" pitchFamily="18" charset="0"/>
              </a:rPr>
              <a:t>.</a:t>
            </a:r>
          </a:p>
          <a:p>
            <a:pPr algn="ctr"/>
            <a:r>
              <a:rPr lang="ru-RU" sz="2400" dirty="0" err="1" smtClean="0">
                <a:solidFill>
                  <a:srgbClr val="002060"/>
                </a:solidFill>
                <a:latin typeface="Times New Roman" pitchFamily="18" charset="0"/>
                <a:cs typeface="Times New Roman" pitchFamily="18" charset="0"/>
              </a:rPr>
              <a:t>Микита</a:t>
            </a:r>
            <a:r>
              <a:rPr lang="ru-RU" sz="2400" dirty="0" smtClean="0">
                <a:solidFill>
                  <a:srgbClr val="002060"/>
                </a:solidFill>
                <a:latin typeface="Times New Roman" pitchFamily="18" charset="0"/>
                <a:cs typeface="Times New Roman" pitchFamily="18" charset="0"/>
              </a:rPr>
              <a:t> Григорович, старший брат </a:t>
            </a:r>
            <a:r>
              <a:rPr lang="ru-RU" sz="2400" dirty="0" err="1" smtClean="0">
                <a:solidFill>
                  <a:srgbClr val="002060"/>
                </a:solidFill>
                <a:latin typeface="Times New Roman" pitchFamily="18" charset="0"/>
                <a:cs typeface="Times New Roman" pitchFamily="18" charset="0"/>
              </a:rPr>
              <a:t>поета</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спробував</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було</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привчати</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його</a:t>
            </a:r>
            <a:r>
              <a:rPr lang="ru-RU" sz="2400" dirty="0" smtClean="0">
                <a:solidFill>
                  <a:srgbClr val="002060"/>
                </a:solidFill>
                <a:latin typeface="Times New Roman" pitchFamily="18" charset="0"/>
                <a:cs typeface="Times New Roman" pitchFamily="18" charset="0"/>
              </a:rPr>
              <a:t> до </a:t>
            </a:r>
            <a:r>
              <a:rPr lang="ru-RU" sz="2400" dirty="0" err="1" smtClean="0">
                <a:solidFill>
                  <a:srgbClr val="002060"/>
                </a:solidFill>
                <a:latin typeface="Times New Roman" pitchFamily="18" charset="0"/>
                <a:cs typeface="Times New Roman" pitchFamily="18" charset="0"/>
              </a:rPr>
              <a:t>господарства</a:t>
            </a:r>
            <a:r>
              <a:rPr lang="ru-RU" sz="2400" dirty="0" smtClean="0">
                <a:solidFill>
                  <a:srgbClr val="002060"/>
                </a:solidFill>
                <a:latin typeface="Times New Roman" pitchFamily="18" charset="0"/>
                <a:cs typeface="Times New Roman" pitchFamily="18" charset="0"/>
              </a:rPr>
              <a:t>, але </a:t>
            </a:r>
            <a:r>
              <a:rPr lang="ru-RU" sz="2400" dirty="0" err="1" smtClean="0">
                <a:solidFill>
                  <a:srgbClr val="002060"/>
                </a:solidFill>
                <a:latin typeface="Times New Roman" pitchFamily="18" charset="0"/>
                <a:cs typeface="Times New Roman" pitchFamily="18" charset="0"/>
              </a:rPr>
              <a:t>всі</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намагання</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були</a:t>
            </a:r>
            <a:r>
              <a:rPr lang="ru-RU" sz="2400" dirty="0" smtClean="0">
                <a:solidFill>
                  <a:srgbClr val="002060"/>
                </a:solidFill>
                <a:latin typeface="Times New Roman" pitchFamily="18" charset="0"/>
                <a:cs typeface="Times New Roman" pitchFamily="18" charset="0"/>
              </a:rPr>
              <a:t> </a:t>
            </a:r>
            <a:r>
              <a:rPr lang="ru-RU" sz="2400" dirty="0" err="1" smtClean="0">
                <a:solidFill>
                  <a:srgbClr val="002060"/>
                </a:solidFill>
                <a:latin typeface="Times New Roman" pitchFamily="18" charset="0"/>
                <a:cs typeface="Times New Roman" pitchFamily="18" charset="0"/>
              </a:rPr>
              <a:t>даремні</a:t>
            </a:r>
            <a:r>
              <a:rPr lang="ru-RU" sz="2400" dirty="0">
                <a:solidFill>
                  <a:srgbClr val="002060"/>
                </a:solidFill>
                <a:latin typeface="Times New Roman" pitchFamily="18" charset="0"/>
                <a:cs typeface="Times New Roman" pitchFamily="18"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492896"/>
            <a:ext cx="2160240" cy="239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492896"/>
            <a:ext cx="1768201" cy="232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23728" y="260648"/>
            <a:ext cx="5472608" cy="769441"/>
          </a:xfrm>
          <a:prstGeom prst="rect">
            <a:avLst/>
          </a:prstGeom>
          <a:noFill/>
        </p:spPr>
        <p:txBody>
          <a:bodyPr wrap="square" rtlCol="0">
            <a:spAutoFit/>
          </a:bodyPr>
          <a:lstStyle/>
          <a:p>
            <a:r>
              <a:rPr lang="uk-UA" sz="4400" b="1" dirty="0" smtClean="0">
                <a:latin typeface="Times New Roman" pitchFamily="18" charset="0"/>
                <a:cs typeface="Times New Roman" pitchFamily="18" charset="0"/>
              </a:rPr>
              <a:t>«Дивацтва» Тараса</a:t>
            </a:r>
            <a:endParaRPr lang="ru-RU"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805486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4725144"/>
            <a:ext cx="9144000" cy="1938992"/>
          </a:xfrm>
          <a:prstGeom prst="rect">
            <a:avLst/>
          </a:prstGeom>
        </p:spPr>
        <p:txBody>
          <a:bodyPr wrap="square">
            <a:spAutoFit/>
          </a:bodyPr>
          <a:lstStyle/>
          <a:p>
            <a:pPr algn="ctr"/>
            <a:r>
              <a:rPr lang="uk-UA" sz="2400" dirty="0" smtClean="0">
                <a:solidFill>
                  <a:srgbClr val="002060"/>
                </a:solidFill>
                <a:latin typeface="Times New Roman" pitchFamily="18" charset="0"/>
                <a:cs typeface="Times New Roman" pitchFamily="18" charset="0"/>
              </a:rPr>
              <a:t>З дитячих  років у Тараса Григоровича особливо була помітна пристрасть до малювання: де тільки можна було: на стінах, дверях, воротях, Шевченко завжди малював вуглиною чи крейдою. У школі, коли він уже міг придбати папір і олівець, ця пристрасть </a:t>
            </a:r>
            <a:r>
              <a:rPr lang="uk-UA" sz="2400" dirty="0" err="1" smtClean="0">
                <a:solidFill>
                  <a:srgbClr val="002060"/>
                </a:solidFill>
                <a:latin typeface="Times New Roman" pitchFamily="18" charset="0"/>
                <a:cs typeface="Times New Roman" pitchFamily="18" charset="0"/>
              </a:rPr>
              <a:t>розвинулася</a:t>
            </a:r>
            <a:r>
              <a:rPr lang="uk-UA" sz="2400" dirty="0" smtClean="0">
                <a:solidFill>
                  <a:srgbClr val="002060"/>
                </a:solidFill>
                <a:latin typeface="Times New Roman" pitchFamily="18" charset="0"/>
                <a:cs typeface="Times New Roman" pitchFamily="18" charset="0"/>
              </a:rPr>
              <a:t> в ньому ще більше. </a:t>
            </a:r>
            <a:endParaRPr lang="uk-UA" sz="2400" dirty="0">
              <a:solidFill>
                <a:srgbClr val="002060"/>
              </a:solidFill>
              <a:latin typeface="Times New Roman" pitchFamily="18" charset="0"/>
              <a:cs typeface="Times New Roman" pitchFamily="18" charset="0"/>
            </a:endParaRPr>
          </a:p>
        </p:txBody>
      </p:sp>
      <p:sp>
        <p:nvSpPr>
          <p:cNvPr id="7" name="Прямоугольник 6"/>
          <p:cNvSpPr/>
          <p:nvPr/>
        </p:nvSpPr>
        <p:spPr>
          <a:xfrm>
            <a:off x="2771800" y="116632"/>
            <a:ext cx="3960440" cy="720080"/>
          </a:xfrm>
          <a:prstGeom prst="rect">
            <a:avLst/>
          </a:prstGeom>
          <a:pattFill prst="dotDmn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0070C0"/>
                </a:solidFill>
              </a:rPr>
              <a:t>Пристрасть до малювання</a:t>
            </a:r>
            <a:endParaRPr lang="ru-RU" sz="2400" b="1" dirty="0">
              <a:solidFill>
                <a:srgbClr val="0070C0"/>
              </a:solidFill>
            </a:endParaRPr>
          </a:p>
        </p:txBody>
      </p:sp>
      <p:sp>
        <p:nvSpPr>
          <p:cNvPr id="8" name="Овал 7"/>
          <p:cNvSpPr/>
          <p:nvPr/>
        </p:nvSpPr>
        <p:spPr>
          <a:xfrm>
            <a:off x="2051720" y="1058798"/>
            <a:ext cx="2181585" cy="914400"/>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C00000"/>
                </a:solidFill>
              </a:rPr>
              <a:t>Вугликом</a:t>
            </a:r>
            <a:endParaRPr lang="ru-RU" sz="2400" b="1" dirty="0">
              <a:solidFill>
                <a:srgbClr val="C00000"/>
              </a:solidFill>
            </a:endParaRPr>
          </a:p>
        </p:txBody>
      </p:sp>
      <p:sp>
        <p:nvSpPr>
          <p:cNvPr id="9" name="Овал 8"/>
          <p:cNvSpPr/>
          <p:nvPr/>
        </p:nvSpPr>
        <p:spPr>
          <a:xfrm>
            <a:off x="5220072" y="1052736"/>
            <a:ext cx="2016224" cy="914400"/>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C00000"/>
                </a:solidFill>
              </a:rPr>
              <a:t>Крейдою</a:t>
            </a:r>
            <a:endParaRPr lang="ru-RU" sz="2400" b="1" dirty="0">
              <a:solidFill>
                <a:srgbClr val="C00000"/>
              </a:solidFill>
            </a:endParaRPr>
          </a:p>
        </p:txBody>
      </p:sp>
      <p:cxnSp>
        <p:nvCxnSpPr>
          <p:cNvPr id="11" name="Прямая со стрелкой 10"/>
          <p:cNvCxnSpPr>
            <a:stCxn id="7" idx="2"/>
          </p:cNvCxnSpPr>
          <p:nvPr/>
        </p:nvCxnSpPr>
        <p:spPr>
          <a:xfrm flipH="1">
            <a:off x="3347864" y="836712"/>
            <a:ext cx="140415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7" idx="2"/>
            <a:endCxn id="9" idx="0"/>
          </p:cNvCxnSpPr>
          <p:nvPr/>
        </p:nvCxnSpPr>
        <p:spPr>
          <a:xfrm>
            <a:off x="4752020" y="836712"/>
            <a:ext cx="1476164"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Блок-схема: несколько документов 13"/>
          <p:cNvSpPr/>
          <p:nvPr/>
        </p:nvSpPr>
        <p:spPr>
          <a:xfrm>
            <a:off x="3467192" y="1840999"/>
            <a:ext cx="2196244" cy="2092057"/>
          </a:xfrm>
          <a:prstGeom prst="flowChartMultidocument">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smtClean="0">
                <a:solidFill>
                  <a:srgbClr val="002060"/>
                </a:solidFill>
              </a:rPr>
              <a:t>Стіни</a:t>
            </a:r>
          </a:p>
          <a:p>
            <a:pPr algn="ctr"/>
            <a:r>
              <a:rPr lang="uk-UA" sz="1600" b="1" dirty="0" smtClean="0">
                <a:solidFill>
                  <a:srgbClr val="002060"/>
                </a:solidFill>
              </a:rPr>
              <a:t>Двері</a:t>
            </a:r>
            <a:br>
              <a:rPr lang="uk-UA" sz="1600" b="1" dirty="0" smtClean="0">
                <a:solidFill>
                  <a:srgbClr val="002060"/>
                </a:solidFill>
              </a:rPr>
            </a:br>
            <a:r>
              <a:rPr lang="uk-UA" sz="1600" b="1" dirty="0" smtClean="0">
                <a:solidFill>
                  <a:srgbClr val="002060"/>
                </a:solidFill>
              </a:rPr>
              <a:t>Ворота</a:t>
            </a:r>
          </a:p>
          <a:p>
            <a:pPr algn="ctr"/>
            <a:r>
              <a:rPr lang="uk-UA" sz="1600" b="1" dirty="0" smtClean="0">
                <a:solidFill>
                  <a:srgbClr val="002060"/>
                </a:solidFill>
              </a:rPr>
              <a:t>Дорога</a:t>
            </a:r>
          </a:p>
          <a:p>
            <a:pPr algn="ctr"/>
            <a:r>
              <a:rPr lang="uk-UA" sz="1600" b="1" dirty="0" smtClean="0">
                <a:solidFill>
                  <a:srgbClr val="002060"/>
                </a:solidFill>
              </a:rPr>
              <a:t>Комора</a:t>
            </a:r>
          </a:p>
          <a:p>
            <a:pPr algn="ctr"/>
            <a:r>
              <a:rPr lang="uk-UA" sz="1600" b="1" dirty="0" smtClean="0">
                <a:solidFill>
                  <a:srgbClr val="002060"/>
                </a:solidFill>
              </a:rPr>
              <a:t>Стайня</a:t>
            </a:r>
            <a:endParaRPr lang="ru-RU" sz="1600" b="1" dirty="0">
              <a:solidFill>
                <a:srgbClr val="002060"/>
              </a:solidFill>
            </a:endParaRPr>
          </a:p>
        </p:txBody>
      </p:sp>
      <p:sp>
        <p:nvSpPr>
          <p:cNvPr id="20" name="Цилиндр 19"/>
          <p:cNvSpPr/>
          <p:nvPr/>
        </p:nvSpPr>
        <p:spPr>
          <a:xfrm>
            <a:off x="1403648" y="3973052"/>
            <a:ext cx="6264696" cy="608076"/>
          </a:xfrm>
          <a:prstGeom prst="can">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rgbClr val="FFFF00"/>
                </a:solidFill>
              </a:rPr>
              <a:t>Коней,москалів,півнів, людей, церкву,  київську </a:t>
            </a:r>
            <a:r>
              <a:rPr lang="uk-UA" i="1" dirty="0" smtClean="0">
                <a:solidFill>
                  <a:srgbClr val="FFFF00"/>
                </a:solidFill>
              </a:rPr>
              <a:t>дзвіницю </a:t>
            </a:r>
            <a:r>
              <a:rPr lang="uk-UA" dirty="0" smtClean="0">
                <a:solidFill>
                  <a:srgbClr val="FFFF00"/>
                </a:solidFill>
              </a:rPr>
              <a:t>.</a:t>
            </a:r>
            <a:endParaRPr lang="ru-RU" dirty="0">
              <a:solidFill>
                <a:srgbClr val="FFFF00"/>
              </a:solidFill>
            </a:endParaRPr>
          </a:p>
        </p:txBody>
      </p:sp>
    </p:spTree>
    <p:extLst>
      <p:ext uri="{BB962C8B-B14F-4D97-AF65-F5344CB8AC3E}">
        <p14:creationId xmlns:p14="http://schemas.microsoft.com/office/powerpoint/2010/main" val="26645030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610" y="61130"/>
            <a:ext cx="5085666" cy="1569660"/>
          </a:xfrm>
          <a:prstGeom prst="rect">
            <a:avLst/>
          </a:prstGeom>
        </p:spPr>
        <p:txBody>
          <a:bodyPr wrap="square">
            <a:spAutoFit/>
          </a:bodyPr>
          <a:lstStyle/>
          <a:p>
            <a:pPr algn="ctr"/>
            <a:r>
              <a:rPr lang="uk-UA" sz="2400" dirty="0" smtClean="0">
                <a:solidFill>
                  <a:srgbClr val="002060"/>
                </a:solidFill>
                <a:latin typeface="Times New Roman" pitchFamily="18" charset="0"/>
                <a:cs typeface="Times New Roman" pitchFamily="18" charset="0"/>
              </a:rPr>
              <a:t>З </a:t>
            </a:r>
            <a:r>
              <a:rPr lang="uk-UA" sz="2400" dirty="0" err="1" smtClean="0">
                <a:solidFill>
                  <a:srgbClr val="002060"/>
                </a:solidFill>
                <a:latin typeface="Times New Roman" pitchFamily="18" charset="0"/>
                <a:cs typeface="Times New Roman" pitchFamily="18" charset="0"/>
              </a:rPr>
              <a:t>Лисянки</a:t>
            </a:r>
            <a:r>
              <a:rPr lang="uk-UA" sz="2400" dirty="0" smtClean="0">
                <a:solidFill>
                  <a:srgbClr val="002060"/>
                </a:solidFill>
                <a:latin typeface="Times New Roman" pitchFamily="18" charset="0"/>
                <a:cs typeface="Times New Roman" pitchFamily="18" charset="0"/>
              </a:rPr>
              <a:t> він перейшов у Тарасівку, де сподівався знайти пристанище в іншого маляра-дячка; той визнав Шевченка нездатним до малярства.</a:t>
            </a:r>
            <a:endParaRPr lang="uk-UA" sz="2400" dirty="0">
              <a:solidFill>
                <a:srgbClr val="002060"/>
              </a:solidFill>
              <a:latin typeface="Times New Roman" pitchFamily="18" charset="0"/>
              <a:cs typeface="Times New Roman" pitchFamily="18" charset="0"/>
            </a:endParaRPr>
          </a:p>
        </p:txBody>
      </p:sp>
      <p:sp>
        <p:nvSpPr>
          <p:cNvPr id="5" name="Прямоугольник 4"/>
          <p:cNvSpPr/>
          <p:nvPr/>
        </p:nvSpPr>
        <p:spPr>
          <a:xfrm>
            <a:off x="179512" y="1844824"/>
            <a:ext cx="4752528" cy="4154984"/>
          </a:xfrm>
          <a:prstGeom prst="rect">
            <a:avLst/>
          </a:prstGeom>
        </p:spPr>
        <p:txBody>
          <a:bodyPr wrap="square">
            <a:spAutoFit/>
          </a:bodyPr>
          <a:lstStyle/>
          <a:p>
            <a:pPr algn="ctr"/>
            <a:r>
              <a:rPr lang="uk-UA" sz="2200" dirty="0" smtClean="0">
                <a:solidFill>
                  <a:srgbClr val="002060"/>
                </a:solidFill>
                <a:latin typeface="Times New Roman" pitchFamily="18" charset="0"/>
                <a:cs typeface="Times New Roman" pitchFamily="18" charset="0"/>
              </a:rPr>
              <a:t>Тарас Григорович пішов у м. Вільшану, де мешкав Енгельгардів управитель Дмитренко, і почав просити посвідку на проживання у </a:t>
            </a:r>
            <a:r>
              <a:rPr lang="uk-UA" sz="2200" dirty="0" err="1" smtClean="0">
                <a:solidFill>
                  <a:srgbClr val="002060"/>
                </a:solidFill>
                <a:latin typeface="Times New Roman" pitchFamily="18" charset="0"/>
                <a:cs typeface="Times New Roman" pitchFamily="18" charset="0"/>
              </a:rPr>
              <a:t>хлебнівського</a:t>
            </a:r>
            <a:r>
              <a:rPr lang="uk-UA" sz="2200" dirty="0" smtClean="0">
                <a:solidFill>
                  <a:srgbClr val="002060"/>
                </a:solidFill>
                <a:latin typeface="Times New Roman" pitchFamily="18" charset="0"/>
                <a:cs typeface="Times New Roman" pitchFamily="18" charset="0"/>
              </a:rPr>
              <a:t> маляра..</a:t>
            </a:r>
          </a:p>
          <a:p>
            <a:pPr algn="ctr"/>
            <a:endParaRPr lang="uk-UA" sz="2200" dirty="0" smtClean="0">
              <a:solidFill>
                <a:srgbClr val="002060"/>
              </a:solidFill>
              <a:latin typeface="Times New Roman" pitchFamily="18" charset="0"/>
              <a:cs typeface="Times New Roman" pitchFamily="18" charset="0"/>
            </a:endParaRPr>
          </a:p>
          <a:p>
            <a:pPr algn="ctr"/>
            <a:r>
              <a:rPr lang="uk-UA" sz="2200" dirty="0" smtClean="0">
                <a:solidFill>
                  <a:srgbClr val="002060"/>
                </a:solidFill>
                <a:latin typeface="Times New Roman" pitchFamily="18" charset="0"/>
                <a:cs typeface="Times New Roman" pitchFamily="18" charset="0"/>
              </a:rPr>
              <a:t>Незабаром приїхав на батьківщину сам поміщик, і доля поета була вирішена: він був переведений до пана у кімнатні козачки. Це було в 1829 році. Цією подією закінчився перший період життя Шевченка.</a:t>
            </a:r>
            <a:endParaRPr lang="uk-UA" sz="2200" dirty="0">
              <a:solidFill>
                <a:srgbClr val="00206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501" y="476672"/>
            <a:ext cx="4097344" cy="569075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13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404664"/>
            <a:ext cx="8928992" cy="2308324"/>
          </a:xfrm>
          <a:prstGeom prst="rect">
            <a:avLst/>
          </a:prstGeom>
        </p:spPr>
        <p:txBody>
          <a:bodyPr wrap="square">
            <a:spAutoFit/>
          </a:bodyPr>
          <a:lstStyle/>
          <a:p>
            <a:pPr algn="ctr"/>
            <a:r>
              <a:rPr lang="uk-UA" sz="2400" dirty="0" smtClean="0">
                <a:solidFill>
                  <a:srgbClr val="002060"/>
                </a:solidFill>
                <a:latin typeface="Times New Roman" pitchFamily="18" charset="0"/>
                <a:cs typeface="Times New Roman" pitchFamily="18" charset="0"/>
              </a:rPr>
              <a:t>Втративши будь-яку надію стати </a:t>
            </a:r>
            <a:r>
              <a:rPr lang="uk-UA" sz="2400" dirty="0" err="1" smtClean="0">
                <a:solidFill>
                  <a:srgbClr val="002060"/>
                </a:solidFill>
                <a:latin typeface="Times New Roman" pitchFamily="18" charset="0"/>
                <a:cs typeface="Times New Roman" pitchFamily="18" charset="0"/>
              </a:rPr>
              <a:t>маляром</a:t>
            </a:r>
            <a:r>
              <a:rPr lang="uk-UA" sz="2400" dirty="0" smtClean="0">
                <a:solidFill>
                  <a:srgbClr val="002060"/>
                </a:solidFill>
                <a:latin typeface="Times New Roman" pitchFamily="18" charset="0"/>
                <a:cs typeface="Times New Roman" pitchFamily="18" charset="0"/>
              </a:rPr>
              <a:t>, Шевченко повертається до Кирилівки і пасе громадську череду. Познайомився з Оксаною Коваленко. Хата її батьків стояла поблизу Шевченкової. Оксану поет пізніше згадує в поезії «</a:t>
            </a:r>
            <a:r>
              <a:rPr lang="en-US" sz="2400" dirty="0" smtClean="0">
                <a:solidFill>
                  <a:srgbClr val="002060"/>
                </a:solidFill>
                <a:latin typeface="Times New Roman" pitchFamily="18" charset="0"/>
                <a:cs typeface="Times New Roman" pitchFamily="18" charset="0"/>
              </a:rPr>
              <a:t>N</a:t>
            </a:r>
            <a:r>
              <a:rPr lang="ru-RU" sz="2400" dirty="0" smtClean="0">
                <a:solidFill>
                  <a:srgbClr val="002060"/>
                </a:solidFill>
                <a:latin typeface="Times New Roman" pitchFamily="18" charset="0"/>
                <a:cs typeface="Times New Roman" pitchFamily="18" charset="0"/>
              </a:rPr>
              <a:t>.</a:t>
            </a:r>
            <a:r>
              <a:rPr lang="en-US" sz="2400" dirty="0" smtClean="0">
                <a:solidFill>
                  <a:srgbClr val="002060"/>
                </a:solidFill>
                <a:latin typeface="Times New Roman" pitchFamily="18" charset="0"/>
                <a:cs typeface="Times New Roman" pitchFamily="18" charset="0"/>
              </a:rPr>
              <a:t>N</a:t>
            </a:r>
            <a:r>
              <a:rPr lang="ru-RU" sz="2400" dirty="0" smtClean="0">
                <a:solidFill>
                  <a:srgbClr val="002060"/>
                </a:solidFill>
                <a:latin typeface="Times New Roman" pitchFamily="18" charset="0"/>
                <a:cs typeface="Times New Roman" pitchFamily="18" charset="0"/>
              </a:rPr>
              <a:t>.</a:t>
            </a:r>
            <a:r>
              <a:rPr lang="uk-UA" sz="2400" dirty="0" smtClean="0">
                <a:solidFill>
                  <a:srgbClr val="002060"/>
                </a:solidFill>
                <a:latin typeface="Times New Roman" pitchFamily="18" charset="0"/>
                <a:cs typeface="Times New Roman" pitchFamily="18" charset="0"/>
              </a:rPr>
              <a:t>»(«Мені тринадцятий минало»)</a:t>
            </a:r>
            <a:r>
              <a:rPr lang="uk-UA" sz="2400" dirty="0" err="1" smtClean="0">
                <a:solidFill>
                  <a:srgbClr val="002060"/>
                </a:solidFill>
                <a:latin typeface="Times New Roman" pitchFamily="18" charset="0"/>
                <a:cs typeface="Times New Roman" pitchFamily="18" charset="0"/>
              </a:rPr>
              <a:t>.Їй</a:t>
            </a:r>
            <a:r>
              <a:rPr lang="uk-UA" sz="2400" dirty="0" smtClean="0">
                <a:solidFill>
                  <a:srgbClr val="002060"/>
                </a:solidFill>
                <a:latin typeface="Times New Roman" pitchFamily="18" charset="0"/>
                <a:cs typeface="Times New Roman" pitchFamily="18" charset="0"/>
              </a:rPr>
              <a:t> присвятив поему «Мар’яна-черниця», вірш «Ми в купочці колись росли…»</a:t>
            </a:r>
            <a:endParaRPr lang="ru-RU" sz="2400" dirty="0">
              <a:solidFill>
                <a:srgbClr val="00206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857004"/>
            <a:ext cx="2819772" cy="389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47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4"/>
          <p:cNvSpPr>
            <a:spLocks noChangeArrowheads="1"/>
          </p:cNvSpPr>
          <p:nvPr/>
        </p:nvSpPr>
        <p:spPr bwMode="auto">
          <a:xfrm>
            <a:off x="-26498" y="4791075"/>
            <a:ext cx="912177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900" dirty="0">
                <a:solidFill>
                  <a:srgbClr val="002060"/>
                </a:solidFill>
                <a:latin typeface="Times New Roman" pitchFamily="18" charset="0"/>
                <a:cs typeface="Times New Roman" pitchFamily="18" charset="0"/>
              </a:rPr>
              <a:t>Так минуло </a:t>
            </a:r>
            <a:r>
              <a:rPr lang="ru-RU" sz="1900" dirty="0" err="1">
                <a:solidFill>
                  <a:srgbClr val="002060"/>
                </a:solidFill>
                <a:latin typeface="Times New Roman" pitchFamily="18" charset="0"/>
                <a:cs typeface="Times New Roman" pitchFamily="18" charset="0"/>
              </a:rPr>
              <a:t>дитинство</a:t>
            </a:r>
            <a:r>
              <a:rPr lang="ru-RU" sz="1900" dirty="0">
                <a:solidFill>
                  <a:srgbClr val="002060"/>
                </a:solidFill>
                <a:latin typeface="Times New Roman" pitchFamily="18" charset="0"/>
                <a:cs typeface="Times New Roman" pitchFamily="18" charset="0"/>
              </a:rPr>
              <a:t> Тараса Григоровича. Ми </a:t>
            </a:r>
            <a:r>
              <a:rPr lang="ru-RU" sz="1900" dirty="0" err="1">
                <a:solidFill>
                  <a:srgbClr val="002060"/>
                </a:solidFill>
                <a:latin typeface="Times New Roman" pitchFamily="18" charset="0"/>
                <a:cs typeface="Times New Roman" pitchFamily="18" charset="0"/>
              </a:rPr>
              <a:t>бачимо</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що</a:t>
            </a:r>
            <a:r>
              <a:rPr lang="ru-RU" sz="1900" dirty="0">
                <a:solidFill>
                  <a:srgbClr val="002060"/>
                </a:solidFill>
                <a:latin typeface="Times New Roman" pitchFamily="18" charset="0"/>
                <a:cs typeface="Times New Roman" pitchFamily="18" charset="0"/>
              </a:rPr>
              <a:t> маленький Шевченко </a:t>
            </a:r>
            <a:r>
              <a:rPr lang="ru-RU" sz="1900" dirty="0" err="1">
                <a:solidFill>
                  <a:srgbClr val="002060"/>
                </a:solidFill>
                <a:latin typeface="Times New Roman" pitchFamily="18" charset="0"/>
                <a:cs typeface="Times New Roman" pitchFamily="18" charset="0"/>
              </a:rPr>
              <a:t>багато</a:t>
            </a:r>
            <a:r>
              <a:rPr lang="ru-RU" sz="1900" dirty="0">
                <a:solidFill>
                  <a:srgbClr val="002060"/>
                </a:solidFill>
                <a:latin typeface="Times New Roman" pitchFamily="18" charset="0"/>
                <a:cs typeface="Times New Roman" pitchFamily="18" charset="0"/>
              </a:rPr>
              <a:t> з </a:t>
            </a:r>
            <a:r>
              <a:rPr lang="ru-RU" sz="1900" dirty="0" err="1">
                <a:solidFill>
                  <a:srgbClr val="002060"/>
                </a:solidFill>
                <a:latin typeface="Times New Roman" pitchFamily="18" charset="0"/>
                <a:cs typeface="Times New Roman" pitchFamily="18" charset="0"/>
              </a:rPr>
              <a:t>чим</a:t>
            </a:r>
            <a:r>
              <a:rPr lang="ru-RU" sz="1900" dirty="0">
                <a:solidFill>
                  <a:srgbClr val="002060"/>
                </a:solidFill>
                <a:latin typeface="Times New Roman" pitchFamily="18" charset="0"/>
                <a:cs typeface="Times New Roman" pitchFamily="18" charset="0"/>
              </a:rPr>
              <a:t> не </a:t>
            </a:r>
            <a:r>
              <a:rPr lang="ru-RU" sz="1900" dirty="0" err="1">
                <a:solidFill>
                  <a:srgbClr val="002060"/>
                </a:solidFill>
                <a:latin typeface="Times New Roman" pitchFamily="18" charset="0"/>
                <a:cs typeface="Times New Roman" pitchFamily="18" charset="0"/>
              </a:rPr>
              <a:t>мирився</a:t>
            </a:r>
            <a:r>
              <a:rPr lang="ru-RU" sz="1900" dirty="0">
                <a:solidFill>
                  <a:srgbClr val="002060"/>
                </a:solidFill>
                <a:latin typeface="Times New Roman" pitchFamily="18" charset="0"/>
                <a:cs typeface="Times New Roman" pitchFamily="18" charset="0"/>
              </a:rPr>
              <a:t> в </a:t>
            </a:r>
            <a:r>
              <a:rPr lang="ru-RU" sz="1900" dirty="0" err="1">
                <a:solidFill>
                  <a:srgbClr val="002060"/>
                </a:solidFill>
                <a:latin typeface="Times New Roman" pitchFamily="18" charset="0"/>
                <a:cs typeface="Times New Roman" pitchFamily="18" charset="0"/>
              </a:rPr>
              <a:t>середовищі</a:t>
            </a:r>
            <a:r>
              <a:rPr lang="ru-RU" sz="1900" dirty="0">
                <a:solidFill>
                  <a:srgbClr val="002060"/>
                </a:solidFill>
                <a:latin typeface="Times New Roman" pitchFamily="18" charset="0"/>
                <a:cs typeface="Times New Roman" pitchFamily="18" charset="0"/>
              </a:rPr>
              <a:t>, яке </a:t>
            </a:r>
            <a:r>
              <a:rPr lang="ru-RU" sz="1900" dirty="0" err="1">
                <a:solidFill>
                  <a:srgbClr val="002060"/>
                </a:solidFill>
                <a:latin typeface="Times New Roman" pitchFamily="18" charset="0"/>
                <a:cs typeface="Times New Roman" pitchFamily="18" charset="0"/>
              </a:rPr>
              <a:t>його</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оточувало</a:t>
            </a:r>
            <a:r>
              <a:rPr lang="ru-RU" sz="1900" dirty="0">
                <a:solidFill>
                  <a:srgbClr val="002060"/>
                </a:solidFill>
                <a:latin typeface="Times New Roman" pitchFamily="18" charset="0"/>
                <a:cs typeface="Times New Roman" pitchFamily="18" charset="0"/>
              </a:rPr>
              <a:t>, й </a:t>
            </a:r>
            <a:r>
              <a:rPr lang="ru-RU" sz="1900" dirty="0" err="1">
                <a:solidFill>
                  <a:srgbClr val="002060"/>
                </a:solidFill>
                <a:latin typeface="Times New Roman" pitchFamily="18" charset="0"/>
                <a:cs typeface="Times New Roman" pitchFamily="18" charset="0"/>
              </a:rPr>
              <a:t>помітно</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вирізнявся</a:t>
            </a:r>
            <a:r>
              <a:rPr lang="ru-RU" sz="1900" dirty="0">
                <a:solidFill>
                  <a:srgbClr val="002060"/>
                </a:solidFill>
                <a:latin typeface="Times New Roman" pitchFamily="18" charset="0"/>
                <a:cs typeface="Times New Roman" pitchFamily="18" charset="0"/>
              </a:rPr>
              <a:t> з-</a:t>
            </a:r>
            <a:r>
              <a:rPr lang="ru-RU" sz="1900" dirty="0" err="1">
                <a:solidFill>
                  <a:srgbClr val="002060"/>
                </a:solidFill>
                <a:latin typeface="Times New Roman" pitchFamily="18" charset="0"/>
                <a:cs typeface="Times New Roman" pitchFamily="18" charset="0"/>
              </a:rPr>
              <a:t>поміж</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своїх</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однолітків</a:t>
            </a:r>
            <a:r>
              <a:rPr lang="ru-RU" sz="1900" dirty="0">
                <a:solidFill>
                  <a:srgbClr val="002060"/>
                </a:solidFill>
                <a:latin typeface="Times New Roman" pitchFamily="18" charset="0"/>
                <a:cs typeface="Times New Roman" pitchFamily="18" charset="0"/>
              </a:rPr>
              <a:t>, все </a:t>
            </a:r>
            <a:r>
              <a:rPr lang="ru-RU" sz="1900" dirty="0" err="1">
                <a:solidFill>
                  <a:srgbClr val="002060"/>
                </a:solidFill>
                <a:latin typeface="Times New Roman" pitchFamily="18" charset="0"/>
                <a:cs typeface="Times New Roman" pitchFamily="18" charset="0"/>
              </a:rPr>
              <a:t>це</a:t>
            </a:r>
            <a:r>
              <a:rPr lang="ru-RU" sz="1900" dirty="0">
                <a:solidFill>
                  <a:srgbClr val="002060"/>
                </a:solidFill>
                <a:latin typeface="Times New Roman" pitchFamily="18" charset="0"/>
                <a:cs typeface="Times New Roman" pitchFamily="18" charset="0"/>
              </a:rPr>
              <a:t> треба </a:t>
            </a:r>
            <a:r>
              <a:rPr lang="ru-RU" sz="1900" dirty="0" err="1">
                <a:solidFill>
                  <a:srgbClr val="002060"/>
                </a:solidFill>
                <a:latin typeface="Times New Roman" pitchFamily="18" charset="0"/>
                <a:cs typeface="Times New Roman" pitchFamily="18" charset="0"/>
              </a:rPr>
              <a:t>віднести</a:t>
            </a:r>
            <a:r>
              <a:rPr lang="ru-RU" sz="1900" dirty="0">
                <a:solidFill>
                  <a:srgbClr val="002060"/>
                </a:solidFill>
                <a:latin typeface="Times New Roman" pitchFamily="18" charset="0"/>
                <a:cs typeface="Times New Roman" pitchFamily="18" charset="0"/>
              </a:rPr>
              <a:t> за </a:t>
            </a:r>
            <a:r>
              <a:rPr lang="ru-RU" sz="1900" dirty="0" err="1">
                <a:solidFill>
                  <a:srgbClr val="002060"/>
                </a:solidFill>
                <a:latin typeface="Times New Roman" pitchFamily="18" charset="0"/>
                <a:cs typeface="Times New Roman" pitchFamily="18" charset="0"/>
              </a:rPr>
              <a:t>рахунок</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особливої</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вразливості</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його</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натури</a:t>
            </a:r>
            <a:r>
              <a:rPr lang="ru-RU" sz="1900" dirty="0">
                <a:solidFill>
                  <a:srgbClr val="002060"/>
                </a:solidFill>
                <a:latin typeface="Times New Roman" pitchFamily="18" charset="0"/>
                <a:cs typeface="Times New Roman" pitchFamily="18" charset="0"/>
              </a:rPr>
              <a:t>, яка не </a:t>
            </a:r>
            <a:r>
              <a:rPr lang="ru-RU" sz="1900" dirty="0" err="1">
                <a:solidFill>
                  <a:srgbClr val="002060"/>
                </a:solidFill>
                <a:latin typeface="Times New Roman" pitchFamily="18" charset="0"/>
                <a:cs typeface="Times New Roman" pitchFamily="18" charset="0"/>
              </a:rPr>
              <a:t>зраджувала</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його</a:t>
            </a:r>
            <a:r>
              <a:rPr lang="ru-RU" sz="1900" dirty="0">
                <a:solidFill>
                  <a:srgbClr val="002060"/>
                </a:solidFill>
                <a:latin typeface="Times New Roman" pitchFamily="18" charset="0"/>
                <a:cs typeface="Times New Roman" pitchFamily="18" charset="0"/>
              </a:rPr>
              <a:t> до </a:t>
            </a:r>
            <a:r>
              <a:rPr lang="ru-RU" sz="1900" dirty="0" err="1">
                <a:solidFill>
                  <a:srgbClr val="002060"/>
                </a:solidFill>
                <a:latin typeface="Times New Roman" pitchFamily="18" charset="0"/>
                <a:cs typeface="Times New Roman" pitchFamily="18" charset="0"/>
              </a:rPr>
              <a:t>самої</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смерті</a:t>
            </a:r>
            <a:r>
              <a:rPr lang="ru-RU" sz="1900" dirty="0">
                <a:solidFill>
                  <a:srgbClr val="002060"/>
                </a:solidFill>
                <a:latin typeface="Times New Roman" pitchFamily="18" charset="0"/>
                <a:cs typeface="Times New Roman" pitchFamily="18" charset="0"/>
              </a:rPr>
              <a:t>. Уже з </a:t>
            </a:r>
            <a:r>
              <a:rPr lang="ru-RU" sz="1900" dirty="0" err="1">
                <a:solidFill>
                  <a:srgbClr val="002060"/>
                </a:solidFill>
                <a:latin typeface="Times New Roman" pitchFamily="18" charset="0"/>
                <a:cs typeface="Times New Roman" pitchFamily="18" charset="0"/>
              </a:rPr>
              <a:t>дитячих</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років</a:t>
            </a:r>
            <a:r>
              <a:rPr lang="ru-RU" sz="1900" dirty="0">
                <a:solidFill>
                  <a:srgbClr val="002060"/>
                </a:solidFill>
                <a:latin typeface="Times New Roman" pitchFamily="18" charset="0"/>
                <a:cs typeface="Times New Roman" pitchFamily="18" charset="0"/>
              </a:rPr>
              <a:t> Тарас Григорович </a:t>
            </a:r>
            <a:r>
              <a:rPr lang="ru-RU" sz="1900" dirty="0" err="1">
                <a:solidFill>
                  <a:srgbClr val="002060"/>
                </a:solidFill>
                <a:latin typeface="Times New Roman" pitchFamily="18" charset="0"/>
                <a:cs typeface="Times New Roman" pitchFamily="18" charset="0"/>
              </a:rPr>
              <a:t>виявляв</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надзвичайну</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допитливість</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розуму</a:t>
            </a:r>
            <a:r>
              <a:rPr lang="ru-RU" sz="1900" dirty="0">
                <a:solidFill>
                  <a:srgbClr val="002060"/>
                </a:solidFill>
                <a:latin typeface="Times New Roman" pitchFamily="18" charset="0"/>
                <a:cs typeface="Times New Roman" pitchFamily="18" charset="0"/>
              </a:rPr>
              <a:t>; особливо </a:t>
            </a:r>
            <a:r>
              <a:rPr lang="ru-RU" sz="1900" dirty="0" err="1">
                <a:solidFill>
                  <a:srgbClr val="002060"/>
                </a:solidFill>
                <a:latin typeface="Times New Roman" pitchFamily="18" charset="0"/>
                <a:cs typeface="Times New Roman" pitchFamily="18" charset="0"/>
              </a:rPr>
              <a:t>уважно</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прислухався</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він</a:t>
            </a:r>
            <a:r>
              <a:rPr lang="ru-RU" sz="1900" dirty="0">
                <a:solidFill>
                  <a:srgbClr val="002060"/>
                </a:solidFill>
                <a:latin typeface="Times New Roman" pitchFamily="18" charset="0"/>
                <a:cs typeface="Times New Roman" pitchFamily="18" charset="0"/>
              </a:rPr>
              <a:t>, коли, </a:t>
            </a:r>
            <a:r>
              <a:rPr lang="ru-RU" sz="1900" dirty="0" err="1">
                <a:solidFill>
                  <a:srgbClr val="002060"/>
                </a:solidFill>
                <a:latin typeface="Times New Roman" pitchFamily="18" charset="0"/>
                <a:cs typeface="Times New Roman" pitchFamily="18" charset="0"/>
              </a:rPr>
              <a:t>бувало</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дід</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чи</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батько</a:t>
            </a:r>
            <a:r>
              <a:rPr lang="ru-RU" sz="1900" dirty="0">
                <a:solidFill>
                  <a:srgbClr val="002060"/>
                </a:solidFill>
                <a:latin typeface="Times New Roman" pitchFamily="18" charset="0"/>
                <a:cs typeface="Times New Roman" pitchFamily="18" charset="0"/>
              </a:rPr>
              <a:t> </a:t>
            </a:r>
            <a:r>
              <a:rPr lang="ru-RU" sz="1900" dirty="0" err="1">
                <a:solidFill>
                  <a:srgbClr val="002060"/>
                </a:solidFill>
                <a:latin typeface="Times New Roman" pitchFamily="18" charset="0"/>
                <a:cs typeface="Times New Roman" pitchFamily="18" charset="0"/>
              </a:rPr>
              <a:t>його</a:t>
            </a:r>
            <a:r>
              <a:rPr lang="ru-RU" sz="1900" dirty="0">
                <a:solidFill>
                  <a:srgbClr val="002060"/>
                </a:solidFill>
                <a:latin typeface="Times New Roman" pitchFamily="18" charset="0"/>
                <a:cs typeface="Times New Roman" pitchFamily="18" charset="0"/>
              </a:rPr>
              <a:t> на </a:t>
            </a:r>
            <a:r>
              <a:rPr lang="ru-RU" sz="1900" dirty="0" err="1">
                <a:solidFill>
                  <a:srgbClr val="002060"/>
                </a:solidFill>
                <a:latin typeface="Times New Roman" pitchFamily="18" charset="0"/>
                <a:cs typeface="Times New Roman" pitchFamily="18" charset="0"/>
              </a:rPr>
              <a:t>якесь</a:t>
            </a:r>
            <a:r>
              <a:rPr lang="ru-RU" sz="1900" dirty="0">
                <a:solidFill>
                  <a:srgbClr val="002060"/>
                </a:solidFill>
                <a:latin typeface="Times New Roman" pitchFamily="18" charset="0"/>
                <a:cs typeface="Times New Roman" pitchFamily="18" charset="0"/>
              </a:rPr>
              <a:t> свято починали </a:t>
            </a:r>
            <a:r>
              <a:rPr lang="ru-RU" sz="1900" dirty="0" err="1">
                <a:solidFill>
                  <a:srgbClr val="002060"/>
                </a:solidFill>
                <a:latin typeface="Times New Roman" pitchFamily="18" charset="0"/>
                <a:cs typeface="Times New Roman" pitchFamily="18" charset="0"/>
              </a:rPr>
              <a:t>розповідати</a:t>
            </a:r>
            <a:r>
              <a:rPr lang="ru-RU" sz="1900" dirty="0">
                <a:solidFill>
                  <a:srgbClr val="002060"/>
                </a:solidFill>
                <a:latin typeface="Times New Roman" pitchFamily="18" charset="0"/>
                <a:cs typeface="Times New Roman" pitchFamily="18" charset="0"/>
              </a:rPr>
              <a:t> про </a:t>
            </a:r>
            <a:r>
              <a:rPr lang="ru-RU" sz="1900" dirty="0" err="1">
                <a:solidFill>
                  <a:srgbClr val="002060"/>
                </a:solidFill>
                <a:latin typeface="Times New Roman" pitchFamily="18" charset="0"/>
                <a:cs typeface="Times New Roman" pitchFamily="18" charset="0"/>
              </a:rPr>
              <a:t>минувшину</a:t>
            </a:r>
            <a:r>
              <a:rPr lang="ru-RU" sz="1900" dirty="0">
                <a:solidFill>
                  <a:srgbClr val="002060"/>
                </a:solidFill>
                <a:latin typeface="Times New Roman" pitchFamily="18" charset="0"/>
                <a:cs typeface="Times New Roman" pitchFamily="18" charset="0"/>
              </a:rPr>
              <a:t>.</a:t>
            </a: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8550"/>
            <a:ext cx="3200400" cy="243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06563"/>
            <a:ext cx="2209800" cy="308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902" y="-7938"/>
            <a:ext cx="2270125" cy="1714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2502" y="-7938"/>
            <a:ext cx="1882775" cy="173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http://investigator.org.ua/wp-content/uploads/%D0%A2%D0%B0%D1%80%D0%B0%D1%81-%D0%A8%D0%B5%D0%B2%D1%87%D0%B5%D0%BD%D0%BA%D0%B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3702" y="0"/>
            <a:ext cx="18288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7">
            <a:extLst>
              <a:ext uri="{28A0092B-C50C-407E-A947-70E740481C1C}">
                <a14:useLocalDpi xmlns:a14="http://schemas.microsoft.com/office/drawing/2010/main" val="0"/>
              </a:ext>
            </a:extLst>
          </a:blip>
          <a:srcRect l="20427" r="6712"/>
          <a:stretch>
            <a:fillRect/>
          </a:stretch>
        </p:blipFill>
        <p:spPr bwMode="auto">
          <a:xfrm>
            <a:off x="-26498" y="0"/>
            <a:ext cx="3200400" cy="236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2502" y="1636713"/>
            <a:ext cx="1905000" cy="315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3702" y="2149475"/>
            <a:ext cx="1828800" cy="264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58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144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p:cNvSpPr txBox="1">
            <a:spLocks noChangeArrowheads="1"/>
          </p:cNvSpPr>
          <p:nvPr/>
        </p:nvSpPr>
        <p:spPr bwMode="auto">
          <a:xfrm>
            <a:off x="193996" y="4509120"/>
            <a:ext cx="895000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2400" dirty="0">
                <a:latin typeface="Times New Roman" pitchFamily="18" charset="0"/>
                <a:cs typeface="Times New Roman" pitchFamily="18" charset="0"/>
              </a:rPr>
              <a:t>Батьки Тараса </a:t>
            </a:r>
            <a:r>
              <a:rPr lang="ru-RU" sz="2400" dirty="0" err="1">
                <a:latin typeface="Times New Roman" pitchFamily="18" charset="0"/>
                <a:cs typeface="Times New Roman" pitchFamily="18" charset="0"/>
              </a:rPr>
              <a:t>були</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кріпаками</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поміщика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Енгельгардта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батько</a:t>
            </a:r>
            <a:r>
              <a:rPr lang="ru-RU" sz="2400" dirty="0">
                <a:latin typeface="Times New Roman" pitchFamily="18" charset="0"/>
                <a:cs typeface="Times New Roman" pitchFamily="18" charset="0"/>
              </a:rPr>
              <a:t> родом з с. </a:t>
            </a:r>
            <a:r>
              <a:rPr lang="ru-RU" sz="2400" dirty="0" err="1">
                <a:latin typeface="Times New Roman" pitchFamily="18" charset="0"/>
                <a:cs typeface="Times New Roman" pitchFamily="18" charset="0"/>
              </a:rPr>
              <a:t>Кирилівки</a:t>
            </a:r>
            <a:r>
              <a:rPr lang="ru-RU" sz="2400" dirty="0">
                <a:latin typeface="Times New Roman" pitchFamily="18" charset="0"/>
                <a:cs typeface="Times New Roman" pitchFamily="18" charset="0"/>
              </a:rPr>
              <a:t>, а </a:t>
            </a:r>
            <a:r>
              <a:rPr lang="ru-RU" sz="2400" dirty="0" err="1" smtClean="0">
                <a:latin typeface="Times New Roman" pitchFamily="18" charset="0"/>
                <a:cs typeface="Times New Roman" pitchFamily="18" charset="0"/>
              </a:rPr>
              <a:t>мати</a:t>
            </a:r>
            <a:r>
              <a:rPr lang="ru-RU" sz="2400" dirty="0">
                <a:latin typeface="Times New Roman" pitchFamily="18" charset="0"/>
                <a:cs typeface="Times New Roman" pitchFamily="18" charset="0"/>
              </a:rPr>
              <a:t>-</a:t>
            </a:r>
            <a:r>
              <a:rPr lang="ru-RU" sz="2400" dirty="0" smtClean="0">
                <a:latin typeface="Times New Roman" pitchFamily="18" charset="0"/>
                <a:cs typeface="Times New Roman" pitchFamily="18" charset="0"/>
              </a:rPr>
              <a:t>з </a:t>
            </a:r>
            <a:r>
              <a:rPr lang="ru-RU" sz="2400" dirty="0">
                <a:latin typeface="Times New Roman" pitchFamily="18" charset="0"/>
                <a:cs typeface="Times New Roman" pitchFamily="18" charset="0"/>
              </a:rPr>
              <a:t>с. </a:t>
            </a:r>
            <a:r>
              <a:rPr lang="ru-RU" sz="2400" dirty="0" err="1">
                <a:latin typeface="Times New Roman" pitchFamily="18" charset="0"/>
                <a:cs typeface="Times New Roman" pitchFamily="18" charset="0"/>
              </a:rPr>
              <a:t>Моринці</a:t>
            </a:r>
            <a:r>
              <a:rPr lang="en-US" sz="2400" dirty="0">
                <a:latin typeface="Times New Roman" pitchFamily="18" charset="0"/>
                <a:cs typeface="Times New Roman" pitchFamily="18" charset="0"/>
              </a:rPr>
              <a:t>.</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Одружившись</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батько</a:t>
            </a:r>
            <a:r>
              <a:rPr lang="ru-RU" sz="2400" dirty="0">
                <a:latin typeface="Times New Roman" pitchFamily="18" charset="0"/>
                <a:cs typeface="Times New Roman" pitchFamily="18" charset="0"/>
              </a:rPr>
              <a:t> Тараса Григоровича, за </a:t>
            </a:r>
            <a:r>
              <a:rPr lang="ru-RU" sz="2400" dirty="0" err="1">
                <a:latin typeface="Times New Roman" pitchFamily="18" charset="0"/>
                <a:cs typeface="Times New Roman" pitchFamily="18" charset="0"/>
              </a:rPr>
              <a:t>розпорядженням</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поміщика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переселився</a:t>
            </a:r>
            <a:r>
              <a:rPr lang="ru-RU" sz="2400" dirty="0">
                <a:latin typeface="Times New Roman" pitchFamily="18" charset="0"/>
                <a:cs typeface="Times New Roman" pitchFamily="18" charset="0"/>
              </a:rPr>
              <a:t> на короткий час (</a:t>
            </a:r>
            <a:r>
              <a:rPr lang="ru-RU" sz="2400" dirty="0" err="1">
                <a:latin typeface="Times New Roman" pitchFamily="18" charset="0"/>
                <a:cs typeface="Times New Roman" pitchFamily="18" charset="0"/>
              </a:rPr>
              <a:t>років</a:t>
            </a:r>
            <a:r>
              <a:rPr lang="ru-RU" sz="2400" dirty="0">
                <a:latin typeface="Times New Roman" pitchFamily="18" charset="0"/>
                <a:cs typeface="Times New Roman" pitchFamily="18" charset="0"/>
              </a:rPr>
              <a:t> на </a:t>
            </a:r>
            <a:r>
              <a:rPr lang="ru-RU" sz="2400" dirty="0" err="1">
                <a:latin typeface="Times New Roman" pitchFamily="18" charset="0"/>
                <a:cs typeface="Times New Roman" pitchFamily="18" charset="0"/>
              </a:rPr>
              <a:t>півтора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із</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Кирилівки</a:t>
            </a:r>
            <a:r>
              <a:rPr lang="ru-RU" sz="2400" dirty="0">
                <a:latin typeface="Times New Roman" pitchFamily="18" charset="0"/>
                <a:cs typeface="Times New Roman" pitchFamily="18" charset="0"/>
              </a:rPr>
              <a:t> до </a:t>
            </a:r>
            <a:r>
              <a:rPr lang="ru-RU" sz="2400" dirty="0" err="1">
                <a:latin typeface="Times New Roman" pitchFamily="18" charset="0"/>
                <a:cs typeface="Times New Roman" pitchFamily="18" charset="0"/>
              </a:rPr>
              <a:t>Моринців</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Під</a:t>
            </a:r>
            <a:r>
              <a:rPr lang="ru-RU" sz="2400" dirty="0">
                <a:latin typeface="Times New Roman" pitchFamily="18" charset="0"/>
                <a:cs typeface="Times New Roman" pitchFamily="18" charset="0"/>
              </a:rPr>
              <a:t> час </a:t>
            </a:r>
            <a:r>
              <a:rPr lang="ru-RU" sz="2400" dirty="0" err="1">
                <a:latin typeface="Times New Roman" pitchFamily="18" charset="0"/>
                <a:cs typeface="Times New Roman" pitchFamily="18" charset="0"/>
              </a:rPr>
              <a:t>цього</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переселення</a:t>
            </a:r>
            <a:r>
              <a:rPr lang="ru-RU" sz="2400" dirty="0">
                <a:latin typeface="Times New Roman" pitchFamily="18" charset="0"/>
                <a:cs typeface="Times New Roman" pitchFamily="18" charset="0"/>
              </a:rPr>
              <a:t> і </a:t>
            </a:r>
            <a:r>
              <a:rPr lang="ru-RU" sz="2400" dirty="0" err="1">
                <a:latin typeface="Times New Roman" pitchFamily="18" charset="0"/>
                <a:cs typeface="Times New Roman" pitchFamily="18" charset="0"/>
              </a:rPr>
              <a:t>народився</a:t>
            </a:r>
            <a:r>
              <a:rPr lang="ru-RU" sz="2400" dirty="0">
                <a:latin typeface="Times New Roman" pitchFamily="18" charset="0"/>
                <a:cs typeface="Times New Roman" pitchFamily="18" charset="0"/>
              </a:rPr>
              <a:t> наш поет, у 1814 </a:t>
            </a:r>
            <a:r>
              <a:rPr lang="ru-RU" sz="2400" dirty="0" err="1">
                <a:latin typeface="Times New Roman" pitchFamily="18" charset="0"/>
                <a:cs typeface="Times New Roman" pitchFamily="18" charset="0"/>
              </a:rPr>
              <a:t>році</a:t>
            </a:r>
            <a:r>
              <a:rPr lang="ru-RU" sz="2400" dirty="0">
                <a:latin typeface="Times New Roman" pitchFamily="18" charset="0"/>
                <a:cs typeface="Times New Roman" pitchFamily="18" charset="0"/>
              </a:rPr>
              <a:t> 25 лютого. </a:t>
            </a:r>
            <a:r>
              <a:rPr lang="ru-RU" sz="2400" dirty="0" err="1">
                <a:latin typeface="Times New Roman" pitchFamily="18" charset="0"/>
                <a:cs typeface="Times New Roman" pitchFamily="18" charset="0"/>
              </a:rPr>
              <a:t>Отже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батьківщиною</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Шевченка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було</a:t>
            </a:r>
            <a:r>
              <a:rPr lang="ru-RU" sz="2400" dirty="0">
                <a:latin typeface="Times New Roman" pitchFamily="18" charset="0"/>
                <a:cs typeface="Times New Roman" pitchFamily="18" charset="0"/>
              </a:rPr>
              <a:t> с. </a:t>
            </a:r>
            <a:r>
              <a:rPr lang="ru-RU" sz="2400" dirty="0" err="1" smtClean="0">
                <a:latin typeface="Times New Roman" pitchFamily="18" charset="0"/>
                <a:cs typeface="Times New Roman" pitchFamily="18" charset="0"/>
              </a:rPr>
              <a:t>Моринці</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sp>
        <p:nvSpPr>
          <p:cNvPr id="9" name="Равно 8"/>
          <p:cNvSpPr/>
          <p:nvPr/>
        </p:nvSpPr>
        <p:spPr>
          <a:xfrm>
            <a:off x="5832475" y="2205038"/>
            <a:ext cx="827088" cy="863600"/>
          </a:xfrm>
          <a:prstGeom prst="mathEqual">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10" name="Заголовок 1"/>
          <p:cNvSpPr txBox="1">
            <a:spLocks/>
          </p:cNvSpPr>
          <p:nvPr/>
        </p:nvSpPr>
        <p:spPr>
          <a:xfrm>
            <a:off x="-612576" y="-89825"/>
            <a:ext cx="792391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fontAlgn="auto">
              <a:spcAft>
                <a:spcPts val="0"/>
              </a:spcAft>
              <a:buFont typeface="Georgia" pitchFamily="18" charset="0"/>
              <a:buNone/>
            </a:pPr>
            <a:r>
              <a:rPr lang="uk-UA" dirty="0" smtClean="0">
                <a:solidFill>
                  <a:sysClr val="windowText" lastClr="000000"/>
                </a:solidFill>
                <a:latin typeface="Times New Roman" pitchFamily="18" charset="0"/>
                <a:cs typeface="Times New Roman" pitchFamily="18" charset="0"/>
              </a:rPr>
              <a:t>Як все починалося…</a:t>
            </a:r>
            <a:endParaRPr lang="ru-RU" dirty="0" smtClean="0">
              <a:solidFill>
                <a:sysClr val="windowText" lastClr="000000"/>
              </a:solidFill>
              <a:latin typeface="Times New Roman" pitchFamily="18" charset="0"/>
              <a:cs typeface="Times New Roman" pitchFamily="18"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l="19286" t="3575" r="16125" b="10149"/>
          <a:stretch>
            <a:fillRect/>
          </a:stretch>
        </p:blipFill>
        <p:spPr bwMode="auto">
          <a:xfrm>
            <a:off x="202177" y="806450"/>
            <a:ext cx="1487488" cy="34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514" y="806450"/>
            <a:ext cx="2808287" cy="34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66" r="4937" b="7867"/>
          <a:stretch/>
        </p:blipFill>
        <p:spPr bwMode="auto">
          <a:xfrm>
            <a:off x="6614395" y="946493"/>
            <a:ext cx="2378497" cy="316946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Крест 13"/>
          <p:cNvSpPr/>
          <p:nvPr/>
        </p:nvSpPr>
        <p:spPr>
          <a:xfrm>
            <a:off x="1921440" y="2365375"/>
            <a:ext cx="576262" cy="542925"/>
          </a:xfrm>
          <a:prstGeom prst="plus">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111742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1619672" y="228600"/>
            <a:ext cx="5262736"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fontAlgn="auto">
              <a:spcAft>
                <a:spcPts val="0"/>
              </a:spcAft>
              <a:buNone/>
            </a:pPr>
            <a:r>
              <a:rPr lang="uk-UA" dirty="0">
                <a:solidFill>
                  <a:schemeClr val="tx1"/>
                </a:solidFill>
                <a:latin typeface="Times New Roman" pitchFamily="18" charset="0"/>
                <a:cs typeface="Times New Roman" pitchFamily="18" charset="0"/>
              </a:rPr>
              <a:t>Д</a:t>
            </a:r>
            <a:r>
              <a:rPr lang="uk-UA" dirty="0" smtClean="0">
                <a:solidFill>
                  <a:schemeClr val="tx1"/>
                </a:solidFill>
                <a:latin typeface="Times New Roman" pitchFamily="18" charset="0"/>
                <a:cs typeface="Times New Roman" pitchFamily="18" charset="0"/>
              </a:rPr>
              <a:t>итячі роки</a:t>
            </a:r>
            <a:endParaRPr lang="ru-RU" dirty="0" smtClean="0">
              <a:solidFill>
                <a:schemeClr val="tx1"/>
              </a:solidFill>
              <a:latin typeface="Times New Roman" pitchFamily="18" charset="0"/>
              <a:cs typeface="Times New Roman" pitchFamily="18" charset="0"/>
            </a:endParaRPr>
          </a:p>
        </p:txBody>
      </p:sp>
      <p:sp>
        <p:nvSpPr>
          <p:cNvPr id="8" name="Объект 5"/>
          <p:cNvSpPr txBox="1">
            <a:spLocks/>
          </p:cNvSpPr>
          <p:nvPr/>
        </p:nvSpPr>
        <p:spPr>
          <a:xfrm>
            <a:off x="251520" y="1676400"/>
            <a:ext cx="4536504" cy="4612032"/>
          </a:xfrm>
          <a:prstGeom prst="rect">
            <a:avLst/>
          </a:prstGeom>
        </p:spPr>
        <p:txBody>
          <a:bodyPr vert="horz" wrap="square" lIns="91440" tIns="45720" rIns="91440" bIns="45720" rtlCol="0">
            <a:sp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fontAlgn="auto">
              <a:buFontTx/>
              <a:buNone/>
            </a:pPr>
            <a:r>
              <a:rPr lang="uk-UA" sz="2600" dirty="0" smtClean="0">
                <a:solidFill>
                  <a:srgbClr val="002060"/>
                </a:solidFill>
                <a:latin typeface="Times New Roman" pitchFamily="18" charset="0"/>
                <a:cs typeface="Times New Roman" pitchFamily="18" charset="0"/>
              </a:rPr>
              <a:t>Про дитячі роки Тараса Григоровича збереглися малочисельні спогади. В його сім’ї існує переказ, що малий Шевченко дуже любив їсти землю: бувало, не доглянуть його — животик у Тараса і здується, ніби від якоїсь хвороби; розпитають, і виявиться, що він землі об’ївся.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196752"/>
            <a:ext cx="3258619" cy="4504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48063" y="5832850"/>
            <a:ext cx="3186611" cy="400110"/>
          </a:xfrm>
          <a:prstGeom prst="rect">
            <a:avLst/>
          </a:prstGeom>
          <a:noFill/>
        </p:spPr>
        <p:txBody>
          <a:bodyPr wrap="square" rtlCol="0">
            <a:spAutoFit/>
          </a:bodyPr>
          <a:lstStyle/>
          <a:p>
            <a:r>
              <a:rPr lang="uk-UA" sz="2000" dirty="0" smtClean="0">
                <a:latin typeface="Times New Roman" pitchFamily="18" charset="0"/>
                <a:cs typeface="Times New Roman" pitchFamily="18" charset="0"/>
              </a:rPr>
              <a:t>Тарас Шевченко пасе овець</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40540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3"/>
          <p:cNvSpPr>
            <a:spLocks noChangeArrowheads="1"/>
          </p:cNvSpPr>
          <p:nvPr/>
        </p:nvSpPr>
        <p:spPr bwMode="auto">
          <a:xfrm>
            <a:off x="-1587" y="115888"/>
            <a:ext cx="9145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uk-UA" sz="2000" dirty="0" smtClean="0">
                <a:solidFill>
                  <a:srgbClr val="002060"/>
                </a:solidFill>
                <a:latin typeface="Times New Roman" pitchFamily="18" charset="0"/>
                <a:cs typeface="Times New Roman" pitchFamily="18" charset="0"/>
              </a:rPr>
              <a:t>Про своє раннє дитинство поет згадує в одному з оповідань («Княгиня»), написаному ним на засланні.</a:t>
            </a:r>
            <a:endParaRPr lang="uk-UA" sz="2000" dirty="0">
              <a:solidFill>
                <a:srgbClr val="002060"/>
              </a:solidFill>
              <a:latin typeface="Times New Roman" pitchFamily="18" charset="0"/>
              <a:cs typeface="Times New Roman" pitchFamily="18" charset="0"/>
            </a:endParaRPr>
          </a:p>
        </p:txBody>
      </p:sp>
      <p:grpSp>
        <p:nvGrpSpPr>
          <p:cNvPr id="11" name="Группа 4"/>
          <p:cNvGrpSpPr>
            <a:grpSpLocks/>
          </p:cNvGrpSpPr>
          <p:nvPr/>
        </p:nvGrpSpPr>
        <p:grpSpPr bwMode="auto">
          <a:xfrm>
            <a:off x="-1588" y="795338"/>
            <a:ext cx="9215438" cy="6162675"/>
            <a:chOff x="-1992" y="795933"/>
            <a:chExt cx="9216507" cy="6161459"/>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 y="795933"/>
              <a:ext cx="9216507" cy="616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6"/>
            <p:cNvSpPr>
              <a:spLocks noChangeArrowheads="1"/>
            </p:cNvSpPr>
            <p:nvPr/>
          </p:nvSpPr>
          <p:spPr bwMode="auto">
            <a:xfrm>
              <a:off x="971600" y="1268760"/>
              <a:ext cx="3514504"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300" dirty="0">
                  <a:latin typeface="Times New Roman" pitchFamily="18" charset="0"/>
                  <a:cs typeface="Times New Roman" pitchFamily="18" charset="0"/>
                </a:rPr>
                <a:t>«...Передо мною наша бедная, старая белая хата, с потемневшею соломенною крышею и черным </a:t>
              </a:r>
              <a:r>
                <a:rPr lang="ru-RU" sz="1300" dirty="0" err="1">
                  <a:latin typeface="Times New Roman" pitchFamily="18" charset="0"/>
                  <a:cs typeface="Times New Roman" pitchFamily="18" charset="0"/>
                </a:rPr>
                <a:t>дымарем;.А</a:t>
              </a:r>
              <a:r>
                <a:rPr lang="ru-RU" sz="1300" dirty="0">
                  <a:latin typeface="Times New Roman" pitchFamily="18" charset="0"/>
                  <a:cs typeface="Times New Roman" pitchFamily="18" charset="0"/>
                </a:rPr>
                <a:t> у ворот стоит старая развесистая верба с засохшею верхушкою; а за вербою стоит клуня, окруженная стогами жита и разного всякого хлеба; а за клунею, по косогору, пойдет уже сад. А в этом ручейке, под нависшими лопухами, купается  белокурый мальчуган; </a:t>
              </a:r>
              <a:r>
                <a:rPr lang="ru-RU" sz="1300" dirty="0" err="1">
                  <a:latin typeface="Times New Roman" pitchFamily="18" charset="0"/>
                  <a:cs typeface="Times New Roman" pitchFamily="18" charset="0"/>
                </a:rPr>
                <a:t>викупавшись,перебегает</a:t>
              </a:r>
              <a:r>
                <a:rPr lang="ru-RU" sz="1300" dirty="0">
                  <a:latin typeface="Times New Roman" pitchFamily="18" charset="0"/>
                  <a:cs typeface="Times New Roman" pitchFamily="18" charset="0"/>
                </a:rPr>
                <a:t> он долину и леваду, вбегает в тенистый сад и падает под первою грушею или яблонею, и засыпает настоящим невозмутимым сном. Проснувшись, он смотрит на противоположную гору, смотрит, смотрит и спрашивает у себя: „А что же там за горою? Там должны быть железные столбы, что поддерживают небо. А что, если бы пойти да посмотреть, как это они его там подпирают? Пойду да посмотрю! Ведь это недалеко“. Встал и, не задумавшись, пошел он через долину и леваду прямо на гору. И вот выходит он за село; прошел </a:t>
              </a:r>
              <a:r>
                <a:rPr lang="ru-RU" sz="1300" dirty="0" err="1">
                  <a:latin typeface="Times New Roman" pitchFamily="18" charset="0"/>
                  <a:cs typeface="Times New Roman" pitchFamily="18" charset="0"/>
                </a:rPr>
                <a:t>царину,прошел</a:t>
              </a:r>
              <a:r>
                <a:rPr lang="ru-RU" sz="1300" dirty="0">
                  <a:latin typeface="Times New Roman" pitchFamily="18" charset="0"/>
                  <a:cs typeface="Times New Roman" pitchFamily="18" charset="0"/>
                </a:rPr>
                <a:t> с </a:t>
              </a:r>
              <a:r>
                <a:rPr lang="ru-RU" sz="1300" dirty="0" err="1">
                  <a:latin typeface="Times New Roman" pitchFamily="18" charset="0"/>
                  <a:cs typeface="Times New Roman" pitchFamily="18" charset="0"/>
                </a:rPr>
                <a:t>полверсты</a:t>
              </a:r>
              <a:r>
                <a:rPr lang="ru-RU" sz="1300" dirty="0">
                  <a:latin typeface="Times New Roman" pitchFamily="18" charset="0"/>
                  <a:cs typeface="Times New Roman" pitchFamily="18" charset="0"/>
                </a:rPr>
                <a:t> поле; на поле стоит </a:t>
              </a:r>
              <a:r>
                <a:rPr lang="ru-RU" sz="1300" dirty="0" err="1">
                  <a:latin typeface="Times New Roman" pitchFamily="18" charset="0"/>
                  <a:cs typeface="Times New Roman" pitchFamily="18" charset="0"/>
                </a:rPr>
                <a:t>високая,черная</a:t>
              </a:r>
              <a:r>
                <a:rPr lang="ru-RU" sz="1300" dirty="0">
                  <a:latin typeface="Times New Roman" pitchFamily="18" charset="0"/>
                  <a:cs typeface="Times New Roman" pitchFamily="18" charset="0"/>
                </a:rPr>
                <a:t> могила. Он вскарабкался на могилу, чтоб с нее посмотреть, далеко ли еще до тех железных столбов. </a:t>
              </a:r>
            </a:p>
          </p:txBody>
        </p:sp>
        <p:sp>
          <p:nvSpPr>
            <p:cNvPr id="14" name="TextBox 7"/>
            <p:cNvSpPr txBox="1">
              <a:spLocks noChangeArrowheads="1"/>
            </p:cNvSpPr>
            <p:nvPr/>
          </p:nvSpPr>
          <p:spPr bwMode="auto">
            <a:xfrm>
              <a:off x="4860032" y="1124744"/>
              <a:ext cx="3744416"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1300" dirty="0">
                  <a:latin typeface="Times New Roman" pitchFamily="18" charset="0"/>
                  <a:cs typeface="Times New Roman" pitchFamily="18" charset="0"/>
                </a:rPr>
                <a:t>Стоит мальчуган и смотрит во все стороны: и по одну сторону — село, и по другую сторону — село, и там из темных садов выглядывает трехглавая церковь, белым железом крытая, там тоже выглядывает церковь из темных садов и тоже белым железом крытая. Задумался мальчуган. „Нет, — думает он, — сегодня поздно, не дойду я до тех железных столбов; </a:t>
              </a:r>
            </a:p>
            <a:p>
              <a:pPr eaLnBrk="1" hangingPunct="1"/>
              <a:endParaRPr lang="ru-RU" dirty="0"/>
            </a:p>
          </p:txBody>
        </p:sp>
      </p:grpSp>
      <p:sp>
        <p:nvSpPr>
          <p:cNvPr id="15" name="TextBox 8"/>
          <p:cNvSpPr txBox="1">
            <a:spLocks noChangeArrowheads="1"/>
          </p:cNvSpPr>
          <p:nvPr/>
        </p:nvSpPr>
        <p:spPr bwMode="auto">
          <a:xfrm>
            <a:off x="4724400" y="5105400"/>
            <a:ext cx="3879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uk-UA" sz="1600">
                <a:latin typeface="Times New Roman" pitchFamily="18" charset="0"/>
                <a:cs typeface="Times New Roman" pitchFamily="18" charset="0"/>
              </a:rPr>
              <a:t>На фото: хата Т.Г.Шевченка у с.Моринці</a:t>
            </a:r>
            <a:endParaRPr lang="ru-RU" sz="160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033" y="2848859"/>
            <a:ext cx="36703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30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383" y="1277222"/>
            <a:ext cx="5272841" cy="4832092"/>
          </a:xfrm>
          <a:prstGeom prst="rect">
            <a:avLst/>
          </a:prstGeom>
        </p:spPr>
        <p:txBody>
          <a:bodyPr wrap="square">
            <a:spAutoFit/>
          </a:bodyPr>
          <a:lstStyle/>
          <a:p>
            <a:pPr algn="ctr">
              <a:defRPr/>
            </a:pPr>
            <a:r>
              <a:rPr lang="uk-UA" sz="2800" dirty="0" smtClean="0">
                <a:solidFill>
                  <a:srgbClr val="002060"/>
                </a:solidFill>
                <a:latin typeface="Times New Roman" pitchFamily="18" charset="0"/>
                <a:cs typeface="Times New Roman" pitchFamily="18" charset="0"/>
              </a:rPr>
              <a:t>Спогади ці відносяться, мабуть, до п’яти-шестилітнього віку Шевченка. Дивно тільки, що він не писав нічого про свою матір, яка тоді ще була жива.</a:t>
            </a:r>
          </a:p>
          <a:p>
            <a:pPr algn="ctr">
              <a:defRPr/>
            </a:pPr>
            <a:r>
              <a:rPr lang="uk-UA" sz="2800" dirty="0" smtClean="0">
                <a:solidFill>
                  <a:srgbClr val="002060"/>
                </a:solidFill>
                <a:latin typeface="Times New Roman" pitchFamily="18" charset="0"/>
                <a:cs typeface="Times New Roman" pitchFamily="18" charset="0"/>
              </a:rPr>
              <a:t>До смерті матері Шевченко, живучи під її опікою, не знав горя. Але після її смерті (1823 р.) у нього почалися ті життєві знегоди, які переслідували поета до самої могили. </a:t>
            </a:r>
            <a:endParaRPr lang="uk-UA" sz="2800" dirty="0">
              <a:solidFill>
                <a:srgbClr val="00206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509193"/>
            <a:ext cx="3673056" cy="5688632"/>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4" y="471230"/>
            <a:ext cx="5400600" cy="646331"/>
          </a:xfrm>
          <a:prstGeom prst="rect">
            <a:avLst/>
          </a:prstGeom>
          <a:noFill/>
        </p:spPr>
        <p:txBody>
          <a:bodyPr wrap="square" rtlCol="0">
            <a:spAutoFit/>
          </a:bodyPr>
          <a:lstStyle/>
          <a:p>
            <a:pPr algn="ctr"/>
            <a:r>
              <a:rPr lang="uk-UA" sz="3600" b="1" dirty="0" smtClean="0">
                <a:solidFill>
                  <a:srgbClr val="002060"/>
                </a:solidFill>
                <a:latin typeface="Times New Roman" pitchFamily="18" charset="0"/>
                <a:cs typeface="Times New Roman" pitchFamily="18" charset="0"/>
              </a:rPr>
              <a:t>Життєві </a:t>
            </a:r>
            <a:r>
              <a:rPr lang="uk-UA" sz="3600" b="1" dirty="0">
                <a:solidFill>
                  <a:srgbClr val="002060"/>
                </a:solidFill>
                <a:latin typeface="Times New Roman" pitchFamily="18" charset="0"/>
                <a:cs typeface="Times New Roman" pitchFamily="18" charset="0"/>
              </a:rPr>
              <a:t>знегоди</a:t>
            </a:r>
            <a:endParaRPr lang="ru-RU"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07521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24744"/>
            <a:ext cx="4877350" cy="5570756"/>
          </a:xfrm>
          <a:prstGeom prst="rect">
            <a:avLst/>
          </a:prstGeom>
        </p:spPr>
        <p:txBody>
          <a:bodyPr wrap="square">
            <a:spAutoFit/>
          </a:bodyPr>
          <a:lstStyle/>
          <a:p>
            <a:pPr indent="266700" defTabSz="266700">
              <a:defRPr/>
            </a:pPr>
            <a:r>
              <a:rPr lang="uk-UA" sz="2400" dirty="0">
                <a:solidFill>
                  <a:srgbClr val="002060"/>
                </a:solidFill>
                <a:latin typeface="Times New Roman" pitchFamily="18" charset="0"/>
                <a:ea typeface="Arial Unicode MS" pitchFamily="34" charset="-128"/>
                <a:cs typeface="Times New Roman" pitchFamily="18" charset="0"/>
              </a:rPr>
              <a:t>Восьмилітнього Тараса батьки віддали до дяка «в науку». За найменшу провину він карав своїх учнів різками. Та недовго тривала Тарасова «наука». 	Несподіване горе випало на долю маленького хлопчика. Замучена важкою працею, померла мати, коли йому було всього 9 років.</a:t>
            </a:r>
          </a:p>
          <a:p>
            <a:pPr indent="266700" defTabSz="266700">
              <a:defRPr/>
            </a:pPr>
            <a:r>
              <a:rPr lang="uk-UA" sz="2400" dirty="0">
                <a:solidFill>
                  <a:srgbClr val="002060"/>
                </a:solidFill>
                <a:latin typeface="Times New Roman" pitchFamily="18" charset="0"/>
                <a:ea typeface="Arial Unicode MS" pitchFamily="34" charset="-128"/>
                <a:cs typeface="Times New Roman" pitchFamily="18" charset="0"/>
              </a:rPr>
              <a:t>	Мачуха, яка прийшла на чужих п’ятеро дітей і привела ще 3 своїх, не злюбила непокірного, жвавого і правдивого хлопця. Часто йому перепадало, причому не заслужено. </a:t>
            </a:r>
          </a:p>
          <a:p>
            <a:pPr indent="266700" defTabSz="266700">
              <a:defRPr/>
            </a:pPr>
            <a:r>
              <a:rPr lang="uk-UA" sz="2000" dirty="0">
                <a:solidFill>
                  <a:srgbClr val="002060"/>
                </a:solidFill>
                <a:latin typeface="Times New Roman" pitchFamily="18" charset="0"/>
                <a:ea typeface="Arial Unicode MS" pitchFamily="34" charset="-128"/>
                <a:cs typeface="Times New Roman" pitchFamily="18" charset="0"/>
              </a:rPr>
              <a:t>	</a:t>
            </a:r>
            <a:endParaRPr lang="ru-RU" sz="2000" dirty="0">
              <a:solidFill>
                <a:srgbClr val="002060"/>
              </a:solidFill>
              <a:latin typeface="Times New Roman" pitchFamily="18" charset="0"/>
              <a:cs typeface="Times New Roman" pitchFamily="18" charset="0"/>
            </a:endParaRPr>
          </a:p>
        </p:txBody>
      </p:sp>
      <p:sp>
        <p:nvSpPr>
          <p:cNvPr id="3" name="TextBox 2"/>
          <p:cNvSpPr txBox="1"/>
          <p:nvPr/>
        </p:nvSpPr>
        <p:spPr>
          <a:xfrm>
            <a:off x="179512" y="84644"/>
            <a:ext cx="8568952" cy="707886"/>
          </a:xfrm>
          <a:prstGeom prst="rect">
            <a:avLst/>
          </a:prstGeom>
          <a:noFill/>
        </p:spPr>
        <p:txBody>
          <a:bodyPr wrap="square" rtlCol="0">
            <a:spAutoFit/>
          </a:bodyPr>
          <a:lstStyle/>
          <a:p>
            <a:pPr algn="ctr"/>
            <a:r>
              <a:rPr lang="uk-UA" sz="4000" b="1" dirty="0" smtClean="0">
                <a:solidFill>
                  <a:srgbClr val="002060"/>
                </a:solidFill>
                <a:latin typeface="Times New Roman" pitchFamily="18" charset="0"/>
                <a:cs typeface="Times New Roman" pitchFamily="18" charset="0"/>
              </a:rPr>
              <a:t>Несподіване горе</a:t>
            </a:r>
            <a:endParaRPr lang="ru-RU" sz="4000" b="1" dirty="0">
              <a:solidFill>
                <a:srgbClr val="00206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432" y="1124744"/>
            <a:ext cx="414133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7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5" y="0"/>
            <a:ext cx="2984097" cy="433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39753" y="0"/>
            <a:ext cx="3816422" cy="6740307"/>
          </a:xfrm>
          <a:prstGeom prst="rect">
            <a:avLst/>
          </a:prstGeom>
        </p:spPr>
        <p:txBody>
          <a:bodyPr wrap="square">
            <a:spAutoFit/>
          </a:bodyPr>
          <a:lstStyle/>
          <a:p>
            <a:pPr algn="ctr"/>
            <a:r>
              <a:rPr lang="uk-UA" sz="2400" dirty="0">
                <a:solidFill>
                  <a:srgbClr val="002060"/>
                </a:solidFill>
                <a:latin typeface="Times New Roman" pitchFamily="18" charset="0"/>
                <a:cs typeface="Times New Roman" pitchFamily="18" charset="0"/>
              </a:rPr>
              <a:t>Батьки тяжко працювали на панщині, а малих дітей доглядали їх старші брати та </a:t>
            </a:r>
            <a:r>
              <a:rPr lang="uk-UA" sz="2400" dirty="0" smtClean="0">
                <a:solidFill>
                  <a:srgbClr val="002060"/>
                </a:solidFill>
                <a:latin typeface="Times New Roman" pitchFamily="18" charset="0"/>
                <a:cs typeface="Times New Roman" pitchFamily="18" charset="0"/>
              </a:rPr>
              <a:t>сестри. На </a:t>
            </a:r>
            <a:r>
              <a:rPr lang="uk-UA" sz="2400" dirty="0">
                <a:solidFill>
                  <a:srgbClr val="002060"/>
                </a:solidFill>
                <a:latin typeface="Times New Roman" pitchFamily="18" charset="0"/>
                <a:cs typeface="Times New Roman" pitchFamily="18" charset="0"/>
              </a:rPr>
              <a:t>все життя збереглися у Шевченка </a:t>
            </a:r>
            <a:r>
              <a:rPr lang="uk-UA" sz="2400" dirty="0" smtClean="0">
                <a:solidFill>
                  <a:srgbClr val="002060"/>
                </a:solidFill>
                <a:latin typeface="Times New Roman" pitchFamily="18" charset="0"/>
                <a:cs typeface="Times New Roman" pitchFamily="18" charset="0"/>
              </a:rPr>
              <a:t> </a:t>
            </a:r>
            <a:r>
              <a:rPr lang="uk-UA" sz="2400" dirty="0">
                <a:solidFill>
                  <a:srgbClr val="002060"/>
                </a:solidFill>
                <a:latin typeface="Times New Roman" pitchFamily="18" charset="0"/>
                <a:cs typeface="Times New Roman" pitchFamily="18" charset="0"/>
              </a:rPr>
              <a:t>теплі спогади про ніжну, терплячу няню </a:t>
            </a:r>
            <a:r>
              <a:rPr lang="uk-UA" sz="2400" dirty="0" smtClean="0">
                <a:solidFill>
                  <a:srgbClr val="002060"/>
                </a:solidFill>
                <a:latin typeface="Times New Roman" pitchFamily="18" charset="0"/>
                <a:cs typeface="Times New Roman" pitchFamily="18" charset="0"/>
              </a:rPr>
              <a:t>Катерину. У </a:t>
            </a:r>
            <a:r>
              <a:rPr lang="uk-UA" sz="2400" dirty="0">
                <a:solidFill>
                  <a:srgbClr val="002060"/>
                </a:solidFill>
                <a:latin typeface="Times New Roman" pitchFamily="18" charset="0"/>
                <a:cs typeface="Times New Roman" pitchFamily="18" charset="0"/>
              </a:rPr>
              <a:t>згаданому епізоді першої мандрівки Тараса за межі села видно особливу її турботу про свого вихованця. Коли чумаки підвезли його до садиби, вся сім’я вечеряла на </a:t>
            </a:r>
            <a:r>
              <a:rPr lang="uk-UA" sz="2400" dirty="0" smtClean="0">
                <a:solidFill>
                  <a:srgbClr val="002060"/>
                </a:solidFill>
                <a:latin typeface="Times New Roman" pitchFamily="18" charset="0"/>
                <a:cs typeface="Times New Roman" pitchFamily="18" charset="0"/>
              </a:rPr>
              <a:t>подвір’ї. Не вечеряла </a:t>
            </a:r>
            <a:r>
              <a:rPr lang="uk-UA" sz="2400" dirty="0">
                <a:solidFill>
                  <a:srgbClr val="002060"/>
                </a:solidFill>
                <a:latin typeface="Times New Roman" pitchFamily="18" charset="0"/>
                <a:cs typeface="Times New Roman" pitchFamily="18" charset="0"/>
              </a:rPr>
              <a:t>тільки Катерина. Зажурена, вона стояла біля дверей і ніби поглядала на перелаз</a:t>
            </a:r>
            <a:r>
              <a:rPr lang="uk-UA" sz="2400" i="1"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5" y="0"/>
            <a:ext cx="2357378" cy="439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37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65104"/>
            <a:ext cx="9144000" cy="2585323"/>
          </a:xfrm>
          <a:prstGeom prst="rect">
            <a:avLst/>
          </a:prstGeom>
          <a:noFill/>
        </p:spPr>
        <p:txBody>
          <a:bodyPr wrap="square" rtlCol="0">
            <a:spAutoFit/>
          </a:bodyPr>
          <a:lstStyle/>
          <a:p>
            <a:r>
              <a:rPr lang="uk-UA" sz="2400" dirty="0" smtClean="0">
                <a:solidFill>
                  <a:srgbClr val="002060"/>
                </a:solidFill>
                <a:latin typeface="Times New Roman" pitchFamily="18" charset="0"/>
                <a:cs typeface="Times New Roman" pitchFamily="18" charset="0"/>
              </a:rPr>
              <a:t>Коли Тарас поступив до школи , він дуже часто прогулював уроки. Улюбленим його притулком тоді був сад односельчанина Шевченків — Жениха. Тут, у калинових кущах, втікач-школяр влаштував собі затишну схованку від шкільних різок; очистивши площинку й посипавши її піском, він склав собі з дерну щось подібне до ліжка й усамітнювався.</a:t>
            </a:r>
            <a:endParaRPr lang="uk-UA" sz="2400" dirty="0" smtClean="0">
              <a:solidFill>
                <a:srgbClr val="002060"/>
              </a:solidFill>
            </a:endParaRPr>
          </a:p>
          <a:p>
            <a:endParaRPr lang="ru-RU" dirty="0"/>
          </a:p>
        </p:txBody>
      </p:sp>
      <p:sp>
        <p:nvSpPr>
          <p:cNvPr id="3" name="TextBox 2"/>
          <p:cNvSpPr txBox="1"/>
          <p:nvPr/>
        </p:nvSpPr>
        <p:spPr>
          <a:xfrm>
            <a:off x="3779912" y="81188"/>
            <a:ext cx="1135182" cy="461665"/>
          </a:xfrm>
          <a:prstGeom prst="rect">
            <a:avLst/>
          </a:prstGeom>
          <a:noFill/>
        </p:spPr>
        <p:txBody>
          <a:bodyPr wrap="square" rtlCol="0">
            <a:spAutoFit/>
          </a:bodyPr>
          <a:lstStyle/>
          <a:p>
            <a:r>
              <a:rPr lang="uk-UA" sz="2400" b="1" dirty="0" smtClean="0">
                <a:latin typeface="Times New Roman" pitchFamily="18" charset="0"/>
                <a:cs typeface="Times New Roman" pitchFamily="18" charset="0"/>
              </a:rPr>
              <a:t>Втікач</a:t>
            </a:r>
            <a:endParaRPr lang="ru-RU" sz="2400" b="1"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781" y="529014"/>
            <a:ext cx="2885767" cy="3911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50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1000"/>
                                        <p:tgtEl>
                                          <p:spTgt spid="5123"/>
                                        </p:tgtEl>
                                      </p:cBhvr>
                                    </p:animEffect>
                                    <p:anim calcmode="lin" valueType="num">
                                      <p:cBhvr>
                                        <p:cTn id="13" dur="1000" fill="hold"/>
                                        <p:tgtEl>
                                          <p:spTgt spid="5123"/>
                                        </p:tgtEl>
                                        <p:attrNameLst>
                                          <p:attrName>ppt_x</p:attrName>
                                        </p:attrNameLst>
                                      </p:cBhvr>
                                      <p:tavLst>
                                        <p:tav tm="0">
                                          <p:val>
                                            <p:strVal val="#ppt_x"/>
                                          </p:val>
                                        </p:tav>
                                        <p:tav tm="100000">
                                          <p:val>
                                            <p:strVal val="#ppt_x"/>
                                          </p:val>
                                        </p:tav>
                                      </p:tavLst>
                                    </p:anim>
                                    <p:anim calcmode="lin" valueType="num">
                                      <p:cBhvr>
                                        <p:cTn id="14" dur="1000" fill="hold"/>
                                        <p:tgtEl>
                                          <p:spTgt spid="51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24744"/>
            <a:ext cx="5004048" cy="5016758"/>
          </a:xfrm>
          <a:prstGeom prst="rect">
            <a:avLst/>
          </a:prstGeom>
        </p:spPr>
        <p:txBody>
          <a:bodyPr wrap="square">
            <a:spAutoFit/>
          </a:bodyPr>
          <a:lstStyle/>
          <a:p>
            <a:pPr algn="ctr"/>
            <a:r>
              <a:rPr lang="ru-RU" sz="2000" dirty="0">
                <a:solidFill>
                  <a:srgbClr val="002060"/>
                </a:solidFill>
                <a:latin typeface="Times New Roman" pitchFamily="18" charset="0"/>
                <a:cs typeface="Times New Roman" pitchFamily="18" charset="0"/>
              </a:rPr>
              <a:t>Про те, як Шевченко проводив час у Жениха в </a:t>
            </a:r>
            <a:r>
              <a:rPr lang="ru-RU" sz="2000" dirty="0" err="1">
                <a:solidFill>
                  <a:srgbClr val="002060"/>
                </a:solidFill>
                <a:latin typeface="Times New Roman" pitchFamily="18" charset="0"/>
                <a:cs typeface="Times New Roman" pitchFamily="18" charset="0"/>
              </a:rPr>
              <a:t>калині</a:t>
            </a:r>
            <a:r>
              <a:rPr lang="ru-RU" sz="2000" dirty="0">
                <a:solidFill>
                  <a:srgbClr val="002060"/>
                </a:solidFill>
                <a:latin typeface="Times New Roman" pitchFamily="18" charset="0"/>
                <a:cs typeface="Times New Roman" pitchFamily="18" charset="0"/>
              </a:rPr>
              <a:t>, </a:t>
            </a:r>
            <a:r>
              <a:rPr lang="ru-RU" sz="2000" dirty="0" err="1">
                <a:solidFill>
                  <a:srgbClr val="002060"/>
                </a:solidFill>
                <a:latin typeface="Times New Roman" pitchFamily="18" charset="0"/>
                <a:cs typeface="Times New Roman" pitchFamily="18" charset="0"/>
              </a:rPr>
              <a:t>зберігся</a:t>
            </a:r>
            <a:r>
              <a:rPr lang="ru-RU" sz="2000" dirty="0">
                <a:solidFill>
                  <a:srgbClr val="002060"/>
                </a:solidFill>
                <a:latin typeface="Times New Roman" pitchFamily="18" charset="0"/>
                <a:cs typeface="Times New Roman" pitchFamily="18" charset="0"/>
              </a:rPr>
              <a:t> в </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спогад</a:t>
            </a:r>
            <a:r>
              <a:rPr lang="ru-RU" sz="2000" dirty="0" err="1">
                <a:solidFill>
                  <a:srgbClr val="002060"/>
                </a:solidFill>
                <a:latin typeface="Times New Roman" pitchFamily="18" charset="0"/>
                <a:cs typeface="Times New Roman" pitchFamily="18" charset="0"/>
              </a:rPr>
              <a:t>і</a:t>
            </a:r>
            <a:r>
              <a:rPr lang="ru-RU" sz="2000" dirty="0" smtClean="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cs typeface="Times New Roman" pitchFamily="18" charset="0"/>
              </a:rPr>
              <a:t>«</a:t>
            </a:r>
            <a:r>
              <a:rPr lang="ru-RU" sz="2000" dirty="0" err="1">
                <a:solidFill>
                  <a:srgbClr val="002060"/>
                </a:solidFill>
                <a:latin typeface="Times New Roman" pitchFamily="18" charset="0"/>
                <a:cs typeface="Times New Roman" pitchFamily="18" charset="0"/>
              </a:rPr>
              <a:t>Посланні</a:t>
            </a:r>
            <a:r>
              <a:rPr lang="ru-RU" sz="2000" dirty="0">
                <a:solidFill>
                  <a:srgbClr val="002060"/>
                </a:solidFill>
                <a:latin typeface="Times New Roman" pitchFamily="18" charset="0"/>
                <a:cs typeface="Times New Roman" pitchFamily="18" charset="0"/>
              </a:rPr>
              <a:t> до А. О. </a:t>
            </a:r>
            <a:r>
              <a:rPr lang="ru-RU" sz="2000" dirty="0" err="1">
                <a:solidFill>
                  <a:srgbClr val="002060"/>
                </a:solidFill>
                <a:latin typeface="Times New Roman" pitchFamily="18" charset="0"/>
                <a:cs typeface="Times New Roman" pitchFamily="18" charset="0"/>
              </a:rPr>
              <a:t>Козачковського</a:t>
            </a:r>
            <a:r>
              <a:rPr lang="ru-RU" sz="2000" dirty="0">
                <a:solidFill>
                  <a:srgbClr val="002060"/>
                </a:solidFill>
                <a:latin typeface="Times New Roman" pitchFamily="18" charset="0"/>
                <a:cs typeface="Times New Roman" pitchFamily="18" charset="0"/>
              </a:rPr>
              <a:t>»:</a:t>
            </a:r>
          </a:p>
          <a:p>
            <a:pPr algn="ctr"/>
            <a:endParaRPr lang="ru-RU" sz="2000" dirty="0">
              <a:solidFill>
                <a:srgbClr val="002060"/>
              </a:solidFill>
              <a:latin typeface="Times New Roman" pitchFamily="18" charset="0"/>
              <a:cs typeface="Times New Roman" pitchFamily="18" charset="0"/>
            </a:endParaRPr>
          </a:p>
          <a:p>
            <a:pPr algn="ctr"/>
            <a:r>
              <a:rPr lang="ru-RU" sz="2000" dirty="0">
                <a:solidFill>
                  <a:srgbClr val="002060"/>
                </a:solidFill>
                <a:latin typeface="Times New Roman" pitchFamily="18" charset="0"/>
                <a:cs typeface="Times New Roman" pitchFamily="18" charset="0"/>
              </a:rPr>
              <a:t>Давно те </a:t>
            </a:r>
            <a:r>
              <a:rPr lang="ru-RU" sz="2000" dirty="0" err="1">
                <a:solidFill>
                  <a:srgbClr val="002060"/>
                </a:solidFill>
                <a:latin typeface="Times New Roman" pitchFamily="18" charset="0"/>
                <a:cs typeface="Times New Roman" pitchFamily="18" charset="0"/>
              </a:rPr>
              <a:t>діялось</a:t>
            </a:r>
            <a:r>
              <a:rPr lang="ru-RU" sz="2000" dirty="0">
                <a:solidFill>
                  <a:srgbClr val="002060"/>
                </a:solidFill>
                <a:latin typeface="Times New Roman" pitchFamily="18" charset="0"/>
                <a:cs typeface="Times New Roman" pitchFamily="18" charset="0"/>
              </a:rPr>
              <a:t>. </a:t>
            </a:r>
            <a:r>
              <a:rPr lang="ru-RU" sz="2000" dirty="0" err="1">
                <a:solidFill>
                  <a:srgbClr val="002060"/>
                </a:solidFill>
                <a:latin typeface="Times New Roman" pitchFamily="18" charset="0"/>
                <a:cs typeface="Times New Roman" pitchFamily="18" charset="0"/>
              </a:rPr>
              <a:t>Ще</a:t>
            </a:r>
            <a:r>
              <a:rPr lang="ru-RU" sz="2000" dirty="0">
                <a:solidFill>
                  <a:srgbClr val="002060"/>
                </a:solidFill>
                <a:latin typeface="Times New Roman" pitchFamily="18" charset="0"/>
                <a:cs typeface="Times New Roman" pitchFamily="18" charset="0"/>
              </a:rPr>
              <a:t> в </a:t>
            </a:r>
            <a:r>
              <a:rPr lang="ru-RU" sz="2000" dirty="0" err="1">
                <a:solidFill>
                  <a:srgbClr val="002060"/>
                </a:solidFill>
                <a:latin typeface="Times New Roman" pitchFamily="18" charset="0"/>
                <a:cs typeface="Times New Roman" pitchFamily="18" charset="0"/>
              </a:rPr>
              <a:t>шкоді</a:t>
            </a:r>
            <a:r>
              <a:rPr lang="ru-RU" sz="2000" dirty="0">
                <a:solidFill>
                  <a:srgbClr val="002060"/>
                </a:solidFill>
                <a:latin typeface="Times New Roman" pitchFamily="18" charset="0"/>
                <a:cs typeface="Times New Roman" pitchFamily="18" charset="0"/>
              </a:rPr>
              <a:t>,</a:t>
            </a:r>
          </a:p>
          <a:p>
            <a:pPr algn="ctr"/>
            <a:r>
              <a:rPr lang="ru-RU" sz="2000" dirty="0">
                <a:solidFill>
                  <a:srgbClr val="002060"/>
                </a:solidFill>
                <a:latin typeface="Times New Roman" pitchFamily="18" charset="0"/>
                <a:cs typeface="Times New Roman" pitchFamily="18" charset="0"/>
              </a:rPr>
              <a:t>Таки в учителя-</a:t>
            </a:r>
            <a:r>
              <a:rPr lang="ru-RU" sz="2000" dirty="0" err="1">
                <a:solidFill>
                  <a:srgbClr val="002060"/>
                </a:solidFill>
                <a:latin typeface="Times New Roman" pitchFamily="18" charset="0"/>
                <a:cs typeface="Times New Roman" pitchFamily="18" charset="0"/>
              </a:rPr>
              <a:t>дяка</a:t>
            </a:r>
            <a:r>
              <a:rPr lang="ru-RU" sz="2000" dirty="0">
                <a:solidFill>
                  <a:srgbClr val="002060"/>
                </a:solidFill>
                <a:latin typeface="Times New Roman" pitchFamily="18" charset="0"/>
                <a:cs typeface="Times New Roman" pitchFamily="18" charset="0"/>
              </a:rPr>
              <a:t>,</a:t>
            </a:r>
          </a:p>
          <a:p>
            <a:pPr algn="ctr"/>
            <a:r>
              <a:rPr lang="ru-RU" sz="2000" dirty="0" err="1">
                <a:solidFill>
                  <a:srgbClr val="002060"/>
                </a:solidFill>
                <a:latin typeface="Times New Roman" pitchFamily="18" charset="0"/>
                <a:cs typeface="Times New Roman" pitchFamily="18" charset="0"/>
              </a:rPr>
              <a:t>Гарненько</a:t>
            </a:r>
            <a:r>
              <a:rPr lang="ru-RU" sz="2000" dirty="0">
                <a:solidFill>
                  <a:srgbClr val="002060"/>
                </a:solidFill>
                <a:latin typeface="Times New Roman" pitchFamily="18" charset="0"/>
                <a:cs typeface="Times New Roman" pitchFamily="18" charset="0"/>
              </a:rPr>
              <a:t> </a:t>
            </a:r>
            <a:r>
              <a:rPr lang="ru-RU" sz="2000" dirty="0" err="1">
                <a:solidFill>
                  <a:srgbClr val="002060"/>
                </a:solidFill>
                <a:latin typeface="Times New Roman" pitchFamily="18" charset="0"/>
                <a:cs typeface="Times New Roman" pitchFamily="18" charset="0"/>
              </a:rPr>
              <a:t>вкраду</a:t>
            </a:r>
            <a:r>
              <a:rPr lang="ru-RU" sz="2000" dirty="0">
                <a:solidFill>
                  <a:srgbClr val="002060"/>
                </a:solidFill>
                <a:latin typeface="Times New Roman" pitchFamily="18" charset="0"/>
                <a:cs typeface="Times New Roman" pitchFamily="18" charset="0"/>
              </a:rPr>
              <a:t> </a:t>
            </a:r>
            <a:r>
              <a:rPr lang="ru-RU" sz="2000" dirty="0" err="1">
                <a:solidFill>
                  <a:srgbClr val="002060"/>
                </a:solidFill>
                <a:latin typeface="Times New Roman" pitchFamily="18" charset="0"/>
                <a:cs typeface="Times New Roman" pitchFamily="18" charset="0"/>
              </a:rPr>
              <a:t>п’ятака</a:t>
            </a:r>
            <a:endParaRPr lang="ru-RU" sz="2000" dirty="0">
              <a:solidFill>
                <a:srgbClr val="002060"/>
              </a:solidFill>
              <a:latin typeface="Times New Roman" pitchFamily="18" charset="0"/>
              <a:cs typeface="Times New Roman" pitchFamily="18" charset="0"/>
            </a:endParaRPr>
          </a:p>
          <a:p>
            <a:pPr algn="ctr"/>
            <a:r>
              <a:rPr lang="ru-RU" sz="2000" dirty="0">
                <a:solidFill>
                  <a:srgbClr val="002060"/>
                </a:solidFill>
                <a:latin typeface="Times New Roman" pitchFamily="18" charset="0"/>
                <a:cs typeface="Times New Roman" pitchFamily="18" charset="0"/>
              </a:rPr>
              <a:t>(</a:t>
            </a:r>
            <a:r>
              <a:rPr lang="ru-RU" sz="2000" dirty="0" err="1">
                <a:solidFill>
                  <a:srgbClr val="002060"/>
                </a:solidFill>
                <a:latin typeface="Times New Roman" pitchFamily="18" charset="0"/>
                <a:cs typeface="Times New Roman" pitchFamily="18" charset="0"/>
              </a:rPr>
              <a:t>Бо</a:t>
            </a:r>
            <a:r>
              <a:rPr lang="ru-RU" sz="2000" dirty="0">
                <a:solidFill>
                  <a:srgbClr val="002060"/>
                </a:solidFill>
                <a:latin typeface="Times New Roman" pitchFamily="18" charset="0"/>
                <a:cs typeface="Times New Roman" pitchFamily="18" charset="0"/>
              </a:rPr>
              <a:t> я </a:t>
            </a:r>
            <a:r>
              <a:rPr lang="ru-RU" sz="2000" dirty="0" err="1">
                <a:solidFill>
                  <a:srgbClr val="002060"/>
                </a:solidFill>
                <a:latin typeface="Times New Roman" pitchFamily="18" charset="0"/>
                <a:cs typeface="Times New Roman" pitchFamily="18" charset="0"/>
              </a:rPr>
              <a:t>було</a:t>
            </a:r>
            <a:r>
              <a:rPr lang="ru-RU" sz="2000" dirty="0">
                <a:solidFill>
                  <a:srgbClr val="002060"/>
                </a:solidFill>
                <a:latin typeface="Times New Roman" pitchFamily="18" charset="0"/>
                <a:cs typeface="Times New Roman" pitchFamily="18" charset="0"/>
              </a:rPr>
              <a:t> </a:t>
            </a:r>
            <a:r>
              <a:rPr lang="ru-RU" sz="2000" dirty="0" err="1">
                <a:solidFill>
                  <a:srgbClr val="002060"/>
                </a:solidFill>
                <a:latin typeface="Times New Roman" pitchFamily="18" charset="0"/>
                <a:cs typeface="Times New Roman" pitchFamily="18" charset="0"/>
              </a:rPr>
              <a:t>трохи</a:t>
            </a:r>
            <a:r>
              <a:rPr lang="ru-RU" sz="2000" dirty="0">
                <a:solidFill>
                  <a:srgbClr val="002060"/>
                </a:solidFill>
                <a:latin typeface="Times New Roman" pitchFamily="18" charset="0"/>
                <a:cs typeface="Times New Roman" pitchFamily="18" charset="0"/>
              </a:rPr>
              <a:t> не голе — </a:t>
            </a:r>
          </a:p>
          <a:p>
            <a:pPr algn="ctr"/>
            <a:r>
              <a:rPr lang="ru-RU" sz="2000" dirty="0" err="1">
                <a:solidFill>
                  <a:srgbClr val="002060"/>
                </a:solidFill>
                <a:latin typeface="Times New Roman" pitchFamily="18" charset="0"/>
                <a:cs typeface="Times New Roman" pitchFamily="18" charset="0"/>
              </a:rPr>
              <a:t>Таке</a:t>
            </a:r>
            <a:r>
              <a:rPr lang="ru-RU" sz="2000" dirty="0">
                <a:solidFill>
                  <a:srgbClr val="002060"/>
                </a:solidFill>
                <a:latin typeface="Times New Roman" pitchFamily="18" charset="0"/>
                <a:cs typeface="Times New Roman" pitchFamily="18" charset="0"/>
              </a:rPr>
              <a:t> </a:t>
            </a:r>
            <a:r>
              <a:rPr lang="ru-RU" sz="2000" dirty="0" err="1">
                <a:solidFill>
                  <a:srgbClr val="002060"/>
                </a:solidFill>
                <a:latin typeface="Times New Roman" pitchFamily="18" charset="0"/>
                <a:cs typeface="Times New Roman" pitchFamily="18" charset="0"/>
              </a:rPr>
              <a:t>убоге</a:t>
            </a:r>
            <a:r>
              <a:rPr lang="ru-RU" sz="2000" dirty="0">
                <a:solidFill>
                  <a:srgbClr val="002060"/>
                </a:solidFill>
                <a:latin typeface="Times New Roman" pitchFamily="18" charset="0"/>
                <a:cs typeface="Times New Roman" pitchFamily="18" charset="0"/>
              </a:rPr>
              <a:t>) та й куплю</a:t>
            </a:r>
          </a:p>
          <a:p>
            <a:pPr algn="ctr"/>
            <a:r>
              <a:rPr lang="ru-RU" sz="2000" dirty="0" err="1">
                <a:solidFill>
                  <a:srgbClr val="002060"/>
                </a:solidFill>
                <a:latin typeface="Times New Roman" pitchFamily="18" charset="0"/>
                <a:cs typeface="Times New Roman" pitchFamily="18" charset="0"/>
              </a:rPr>
              <a:t>Паперу</a:t>
            </a:r>
            <a:r>
              <a:rPr lang="ru-RU" sz="2000" dirty="0">
                <a:solidFill>
                  <a:srgbClr val="002060"/>
                </a:solidFill>
                <a:latin typeface="Times New Roman" pitchFamily="18" charset="0"/>
                <a:cs typeface="Times New Roman" pitchFamily="18" charset="0"/>
              </a:rPr>
              <a:t> </a:t>
            </a:r>
            <a:r>
              <a:rPr lang="ru-RU" sz="2000" dirty="0" err="1">
                <a:solidFill>
                  <a:srgbClr val="002060"/>
                </a:solidFill>
                <a:latin typeface="Times New Roman" pitchFamily="18" charset="0"/>
                <a:cs typeface="Times New Roman" pitchFamily="18" charset="0"/>
              </a:rPr>
              <a:t>аркуш</a:t>
            </a:r>
            <a:r>
              <a:rPr lang="ru-RU" sz="2000" dirty="0">
                <a:solidFill>
                  <a:srgbClr val="002060"/>
                </a:solidFill>
                <a:latin typeface="Times New Roman" pitchFamily="18" charset="0"/>
                <a:cs typeface="Times New Roman" pitchFamily="18" charset="0"/>
              </a:rPr>
              <a:t>; і </a:t>
            </a:r>
            <a:r>
              <a:rPr lang="ru-RU" sz="2000" dirty="0" err="1">
                <a:solidFill>
                  <a:srgbClr val="002060"/>
                </a:solidFill>
                <a:latin typeface="Times New Roman" pitchFamily="18" charset="0"/>
                <a:cs typeface="Times New Roman" pitchFamily="18" charset="0"/>
              </a:rPr>
              <a:t>зроблю</a:t>
            </a:r>
            <a:endParaRPr lang="ru-RU" sz="2000" dirty="0">
              <a:solidFill>
                <a:srgbClr val="002060"/>
              </a:solidFill>
              <a:latin typeface="Times New Roman" pitchFamily="18" charset="0"/>
              <a:cs typeface="Times New Roman" pitchFamily="18" charset="0"/>
            </a:endParaRPr>
          </a:p>
          <a:p>
            <a:pPr algn="ctr"/>
            <a:r>
              <a:rPr lang="ru-RU" sz="2000" dirty="0" err="1">
                <a:solidFill>
                  <a:srgbClr val="002060"/>
                </a:solidFill>
                <a:latin typeface="Times New Roman" pitchFamily="18" charset="0"/>
                <a:cs typeface="Times New Roman" pitchFamily="18" charset="0"/>
              </a:rPr>
              <a:t>Маленьку</a:t>
            </a:r>
            <a:r>
              <a:rPr lang="ru-RU" sz="2000" dirty="0">
                <a:solidFill>
                  <a:srgbClr val="002060"/>
                </a:solidFill>
                <a:latin typeface="Times New Roman" pitchFamily="18" charset="0"/>
                <a:cs typeface="Times New Roman" pitchFamily="18" charset="0"/>
              </a:rPr>
              <a:t> книжечку, — </a:t>
            </a:r>
            <a:r>
              <a:rPr lang="ru-RU" sz="2000" dirty="0" err="1">
                <a:solidFill>
                  <a:srgbClr val="002060"/>
                </a:solidFill>
                <a:latin typeface="Times New Roman" pitchFamily="18" charset="0"/>
                <a:cs typeface="Times New Roman" pitchFamily="18" charset="0"/>
              </a:rPr>
              <a:t>хрестами</a:t>
            </a:r>
            <a:endParaRPr lang="ru-RU" sz="2000" dirty="0">
              <a:solidFill>
                <a:srgbClr val="002060"/>
              </a:solidFill>
              <a:latin typeface="Times New Roman" pitchFamily="18" charset="0"/>
              <a:cs typeface="Times New Roman" pitchFamily="18" charset="0"/>
            </a:endParaRPr>
          </a:p>
          <a:p>
            <a:pPr algn="ctr"/>
            <a:r>
              <a:rPr lang="ru-RU" sz="2000" dirty="0">
                <a:solidFill>
                  <a:srgbClr val="002060"/>
                </a:solidFill>
                <a:latin typeface="Times New Roman" pitchFamily="18" charset="0"/>
                <a:cs typeface="Times New Roman" pitchFamily="18" charset="0"/>
              </a:rPr>
              <a:t>І </a:t>
            </a:r>
            <a:r>
              <a:rPr lang="ru-RU" sz="2000" dirty="0" err="1">
                <a:solidFill>
                  <a:srgbClr val="002060"/>
                </a:solidFill>
                <a:latin typeface="Times New Roman" pitchFamily="18" charset="0"/>
                <a:cs typeface="Times New Roman" pitchFamily="18" charset="0"/>
              </a:rPr>
              <a:t>візерунками</a:t>
            </a:r>
            <a:r>
              <a:rPr lang="ru-RU" sz="2000" dirty="0">
                <a:solidFill>
                  <a:srgbClr val="002060"/>
                </a:solidFill>
                <a:latin typeface="Times New Roman" pitchFamily="18" charset="0"/>
                <a:cs typeface="Times New Roman" pitchFamily="18" charset="0"/>
              </a:rPr>
              <a:t> з </a:t>
            </a:r>
            <a:r>
              <a:rPr lang="ru-RU" sz="2000" dirty="0" err="1">
                <a:solidFill>
                  <a:srgbClr val="002060"/>
                </a:solidFill>
                <a:latin typeface="Times New Roman" pitchFamily="18" charset="0"/>
                <a:cs typeface="Times New Roman" pitchFamily="18" charset="0"/>
              </a:rPr>
              <a:t>квітками</a:t>
            </a:r>
            <a:endParaRPr lang="ru-RU" sz="2000" dirty="0">
              <a:solidFill>
                <a:srgbClr val="002060"/>
              </a:solidFill>
              <a:latin typeface="Times New Roman" pitchFamily="18" charset="0"/>
              <a:cs typeface="Times New Roman" pitchFamily="18" charset="0"/>
            </a:endParaRPr>
          </a:p>
          <a:p>
            <a:pPr algn="ctr"/>
            <a:r>
              <a:rPr lang="ru-RU" sz="2000" dirty="0">
                <a:solidFill>
                  <a:srgbClr val="002060"/>
                </a:solidFill>
                <a:latin typeface="Times New Roman" pitchFamily="18" charset="0"/>
                <a:cs typeface="Times New Roman" pitchFamily="18" charset="0"/>
              </a:rPr>
              <a:t>Кругом листочки обведу</a:t>
            </a:r>
          </a:p>
          <a:p>
            <a:pPr algn="ctr"/>
            <a:r>
              <a:rPr lang="ru-RU" sz="2000" dirty="0">
                <a:solidFill>
                  <a:srgbClr val="002060"/>
                </a:solidFill>
                <a:latin typeface="Times New Roman" pitchFamily="18" charset="0"/>
                <a:cs typeface="Times New Roman" pitchFamily="18" charset="0"/>
              </a:rPr>
              <a:t>Та й </a:t>
            </a:r>
            <a:r>
              <a:rPr lang="ru-RU" sz="2000" dirty="0" err="1">
                <a:solidFill>
                  <a:srgbClr val="002060"/>
                </a:solidFill>
                <a:latin typeface="Times New Roman" pitchFamily="18" charset="0"/>
                <a:cs typeface="Times New Roman" pitchFamily="18" charset="0"/>
              </a:rPr>
              <a:t>списую</a:t>
            </a:r>
            <a:r>
              <a:rPr lang="ru-RU" sz="2000" dirty="0">
                <a:solidFill>
                  <a:srgbClr val="002060"/>
                </a:solidFill>
                <a:latin typeface="Times New Roman" pitchFamily="18" charset="0"/>
                <a:cs typeface="Times New Roman" pitchFamily="18" charset="0"/>
              </a:rPr>
              <a:t> Сковороду</a:t>
            </a:r>
          </a:p>
          <a:p>
            <a:pPr algn="ctr"/>
            <a:r>
              <a:rPr lang="ru-RU" sz="2000" dirty="0">
                <a:solidFill>
                  <a:srgbClr val="002060"/>
                </a:solidFill>
                <a:latin typeface="Times New Roman" pitchFamily="18" charset="0"/>
                <a:cs typeface="Times New Roman" pitchFamily="18" charset="0"/>
              </a:rPr>
              <a:t>Або «Три </a:t>
            </a:r>
            <a:r>
              <a:rPr lang="ru-RU" sz="2000" dirty="0" err="1">
                <a:solidFill>
                  <a:srgbClr val="002060"/>
                </a:solidFill>
                <a:latin typeface="Times New Roman" pitchFamily="18" charset="0"/>
                <a:cs typeface="Times New Roman" pitchFamily="18" charset="0"/>
              </a:rPr>
              <a:t>царіє</a:t>
            </a:r>
            <a:r>
              <a:rPr lang="ru-RU" sz="2000" dirty="0">
                <a:solidFill>
                  <a:srgbClr val="002060"/>
                </a:solidFill>
                <a:latin typeface="Times New Roman" pitchFamily="18" charset="0"/>
                <a:cs typeface="Times New Roman" pitchFamily="18" charset="0"/>
              </a:rPr>
              <a:t> со дари».</a:t>
            </a:r>
          </a:p>
          <a:p>
            <a:pPr algn="ctr"/>
            <a:r>
              <a:rPr lang="ru-RU" sz="2000" dirty="0">
                <a:solidFill>
                  <a:srgbClr val="002060"/>
                </a:solidFill>
                <a:latin typeface="Times New Roman" pitchFamily="18" charset="0"/>
                <a:cs typeface="Times New Roman" pitchFamily="18" charset="0"/>
              </a:rPr>
              <a:t>Та сам </a:t>
            </a:r>
            <a:r>
              <a:rPr lang="ru-RU" sz="2000" dirty="0" err="1">
                <a:solidFill>
                  <a:srgbClr val="002060"/>
                </a:solidFill>
                <a:latin typeface="Times New Roman" pitchFamily="18" charset="0"/>
                <a:cs typeface="Times New Roman" pitchFamily="18" charset="0"/>
              </a:rPr>
              <a:t>собі</a:t>
            </a:r>
            <a:r>
              <a:rPr lang="ru-RU" sz="2000" dirty="0">
                <a:solidFill>
                  <a:srgbClr val="002060"/>
                </a:solidFill>
                <a:latin typeface="Times New Roman" pitchFamily="18" charset="0"/>
                <a:cs typeface="Times New Roman" pitchFamily="18" charset="0"/>
              </a:rPr>
              <a:t> у </a:t>
            </a:r>
            <a:r>
              <a:rPr lang="ru-RU" sz="2000" dirty="0" err="1" smtClean="0">
                <a:solidFill>
                  <a:srgbClr val="002060"/>
                </a:solidFill>
                <a:latin typeface="Times New Roman" pitchFamily="18" charset="0"/>
                <a:cs typeface="Times New Roman" pitchFamily="18" charset="0"/>
              </a:rPr>
              <a:t>бур’яні</a:t>
            </a:r>
            <a:r>
              <a:rPr lang="ru-RU" sz="2000" dirty="0" smtClean="0">
                <a:solidFill>
                  <a:srgbClr val="002060"/>
                </a:solidFill>
                <a:latin typeface="Times New Roman" pitchFamily="18" charset="0"/>
                <a:cs typeface="Times New Roman" pitchFamily="18" charset="0"/>
              </a:rPr>
              <a:t>.</a:t>
            </a:r>
            <a:endParaRPr lang="ru-RU" sz="2000" dirty="0">
              <a:solidFill>
                <a:srgbClr val="00206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470" y="548681"/>
            <a:ext cx="4207767" cy="564043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4" y="539053"/>
            <a:ext cx="5328592" cy="523220"/>
          </a:xfrm>
          <a:prstGeom prst="rect">
            <a:avLst/>
          </a:prstGeom>
          <a:noFill/>
        </p:spPr>
        <p:txBody>
          <a:bodyPr wrap="square" rtlCol="0">
            <a:spAutoFit/>
          </a:bodyPr>
          <a:lstStyle/>
          <a:p>
            <a:r>
              <a:rPr lang="uk-UA" sz="2800" b="1" dirty="0" smtClean="0">
                <a:latin typeface="Times New Roman" pitchFamily="18" charset="0"/>
                <a:cs typeface="Times New Roman" pitchFamily="18" charset="0"/>
              </a:rPr>
              <a:t>Послання до </a:t>
            </a:r>
            <a:r>
              <a:rPr lang="uk-UA" sz="2800" b="1" dirty="0" err="1" smtClean="0">
                <a:latin typeface="Times New Roman" pitchFamily="18" charset="0"/>
                <a:cs typeface="Times New Roman" pitchFamily="18" charset="0"/>
              </a:rPr>
              <a:t>Козачковського</a:t>
            </a:r>
            <a:endParaRPr 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02542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388</TotalTime>
  <Words>1267</Words>
  <Application>Microsoft Office PowerPoint</Application>
  <PresentationFormat>Экран (4:3)</PresentationFormat>
  <Paragraphs>75</Paragraphs>
  <Slides>16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Sergey</cp:lastModifiedBy>
  <cp:revision>49</cp:revision>
  <dcterms:created xsi:type="dcterms:W3CDTF">2013-02-01T18:37:18Z</dcterms:created>
  <dcterms:modified xsi:type="dcterms:W3CDTF">2014-04-12T13:51:46Z</dcterms:modified>
</cp:coreProperties>
</file>