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73" r:id="rId2"/>
    <p:sldId id="274" r:id="rId3"/>
    <p:sldId id="258" r:id="rId4"/>
    <p:sldId id="276" r:id="rId5"/>
    <p:sldId id="277" r:id="rId6"/>
    <p:sldId id="275" r:id="rId7"/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69" r:id="rId20"/>
    <p:sldId id="270" r:id="rId21"/>
    <p:sldId id="278" r:id="rId22"/>
    <p:sldId id="279" r:id="rId23"/>
    <p:sldId id="281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535"/>
    <a:srgbClr val="F4EF3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9" autoAdjust="0"/>
    <p:restoredTop sz="94660"/>
  </p:normalViewPr>
  <p:slideViewPr>
    <p:cSldViewPr>
      <p:cViewPr>
        <p:scale>
          <a:sx n="60" d="100"/>
          <a:sy n="60" d="100"/>
        </p:scale>
        <p:origin x="-3102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D8585AF-D833-47E1-86F6-6AD2CA7EA1A3}" type="datetimeFigureOut">
              <a:rPr lang="en-US"/>
              <a:pPr>
                <a:defRPr/>
              </a:pPr>
              <a:t>4/7/2014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03B41E7-5726-4E99-9B90-95885E61A6E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CE05-169C-4FCA-AC0F-B713AF4ED3A6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614A-C2E1-4534-83F8-381810E6E4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F0EA-86AA-4137-9EF8-0AB1517CBD9C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BB66-301F-4B66-9658-FD121C309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5BCF-DBDB-445B-AC27-5DE44685B1AD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A78C-873A-42E1-BEEE-CBB3EAAEB2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8A95-C020-4A59-B5CE-2A1DACB86D38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4CDE-C83E-4338-AA3B-2F44EC6035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D16A-87EF-498A-A738-FD5020E8DDB6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58CC-7164-4BEA-95B8-39F3E84F2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F15B-5446-4EF4-AF1D-B5005C269864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D2D5-64AC-4D73-B793-1967ACF08A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8671-545A-4B42-88D3-0A6CF9D0CBC1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6879-A5EC-4086-8167-E5DB12F66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752E-199B-4CD7-A0EF-DAFB62F6872B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8E4C-6890-4E5F-A23A-B6423649F7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CD28-6E5A-4A57-9113-A9F46300E9B5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AE54-D559-4622-B756-B7874CE03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2415-8451-4C21-AA38-C953F30017CE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5A1E-5E54-4A92-9464-EAC1ACBFC5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B19AD9F6-BA80-443F-9D9C-E02C7684C125}" type="datetimeFigureOut">
              <a:rPr lang="ru-RU"/>
              <a:pPr>
                <a:defRPr/>
              </a:pPr>
              <a:t>07.04.2014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16EC7E0-CFF5-46FA-BCB4-ECB1A13299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5" r:id="rId2"/>
    <p:sldLayoutId id="2147483974" r:id="rId3"/>
    <p:sldLayoutId id="2147483973" r:id="rId4"/>
    <p:sldLayoutId id="2147483972" r:id="rId5"/>
    <p:sldLayoutId id="2147483971" r:id="rId6"/>
    <p:sldLayoutId id="2147483970" r:id="rId7"/>
    <p:sldLayoutId id="2147483977" r:id="rId8"/>
    <p:sldLayoutId id="2147483978" r:id="rId9"/>
    <p:sldLayoutId id="2147483969" r:id="rId10"/>
    <p:sldLayoutId id="2147483968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учень\Рабочий стол\artleo.com_8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514" y="2060848"/>
            <a:ext cx="9144000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Проект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«Екологічний стан популяції цибулі ведмежої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(Allium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ursinum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в межах природно-національного парку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«Мале Полісся»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Учасниця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проекту 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ліцеїстка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32 гр. (10 класу) </a:t>
            </a:r>
          </a:p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Омел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яненко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Іванна Андріївна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Тип проекту –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науково-дослідницький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" y="-107005"/>
            <a:ext cx="9088486" cy="274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96144" cy="131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1\Рабочий стол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28884" cy="12858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Квітки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14290"/>
            <a:ext cx="6215074" cy="6643710"/>
          </a:xfrm>
        </p:spPr>
        <p:txBody>
          <a:bodyPr rtlCol="0">
            <a:normAutofit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dirty="0" smtClean="0"/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небагатоквіткових, зверху плоских зонтиках, а </a:t>
            </a:r>
            <a:r>
              <a:rPr lang="uk-UA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опадним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покривалом з двох-трьох листочків, що за довжиною дорівнюють зонтику. Квітки правильні, оцвітина проста, шестичленна, роздільнопелюсткова, листочки оцвітини білі </a:t>
            </a:r>
            <a:endParaRPr lang="uk-U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(9-12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мм завдовжки). </a:t>
            </a:r>
            <a:endParaRPr lang="uk-U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Тичинок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шість, маточка одна з верхньою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зав'яззю</a:t>
            </a:r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1\Рабочий стол\Біологія\Фото\3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3286148" cy="438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:\Documents and Settings\1\Рабочий стол\pic_0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3614734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Плід</a:t>
            </a:r>
            <a:endParaRPr lang="uk-UA" sz="8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454814"/>
            <a:ext cx="6203104" cy="3350449"/>
          </a:xfrm>
        </p:spPr>
        <p:txBody>
          <a:bodyPr rtlCol="0">
            <a:normAutofit/>
          </a:bodyPr>
          <a:lstStyle/>
          <a:p>
            <a:pPr marL="640080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коробочка 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трьома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глибокими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40080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indent="-571500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рівчачками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6" name="Picture 2" descr="C:\Documents and Settings\1\Рабочий стол\Біологія\Фото\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4650" y="3708400"/>
            <a:ext cx="12700" cy="3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1\Рабочий стол\Біологія\Фото\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357298"/>
            <a:ext cx="1928826" cy="4822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C:\Documents and Settings\1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</a:t>
            </a: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Цибулина</a:t>
            </a:r>
            <a:endParaRPr lang="uk-UA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0"/>
            <a:ext cx="5857916" cy="5114948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довгаста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2-5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завдовжки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огорнута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прозорими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білуватими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оболонками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Вся рослина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часниковий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запах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uk-UA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101" name="Picture 5" descr="C:\Documents and Settings\1\Рабочий стол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2357454" cy="4072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1\Рабочий стол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80057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898" y="3284984"/>
            <a:ext cx="8258204" cy="3904349"/>
          </a:xfrm>
        </p:spPr>
        <p:txBody>
          <a:bodyPr rtlCol="0">
            <a:normAutofit lnSpcReduction="10000"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Ведмежа </a:t>
            </a:r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цибуля цікаво розмножується. Перед дозріванням насінин стебло виростає в довжину і потім падає на землю. Випавші з плодів насінини розносяться мурахами</a:t>
            </a:r>
          </a:p>
        </p:txBody>
      </p:sp>
      <p:pic>
        <p:nvPicPr>
          <p:cNvPr id="25604" name="Picture 2" descr="C:\Documents and Settings\1\Local Settings\Temporary Internet Files\Content.IE5\YJ4ZYDS3\MM90003699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48112">
            <a:off x="8002588" y="5275263"/>
            <a:ext cx="93345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1\Рабочий стол\cherem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357718" cy="14401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br>
              <a:rPr lang="uk-UA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4525963"/>
          </a:xfrm>
        </p:spPr>
        <p:txBody>
          <a:bodyPr rtlCol="0">
            <a:normAutofit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Росте в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листяних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мішаних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лісах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Поширена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Поліссі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Лісостепу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північно-східній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Степу, в Карпатах. </a:t>
            </a:r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Тіньолюбна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рослина</a:t>
            </a:r>
            <a:endParaRPr lang="uk-UA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C:\Documents and Settings\1\Рабочий стол\Біологія\Фото\a-1051.png"/>
          <p:cNvPicPr>
            <a:picLocks noChangeAspect="1" noChangeArrowheads="1"/>
          </p:cNvPicPr>
          <p:nvPr/>
        </p:nvPicPr>
        <p:blipFill>
          <a:blip r:embed="rId3"/>
          <a:srcRect l="15533" t="-1817" r="6796"/>
          <a:stretch>
            <a:fillRect/>
          </a:stretch>
        </p:blipFill>
        <p:spPr bwMode="auto">
          <a:xfrm>
            <a:off x="3429000" y="2857500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1\Рабочий стол\Біологія\Фото\a-105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106363"/>
            <a:ext cx="9429750" cy="69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03" y="548680"/>
            <a:ext cx="7740352" cy="121442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6700" dirty="0">
                <a:latin typeface="Times New Roman" pitchFamily="18" charset="0"/>
                <a:cs typeface="Times New Roman" pitchFamily="18" charset="0"/>
              </a:rPr>
              <a:t>Заготівля і зберігання</a:t>
            </a:r>
            <a:br>
              <a:rPr lang="uk-UA" sz="6700" dirty="0">
                <a:latin typeface="Times New Roman" pitchFamily="18" charset="0"/>
                <a:cs typeface="Times New Roman" pitchFamily="18" charset="0"/>
              </a:rPr>
            </a:br>
            <a:endParaRPr lang="uk-UA" sz="67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9056"/>
            <a:ext cx="6732240" cy="4428944"/>
          </a:xfrm>
        </p:spPr>
        <p:txBody>
          <a:bodyPr rtlCol="0">
            <a:normAutofit fontScale="92500"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Промислова заготівля можлива у Хмельницькій, Вінницькій, </a:t>
            </a:r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Івано-Франківській, Закарпатській і Львівській областях. Запаси сировини незначні, потребує дбайливого використання і 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C:\Documents and Settings\1\Local Settings\Temporary Internet Files\Content.IE5\O369C3YB\MM90028357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42673">
            <a:off x="7253288" y="2771775"/>
            <a:ext cx="17145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Documents and Settings\1\Рабочий стол\Біологія\Фото\1394104154_dscf2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103712" cy="11429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6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Охоронний статус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5286412" cy="5357850"/>
          </a:xfrm>
        </p:spPr>
        <p:txBody>
          <a:bodyPr rtlCol="0">
            <a:normAutofit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Занесено до Червоної книги Української РСР (1980) 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категорія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Documents and Settings\1\Рабочий стол\Новая пап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25" y="-2497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3215850"/>
          </a:xfrm>
        </p:spPr>
        <p:txBody>
          <a:bodyPr rtlCol="0">
            <a:normAutofit/>
          </a:bodyPr>
          <a:lstStyle/>
          <a:p>
            <a:pPr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зміни чисельності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збирання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</a:t>
            </a:r>
          </a:p>
          <a:p>
            <a:pPr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лікарської та харчової сировини, </a:t>
            </a:r>
            <a:endParaRPr lang="uk-U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вирубування лісів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Траву (стебла і листя) збирають у травні, а цибулини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 дозрівання насіння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buNone/>
              <a:defRPr/>
            </a:pP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DSC_0010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22994"/>
            <a:ext cx="3419872" cy="24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1\Рабочий стол\Біологія\Фото\07ead04ba7733822bc8b8988c86702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173440" cy="14176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6700" dirty="0">
                <a:latin typeface="Times New Roman" pitchFamily="18" charset="0"/>
                <a:cs typeface="Times New Roman" pitchFamily="18" charset="0"/>
              </a:rPr>
              <a:t>Хімічний склад</a:t>
            </a:r>
            <a:br>
              <a:rPr lang="uk-UA" sz="6700" dirty="0">
                <a:latin typeface="Times New Roman" pitchFamily="18" charset="0"/>
                <a:cs typeface="Times New Roman" pitchFamily="18" charset="0"/>
              </a:rPr>
            </a:br>
            <a:endParaRPr lang="uk-UA" sz="6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24744"/>
            <a:ext cx="8643998" cy="5733256"/>
          </a:xfrm>
        </p:spPr>
        <p:txBody>
          <a:bodyPr rtlCol="0">
            <a:normAutofit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 рослини містять ефірну олію </a:t>
            </a:r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(до 0,07%), аскорбінову кислоту (у листі 750 мг% , у цибулині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100 мг%), лізоцим. До складу ефірної олії входять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алілсульфіди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алілполісульфіди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пінеколінова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кислота,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аліїн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1\Рабочий стол\i032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Практичне </a:t>
            </a: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b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харчуванні: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4257676" cy="3757650"/>
          </a:xfrm>
        </p:spPr>
        <p:txBody>
          <a:bodyPr rtlCol="0">
            <a:normAutofit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листки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вживаються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овоч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приправа до різних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салат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1\Рабочий стол\Біологія\Фото\1309440823_16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4444" y="1714488"/>
            <a:ext cx="3589521" cy="4764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ень\Рабочий стол\vesennie-listya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5545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 err="1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Актуальність</a:t>
            </a:r>
            <a:endParaRPr lang="ru-RU" sz="6000" kern="0" dirty="0"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0108"/>
            <a:ext cx="9143999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endParaRPr lang="uk-UA" sz="3200" i="1" kern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Основною причиною сучасного зменшення ареалів видів рослин або навіть їх  повного зникнення є руйнівний антропогенний вплив на природні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флорокомплекси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зараз найактуальнішою стає  охорона рослинного світу, зокрема, раритетних видів рослин ,таких як цибуля ведмежа,як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най вразливішого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компонента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фітогенофонду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,який найпершим потерпає від антропогенного тиску та екологічних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змін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1\Рабочий стол\Біологія\Фото\c43MqEHPY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медицині: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429288"/>
          </a:xfrm>
        </p:spPr>
        <p:txBody>
          <a:bodyPr rtlCol="0">
            <a:normAutofit/>
          </a:bodyPr>
          <a:lstStyle/>
          <a:p>
            <a:pPr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науковій медицині використовують цибулини (</a:t>
            </a:r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Bulbus</a:t>
            </a: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Allii</a:t>
            </a: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ursini</a:t>
            </a: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 містять ефірні олії, </a:t>
            </a:r>
            <a:r>
              <a:rPr lang="uk-UA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глікозиди</a:t>
            </a:r>
            <a:r>
              <a:rPr lang="uk-UA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Цибулини використовують для лікування жіночих хвороб, гнійних ран, трофічних виразок і пролежнів</a:t>
            </a:r>
          </a:p>
        </p:txBody>
      </p:sp>
      <p:pic>
        <p:nvPicPr>
          <p:cNvPr id="32772" name="Picture 2" descr="C:\Documents and Settings\1\Local Settings\Temporary Internet Files\Content.IE5\QTK5OF07\MM90031805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13940">
            <a:off x="5949950" y="5411788"/>
            <a:ext cx="10715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395536" y="476250"/>
            <a:ext cx="8280920" cy="792163"/>
          </a:xfrm>
        </p:spPr>
        <p:txBody>
          <a:bodyPr/>
          <a:lstStyle/>
          <a:p>
            <a:pPr algn="ctr" eaLnBrk="1" hangingPunct="1"/>
            <a:r>
              <a:rPr lang="uk-UA" sz="4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Отримані результати і пропозиції</a:t>
            </a:r>
            <a:endParaRPr lang="ru-RU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395537" y="1268413"/>
            <a:ext cx="8208912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1.Цибуля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ведмежа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Allium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ursinum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яка занесена до Червоної книги України за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Раункієром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геофітом, тобто рослиною, в якої бруньки знаходяться в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грунті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деякій глибині.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 момент спостереження (початок березня-квітень 2014р.) популяція виявлена періодично, є домінантом у трав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яному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покриві мішаних дубових лісів.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3.Чисельність виду знижується через вузьку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еколого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ценотичну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амплітуду, внаслідок чого черемша стає вразливою до дії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антропогеннях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факторів (суцільні рубки лісів, осушувальна меліорація , зрізання листя та витоптування рослин в процесі заготівлі як харчової та лікарської сировини).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4.Щільність розміщення особин досліджуваного виду в межах популяції визначалася як на пробній ділянці, так і на ареалі в цілому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межах ареалу щільність варіює по роках і не є постійною на різних його ділянках, коливаючись в межах 12-20 особин на один метр квадратний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>
          <a:xfrm>
            <a:off x="539750" y="836613"/>
            <a:ext cx="8064500" cy="5616575"/>
          </a:xfrm>
        </p:spPr>
        <p:txBody>
          <a:bodyPr/>
          <a:lstStyle/>
          <a:p>
            <a:pPr eaLnBrk="1" hangingPunct="1">
              <a:buNone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5.Під час одноразового маршрутного дослідження локальної популяції цибулі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ведмежой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Allium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ursinum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виявлено новий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локалітет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цього раритетного виду в межах ПНП “Мале Полісся”.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6.В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подальшому популяційні дослідження цибулі ведмежої в межах ПНП “Мале Полісся” варто продовжити. При цьому для локальної популяції варто здійснити наступне: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продовжити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моніторинг стану локальної популяції методом одноразового маршрутного дослідження 2014-2015 роках.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організувати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напівстаціонарні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дослідження модельної популяції з метою встановлення нових популяційних ознак, уточнення існуючих та встановлення рівня антропогенного тиску.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нововиявленого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локалітету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uk-UA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ятки природи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“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Озеро Святе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здійснити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моніторинг стану популяції методом одноразового маршрутного дослідження.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687" cy="1143000"/>
          </a:xfrm>
        </p:spPr>
        <p:txBody>
          <a:bodyPr/>
          <a:lstStyle/>
          <a:p>
            <a:r>
              <a:rPr lang="uk-UA" dirty="0" smtClean="0">
                <a:solidFill>
                  <a:srgbClr val="198535"/>
                </a:solidFill>
                <a:latin typeface="Times New Roman" pitchFamily="18" charset="0"/>
                <a:cs typeface="Times New Roman" pitchFamily="18" charset="0"/>
              </a:rPr>
              <a:t>Вході проекту були здійснені такі заходи</a:t>
            </a:r>
            <a:endParaRPr lang="ru-RU" dirty="0">
              <a:solidFill>
                <a:srgbClr val="1985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4176464"/>
          </a:xfrm>
        </p:spPr>
        <p:txBody>
          <a:bodyPr/>
          <a:lstStyle/>
          <a:p>
            <a:pPr marL="6985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2014р. розмістили статтю  «Первоцвіти просять захисту» 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міськрайонній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газеті «Трудівник Полісся» та регіональному тижневику «Пульс»</a:t>
            </a:r>
          </a:p>
          <a:p>
            <a:pPr marL="6985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Брали участь у засіданні круглого столу під назвою «Захистимо червонокнижні рослини» у програмі місцевого телебачення.</a:t>
            </a:r>
          </a:p>
          <a:p>
            <a:pPr marL="6985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Випустили листівки – заклики з метою надання громадянам  широкої інформації про необхідність збереження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ибулі ведмежої, оскільки її чисельність через надмірне збирання  та продаж різко зменшилась.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985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04032"/>
      </p:ext>
    </p:extLst>
  </p:cSld>
  <p:clrMapOvr>
    <a:masterClrMapping/>
  </p:clrMapOvr>
  <p:transition spd="med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ь\Рабочий стол\Bankoboev.Ru_cvetuschaya_trava_i_ptica_na_ste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642910" y="2996952"/>
            <a:ext cx="7785128" cy="1783017"/>
          </a:xfrm>
        </p:spPr>
        <p:txBody>
          <a:bodyPr/>
          <a:lstStyle/>
          <a:p>
            <a:pPr algn="ctr" eaLnBrk="1" hangingPunct="1"/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Дякуємо за увагу</a:t>
            </a:r>
            <a:endParaRPr lang="ru-RU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1\Рабочий стол\Біологія\Фот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5014934" cy="1233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проекту</a:t>
            </a:r>
            <a:endParaRPr lang="uk-UA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2714625"/>
            <a:ext cx="9144000" cy="4143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mtClean="0"/>
              <a:t> </a:t>
            </a:r>
          </a:p>
        </p:txBody>
      </p:sp>
      <p:pic>
        <p:nvPicPr>
          <p:cNvPr id="15364" name="Picture 2" descr="C:\Documents and Settings\1\Local Settings\Temporary Internet Files\Content.IE5\O369C3YB\MM90031805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95980">
            <a:off x="980281" y="553245"/>
            <a:ext cx="12144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1844675"/>
            <a:ext cx="8535322" cy="517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Виявити біологічний потенціал виду в конкретних умовах;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Вияснити природні та антропогенні причини їх зникнення;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розробка пропозицій, щодо охорони виду;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здійснення </a:t>
            </a:r>
            <a:r>
              <a:rPr lang="uk-UA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еколого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просвітницької  роботи, виховування бережливого ставлення до природи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SzPct val="120000"/>
            </a:pP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ень\Рабочий стол\Background_green_leave_mac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41"/>
          </a:xfrm>
          <a:prstGeom prst="rect">
            <a:avLst/>
          </a:prstGeom>
          <a:noFill/>
        </p:spPr>
      </p:pic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785918" y="714356"/>
            <a:ext cx="5643602" cy="928694"/>
          </a:xfrm>
        </p:spPr>
        <p:txBody>
          <a:bodyPr/>
          <a:lstStyle/>
          <a:p>
            <a:pPr algn="ctr" eaLnBrk="1" hangingPunct="1"/>
            <a:r>
              <a:rPr lang="uk-UA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Завдання проекту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57158" y="1844824"/>
            <a:ext cx="8501122" cy="4536504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таксономії, географічного поширення,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біоморфології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основних параметрів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Розроблення рекомендації щодо охорони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рідкісного виду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 любові до природи рідного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краю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ень\Рабочий стол\9385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642918"/>
          </a:xfrm>
        </p:spPr>
        <p:txBody>
          <a:bodyPr/>
          <a:lstStyle/>
          <a:p>
            <a:pPr eaLnBrk="1" hangingPunct="1"/>
            <a:r>
              <a:rPr lang="uk-UA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Малополіське</a:t>
            </a:r>
            <a:r>
              <a:rPr lang="uk-UA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Погориння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144000" cy="5733256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uk-UA" dirty="0" smtClean="0">
                <a:solidFill>
                  <a:schemeClr val="bg1"/>
                </a:solidFill>
              </a:rPr>
              <a:t>   </a:t>
            </a:r>
            <a:r>
              <a:rPr lang="uk-UA" b="1" dirty="0" err="1" smtClean="0">
                <a:solidFill>
                  <a:schemeClr val="bg1"/>
                </a:solidFill>
              </a:rPr>
              <a:t>Малополіське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Погориння</a:t>
            </a:r>
            <a:r>
              <a:rPr lang="uk-UA" b="1" dirty="0">
                <a:solidFill>
                  <a:schemeClr val="bg1"/>
                </a:solidFill>
              </a:rPr>
              <a:t> – мальовничий і унікальний край. Він лежить у східній частині Малого Полісся. Природна флора східної частини Малого Полісся відзначається значною різноманітністю. Із близько </a:t>
            </a:r>
            <a:endParaRPr lang="uk-UA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uk-UA" b="1" dirty="0" smtClean="0">
                <a:solidFill>
                  <a:schemeClr val="bg1"/>
                </a:solidFill>
              </a:rPr>
              <a:t>800 </a:t>
            </a:r>
            <a:r>
              <a:rPr lang="uk-UA" b="1" dirty="0">
                <a:solidFill>
                  <a:schemeClr val="bg1"/>
                </a:solidFill>
              </a:rPr>
              <a:t>видів рослин, виявлених у східній частині Малого Полісся,118 видів (більше 12%) можна вважати рідкісними. Серед першоцвітів </a:t>
            </a:r>
            <a:r>
              <a:rPr lang="uk-UA" b="1" dirty="0" err="1">
                <a:solidFill>
                  <a:schemeClr val="bg1"/>
                </a:solidFill>
              </a:rPr>
              <a:t>Малополіського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Погориння</a:t>
            </a:r>
            <a:r>
              <a:rPr lang="uk-UA" b="1" dirty="0">
                <a:solidFill>
                  <a:schemeClr val="bg1"/>
                </a:solidFill>
              </a:rPr>
              <a:t> такий вид як цибуля ведмежа занесений до Червоної книги </a:t>
            </a:r>
            <a:r>
              <a:rPr lang="uk-UA" b="1" dirty="0" smtClean="0">
                <a:solidFill>
                  <a:schemeClr val="bg1"/>
                </a:solidFill>
              </a:rPr>
              <a:t>України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МУСОР\aaa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552" y="2060848"/>
            <a:ext cx="7849418" cy="4536504"/>
          </a:xfrm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6808" cy="1728192"/>
          </a:xfrm>
        </p:spPr>
        <p:txBody>
          <a:bodyPr/>
          <a:lstStyle/>
          <a:p>
            <a:pPr algn="ctr" eaLnBrk="1" hangingPunct="1"/>
            <a:r>
              <a:rPr lang="uk-UA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досліджень Міжвідомчої Комплексної лабораторії наукових основ заповідної справи НАН України та Мінприроди України у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році  був створений національний парк “Мале Полісся” </a:t>
            </a:r>
            <a:endParaRPr lang="ru-RU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4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Цибуля ведмежа</a:t>
            </a:r>
            <a:r>
              <a:rPr lang="vi-VN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Allium ursinum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2" descr="C:\Documents and Settings\1\Рабочий стол\Біологія\Фото\258px-Illustration_Allium_ursinu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39195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0"/>
            <a:ext cx="56165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dirty="0" err="1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дослідження: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36989" y="769441"/>
            <a:ext cx="5255121" cy="587727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інші назви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левурда, леверда,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дикий часник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черемша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багаторічна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трав'яниста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підродини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Цибулевих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довгастою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цибулиною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дослідження: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екологічний аналіз та оцінка антропогенного впливу </a:t>
            </a: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 популяцію цибулі ведмежої  в межах ПНП «Мале Полісся»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1\Рабочий стол\pic_0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214710" cy="10715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Стебло :</a:t>
            </a:r>
            <a:endParaRPr lang="uk-UA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0"/>
            <a:ext cx="6444208" cy="6858000"/>
          </a:xfrm>
        </p:spPr>
        <p:txBody>
          <a:bodyPr rtlCol="0">
            <a:normAutofit/>
          </a:bodyPr>
          <a:lstStyle/>
          <a:p>
            <a:pPr indent="-27432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>
                <a:solidFill>
                  <a:srgbClr val="F4EF31"/>
                </a:solidFill>
              </a:rPr>
              <a:t>    </a:t>
            </a:r>
            <a:r>
              <a:rPr lang="uk-UA" sz="2800" dirty="0">
                <a:solidFill>
                  <a:srgbClr val="F4EF3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квіткова стрілка) прямостояче, негіллясте, безлисте, тригранне або циліндричне, зверху кутасте, 15-40 см заввишки, за довжиною перевищує листя, рідше однакової з ним довжини, в підземній </a:t>
            </a:r>
            <a:r>
              <a:rPr lang="uk-UA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частиі</a:t>
            </a: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обгорнуте піхвами 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листків</a:t>
            </a:r>
            <a:endParaRPr lang="uk-UA" sz="20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1\Рабочий стол\Біологія\Фото\67733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2571768" cy="538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68" y="2710793"/>
            <a:ext cx="279520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glow rad="228600">
                    <a:srgbClr val="00CC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Листки</a:t>
            </a:r>
            <a:endParaRPr lang="ru-RU" sz="20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930" y="3393524"/>
            <a:ext cx="65722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їх 2, рідко 1 або 3) прикореневі, плоскі, </a:t>
            </a:r>
            <a:r>
              <a:rPr lang="uk-UA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цілокраї</a:t>
            </a: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довгасті, еліптично-ланцетні, на верхівці загострені, при основі раптово 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звужені </a:t>
            </a: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черешок, який дорівнює пластинці або довший за неї. Довгасто-ланцетна пластинка листка, шириною в 3—5 сантиметрів, поступово звужується в черешок</a:t>
            </a:r>
          </a:p>
          <a:p>
            <a:pPr marL="342900" indent="-274320" fontAlgn="auto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defRPr/>
            </a:pPr>
            <a:endParaRPr lang="uk-UA" sz="2000" dirty="0">
              <a:solidFill>
                <a:srgbClr val="3E3D2D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учень\Рабочий стол\picture-1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14290"/>
            <a:ext cx="9143999" cy="6527078"/>
          </a:xfrm>
        </p:spPr>
        <p:txBody>
          <a:bodyPr rtlCol="0">
            <a:noAutofit/>
          </a:bodyPr>
          <a:lstStyle/>
          <a:p>
            <a:pPr indent="-27432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Ця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ознака відрізняє ведмежу цибулю від цибулі звичайної з дудчастим листям - пір'ям. Листки своєю верхньою блідішою поверхнею обернені до грунту і мають між поздовжніми жилками численні  кососпрямовані сполучені жилки.  </a:t>
            </a:r>
          </a:p>
          <a:p>
            <a:pPr indent="-27432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Черешки листків за довжиною майже дорівнюють листковим пластинкам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598</TotalTime>
  <Words>979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Презентация PowerPoint</vt:lpstr>
      <vt:lpstr>Презентация PowerPoint</vt:lpstr>
      <vt:lpstr>Мета проекту</vt:lpstr>
      <vt:lpstr> Завдання проекту</vt:lpstr>
      <vt:lpstr>Малополіське Погориння</vt:lpstr>
      <vt:lpstr>     За результатами досліджень Міжвідомчої Комплексної лабораторії наукових основ заповідної справи НАН України та Мінприроди України у 2008 році  був створений національний парк “Мале Полісся” </vt:lpstr>
      <vt:lpstr>        Цибуля ведмежа           (Allium ursinum) </vt:lpstr>
      <vt:lpstr>Стебло :</vt:lpstr>
      <vt:lpstr>Презентация PowerPoint</vt:lpstr>
      <vt:lpstr>Квітки</vt:lpstr>
      <vt:lpstr>Плід</vt:lpstr>
      <vt:lpstr>                     Цибулина</vt:lpstr>
      <vt:lpstr>Розмноження</vt:lpstr>
      <vt:lpstr>Поширення </vt:lpstr>
      <vt:lpstr> Заготівля і зберігання </vt:lpstr>
      <vt:lpstr> Охоронний статус </vt:lpstr>
      <vt:lpstr>Презентация PowerPoint</vt:lpstr>
      <vt:lpstr> Хімічний склад </vt:lpstr>
      <vt:lpstr>         Практичне використання В харчуванні:</vt:lpstr>
      <vt:lpstr>В медицині:</vt:lpstr>
      <vt:lpstr>Отримані результати і пропозиції</vt:lpstr>
      <vt:lpstr>Презентация PowerPoint</vt:lpstr>
      <vt:lpstr>Вході проекту були здійснені такі заходи</vt:lpstr>
      <vt:lpstr>Дякуємо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Шейхцерія болотна</dc:title>
  <cp:lastModifiedBy>User</cp:lastModifiedBy>
  <cp:revision>61</cp:revision>
  <dcterms:modified xsi:type="dcterms:W3CDTF">2014-04-07T18:06:12Z</dcterms:modified>
</cp:coreProperties>
</file>